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1750" r:id="rId3"/>
    <p:sldId id="462" r:id="rId4"/>
    <p:sldId id="263" r:id="rId5"/>
    <p:sldId id="585" r:id="rId6"/>
    <p:sldId id="548" r:id="rId7"/>
    <p:sldId id="520" r:id="rId8"/>
    <p:sldId id="586" r:id="rId9"/>
    <p:sldId id="587" r:id="rId10"/>
    <p:sldId id="580" r:id="rId11"/>
    <p:sldId id="589" r:id="rId12"/>
    <p:sldId id="588" r:id="rId13"/>
    <p:sldId id="591" r:id="rId14"/>
    <p:sldId id="590" r:id="rId15"/>
    <p:sldId id="592" r:id="rId16"/>
    <p:sldId id="593" r:id="rId17"/>
    <p:sldId id="594" r:id="rId18"/>
    <p:sldId id="503" r:id="rId19"/>
    <p:sldId id="595" r:id="rId20"/>
    <p:sldId id="596" r:id="rId21"/>
    <p:sldId id="597" r:id="rId22"/>
    <p:sldId id="538" r:id="rId23"/>
    <p:sldId id="598" r:id="rId24"/>
    <p:sldId id="537" r:id="rId25"/>
    <p:sldId id="287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854"/>
    <a:srgbClr val="295FFF"/>
    <a:srgbClr val="71AE48"/>
    <a:srgbClr val="97C777"/>
    <a:srgbClr val="00B050"/>
    <a:srgbClr val="1694E9"/>
    <a:srgbClr val="FF66FF"/>
    <a:srgbClr val="FF3300"/>
    <a:srgbClr val="2F324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microsoft.com/office/2007/relationships/hdphoto" Target="../media/hdphoto8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microsoft.com/office/2007/relationships/hdphoto" Target="../media/hdphoto9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57.png"/><Relationship Id="rId4" Type="http://schemas.openxmlformats.org/officeDocument/2006/relationships/image" Target="../media/image65.png"/><Relationship Id="rId9" Type="http://schemas.openxmlformats.org/officeDocument/2006/relationships/image" Target="../media/image6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jpe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12.png"/><Relationship Id="rId21" Type="http://schemas.openxmlformats.org/officeDocument/2006/relationships/image" Target="../media/image26.png"/><Relationship Id="rId7" Type="http://schemas.openxmlformats.org/officeDocument/2006/relationships/image" Target="../media/image15.png"/><Relationship Id="rId12" Type="http://schemas.microsoft.com/office/2007/relationships/hdphoto" Target="../media/hdphoto4.wdp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11.png"/><Relationship Id="rId16" Type="http://schemas.microsoft.com/office/2007/relationships/hdphoto" Target="../media/hdphoto5.wdp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8.png"/><Relationship Id="rId24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7.png"/><Relationship Id="rId19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microsoft.com/office/2007/relationships/hdphoto" Target="../media/hdphoto3.wdp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721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195" y="5410998"/>
            <a:ext cx="900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tx2">
                    <a:lumMod val="75000"/>
                  </a:schemeClr>
                </a:solidFill>
              </a:rPr>
              <a:t>Спостерігаю за прислівниками</a:t>
            </a:r>
            <a:endParaRPr lang="uk-UA" sz="4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7298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2171" y="280656"/>
            <a:ext cx="826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Розділ 9. Досліджую прислівник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В Австралии дети смогут выбрать свой пол после рождения | В Тренд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9789" y="1199118"/>
            <a:ext cx="7129626" cy="401296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853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2. Прочитай прислів’я. Поясни, як ти їх розумієш. </a:t>
            </a:r>
            <a:r>
              <a:rPr lang="uk-UA" sz="2000" b="1" dirty="0" err="1">
                <a:solidFill>
                  <a:schemeClr val="bg1"/>
                </a:solidFill>
              </a:rPr>
              <a:t>Випиши</a:t>
            </a:r>
            <a:r>
              <a:rPr lang="uk-UA" sz="2000" b="1" dirty="0">
                <a:solidFill>
                  <a:schemeClr val="bg1"/>
                </a:solidFill>
              </a:rPr>
              <a:t> прислівники з дієсловами, з якими вони пов’язані. </a:t>
            </a: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307404" y="1714499"/>
            <a:ext cx="8386883" cy="4745895"/>
            <a:chOff x="3513986" y="1448457"/>
            <a:chExt cx="8425687" cy="5251413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4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Прямоугольник 15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749040" y="1998329"/>
            <a:ext cx="7666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     </a:t>
            </a:r>
            <a:r>
              <a:rPr lang="uk-UA" sz="3600" b="1" dirty="0"/>
              <a:t>1. Чесне діло роби сміло. 2. Хто йде вперед, за тим і перемога. 3. Спочатку думай, а потім роби. 4. Хвали день увечері. 5. Удома і стіни гріють. 6. Гірко поробиш — солодко з’їси.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584" y="1871416"/>
            <a:ext cx="3115123" cy="38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Доска объявлений картинки, стоковые фото Доска объявлений |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6220" y="1192497"/>
            <a:ext cx="7697902" cy="548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853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2. Прочитай прислів’я. Поясни, як ти їх розумієш. </a:t>
            </a:r>
            <a:r>
              <a:rPr lang="uk-UA" sz="2000" b="1" dirty="0" err="1">
                <a:solidFill>
                  <a:schemeClr val="bg1"/>
                </a:solidFill>
              </a:rPr>
              <a:t>Випиши</a:t>
            </a:r>
            <a:r>
              <a:rPr lang="uk-UA" sz="2000" b="1" dirty="0">
                <a:solidFill>
                  <a:schemeClr val="bg1"/>
                </a:solidFill>
              </a:rPr>
              <a:t> прислівники з дієсловами, з якими вони пов’язані. </a:t>
            </a: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665981" y="1671651"/>
            <a:ext cx="50070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роби (як?) сміло 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йде (куди?) вперед 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думай (коли?) спочатку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роби (коли?) потім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хвали (коли?) увечері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гріють (де?) удома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поробиш (як?) гірко</a:t>
            </a:r>
          </a:p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з'їси (як?) солодко  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08" y="1843043"/>
            <a:ext cx="3115123" cy="38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253374" y="2232773"/>
            <a:ext cx="3061359" cy="3350276"/>
            <a:chOff x="153263" y="1685367"/>
            <a:chExt cx="3724328" cy="403049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37555" y="1685367"/>
              <a:ext cx="2840036" cy="2699161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3125"/>
            <a:ext cx="8732066" cy="6897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2. Прочитай прислів’я. Поясни, як ти їх розумієш. </a:t>
            </a:r>
            <a:r>
              <a:rPr lang="uk-UA" sz="2000" b="1" dirty="0" err="1">
                <a:solidFill>
                  <a:schemeClr val="bg1"/>
                </a:solidFill>
              </a:rPr>
              <a:t>Випиши</a:t>
            </a:r>
            <a:r>
              <a:rPr lang="uk-UA" sz="2000" b="1" dirty="0">
                <a:solidFill>
                  <a:schemeClr val="bg1"/>
                </a:solidFill>
              </a:rPr>
              <a:t> прислівники з дієсловами, з якими вони пов’язані. 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314733" y="1740913"/>
            <a:ext cx="8433089" cy="3070660"/>
          </a:xfrm>
          <a:prstGeom prst="roundRect">
            <a:avLst/>
          </a:prstGeom>
          <a:solidFill>
            <a:srgbClr val="7CB854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4733" y="4974188"/>
            <a:ext cx="7221893" cy="148049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0548" y="5428563"/>
            <a:ext cx="1778880" cy="90128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6" cstate="email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9428" y="5620821"/>
            <a:ext cx="648482" cy="516764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566160" y="1843549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Роби (як?) сміло, йде (куди?), вперед, думай (коли?) спочатку, роби (коли?) потім, хвали (коли?) увечері, гріють (де?) удома, поробиш (як?) гірко, з'їси (як?) солодко.  </a:t>
            </a:r>
          </a:p>
        </p:txBody>
      </p:sp>
    </p:spTree>
    <p:extLst>
      <p:ext uri="{BB962C8B-B14F-4D97-AF65-F5344CB8AC3E}">
        <p14:creationId xmlns:p14="http://schemas.microsoft.com/office/powerpoint/2010/main" val="340124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28018"/>
            <a:ext cx="8645904" cy="101216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3. Розгляньте у групі однокласників/ однокласниць герб країни, у якій віртуально побувала Родзинка. Чи здогадуєтеся, як називається ця країна? Знайдіть її на карті.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67"/>
          <a:stretch/>
        </p:blipFill>
        <p:spPr>
          <a:xfrm>
            <a:off x="916527" y="3430684"/>
            <a:ext cx="3738300" cy="2748196"/>
          </a:xfrm>
          <a:prstGeom prst="rect">
            <a:avLst/>
          </a:prstGeom>
        </p:spPr>
      </p:pic>
      <p:sp>
        <p:nvSpPr>
          <p:cNvPr id="14" name="Овальная выноска 13"/>
          <p:cNvSpPr/>
          <p:nvPr/>
        </p:nvSpPr>
        <p:spPr>
          <a:xfrm>
            <a:off x="1085116" y="1726054"/>
            <a:ext cx="3512080" cy="1484074"/>
          </a:xfrm>
          <a:prstGeom prst="wedgeEllipseCallout">
            <a:avLst>
              <a:gd name="adj1" fmla="val 7859"/>
              <a:gd name="adj2" fmla="val 87125"/>
            </a:avLst>
          </a:prstGeom>
          <a:solidFill>
            <a:srgbClr val="7FB95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06231" y="2171759"/>
            <a:ext cx="3411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Країна - материк … 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Герб Австралії - Мандр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9736" y="1726053"/>
            <a:ext cx="619125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7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668589" y="4141015"/>
            <a:ext cx="3587460" cy="2118598"/>
            <a:chOff x="256452" y="1862044"/>
            <a:chExt cx="6001232" cy="3640748"/>
          </a:xfrm>
        </p:grpSpPr>
        <p:pic>
          <p:nvPicPr>
            <p:cNvPr id="18" name="Picture 4" descr="ÐÐ¾ÑÐ¾Ð¶ÐµÐµ Ð¸Ð·Ð¾Ð±ÑÐ°Ð¶ÐµÐ½Ð¸Ðµ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56452" y="1862044"/>
              <a:ext cx="6001232" cy="364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ÐÐ¾ÑÐ¾Ð¶ÐµÐµ Ð¸Ð·Ð¾Ð±ÑÐ°Ð¶ÐµÐ½Ð¸Ðµ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2027185" flipH="1">
              <a:off x="1714256" y="2936819"/>
              <a:ext cx="572976" cy="817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28018"/>
            <a:ext cx="8732066" cy="6529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Інформація про Австралію.</a:t>
            </a:r>
          </a:p>
        </p:txBody>
      </p:sp>
      <p:sp>
        <p:nvSpPr>
          <p:cNvPr id="12" name="Овальная выноска 11"/>
          <p:cNvSpPr/>
          <p:nvPr/>
        </p:nvSpPr>
        <p:spPr>
          <a:xfrm>
            <a:off x="668589" y="1643631"/>
            <a:ext cx="3453909" cy="2072332"/>
          </a:xfrm>
          <a:prstGeom prst="wedgeEllipseCallout">
            <a:avLst>
              <a:gd name="adj1" fmla="val 137"/>
              <a:gd name="adj2" fmla="val 76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36304"/>
              </p:ext>
            </p:extLst>
          </p:nvPr>
        </p:nvGraphicFramePr>
        <p:xfrm>
          <a:off x="4890559" y="1416957"/>
          <a:ext cx="6926367" cy="484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323">
                  <a:extLst>
                    <a:ext uri="{9D8B030D-6E8A-4147-A177-3AD203B41FA5}">
                      <a16:colId xmlns:a16="http://schemas.microsoft.com/office/drawing/2014/main" val="122786768"/>
                    </a:ext>
                  </a:extLst>
                </a:gridCol>
                <a:gridCol w="4285044">
                  <a:extLst>
                    <a:ext uri="{9D8B030D-6E8A-4147-A177-3AD203B41FA5}">
                      <a16:colId xmlns:a16="http://schemas.microsoft.com/office/drawing/2014/main" val="2767534731"/>
                    </a:ext>
                  </a:extLst>
                </a:gridCol>
              </a:tblGrid>
              <a:tr h="546219">
                <a:tc gridSpan="2"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Інформація про Австралію</a:t>
                      </a:r>
                      <a:endParaRPr lang="ru-RU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55781"/>
                  </a:ext>
                </a:extLst>
              </a:tr>
              <a:tr h="534063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Офіційна назва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Австралійський Союз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385867"/>
                  </a:ext>
                </a:extLst>
              </a:tr>
              <a:tr h="454844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Столиця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Канберра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349398"/>
                  </a:ext>
                </a:extLst>
              </a:tr>
              <a:tr h="1453514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  <a:p>
                      <a:pPr algn="ctr"/>
                      <a:r>
                        <a:rPr lang="uk-UA" sz="2400" b="1" dirty="0"/>
                        <a:t>Прапор,</a:t>
                      </a:r>
                      <a:r>
                        <a:rPr lang="uk-UA" sz="2400" b="1" baseline="0" dirty="0"/>
                        <a:t> герб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8474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Офіційна мова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/>
                        <a:t>Англійська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511089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Валюта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/>
                        <a:t>Австралійський долар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395081"/>
                  </a:ext>
                </a:extLst>
              </a:tr>
              <a:tr h="500684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Кількість населення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/>
                        <a:t>понад 25 мільйонів</a:t>
                      </a:r>
                      <a:endParaRPr lang="ru-R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707071"/>
                  </a:ext>
                </a:extLst>
              </a:tr>
            </a:tbl>
          </a:graphicData>
        </a:graphic>
      </p:graphicFrame>
      <p:pic>
        <p:nvPicPr>
          <p:cNvPr id="2050" name="Picture 2" descr="https://upload.wikimedia.org/wikipedia/commons/thumb/8/88/Flag_of_Australia_%28converted%29.svg/125px-Flag_of_Australia_%28converted%29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3772" y="3255203"/>
            <a:ext cx="1356475" cy="68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f/f8/Coat_of_Arms_of_Australia.svg/85px-Coat_of_Arms_of_Australia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531" y="3186199"/>
            <a:ext cx="1264560" cy="98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aps.wikimedia.org/img/osm-intl,2,-27.165807222222,133.39611111111,270x270.png?lang=uk&amp;domain=uk.wikipedia.org&amp;title=%D0%90%D0%B2%D1%81%D1%82%D1%80%D0%B0%D0%BB%D1%96%D1%8F&amp;groups=_5bdbadae177293835e8eca093dde82310b7da3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89" y="1643631"/>
            <a:ext cx="3453909" cy="20723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2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853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4. </a:t>
            </a:r>
            <a:r>
              <a:rPr lang="uk-UA" sz="2000" b="1" dirty="0" smtClean="0">
                <a:solidFill>
                  <a:schemeClr val="bg1"/>
                </a:solidFill>
              </a:rPr>
              <a:t>Прочитай повідомлення Родзинки, щоб перевірити, чи правильно ви думали. Спиши текст. Підкресли прислівники.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307404" y="1714499"/>
            <a:ext cx="8386883" cy="4745895"/>
            <a:chOff x="3513986" y="1448457"/>
            <a:chExt cx="8425687" cy="5251413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4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Прямоугольник 15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660744" y="1880549"/>
            <a:ext cx="77784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     На австралійському гербі зображені кенгуру й </a:t>
            </a:r>
            <a:r>
              <a:rPr lang="uk-UA" sz="3200" b="1" dirty="0" err="1"/>
              <a:t>ему</a:t>
            </a:r>
            <a:r>
              <a:rPr lang="uk-UA" sz="3200" b="1" dirty="0"/>
              <a:t>. Адже тільки в Австралії </a:t>
            </a:r>
            <a:r>
              <a:rPr lang="uk-UA" sz="3200" b="1" dirty="0" err="1"/>
              <a:t>во-ни</a:t>
            </a:r>
            <a:r>
              <a:rPr lang="uk-UA" sz="3200" b="1" dirty="0"/>
              <a:t> вільно живуть у природі. І на відміну від більшості тварин </a:t>
            </a:r>
            <a:r>
              <a:rPr lang="uk-UA" sz="3200" b="1" dirty="0" err="1"/>
              <a:t>рідко</a:t>
            </a:r>
            <a:r>
              <a:rPr lang="uk-UA" sz="3200" b="1" dirty="0"/>
              <a:t> рухаються на-зад. Тому кенгуру й </a:t>
            </a:r>
            <a:r>
              <a:rPr lang="uk-UA" sz="3200" b="1" dirty="0" err="1"/>
              <a:t>ему</a:t>
            </a:r>
            <a:r>
              <a:rPr lang="uk-UA" sz="3200" b="1" dirty="0"/>
              <a:t> символічно де-</a:t>
            </a:r>
            <a:r>
              <a:rPr lang="uk-UA" sz="3200" b="1" dirty="0" err="1"/>
              <a:t>монструють</a:t>
            </a:r>
            <a:r>
              <a:rPr lang="uk-UA" sz="3200" b="1" dirty="0"/>
              <a:t> прагнення Австралії </a:t>
            </a:r>
            <a:r>
              <a:rPr lang="uk-UA" sz="3200" b="1" dirty="0" err="1"/>
              <a:t>розвива-тися</a:t>
            </a:r>
            <a:r>
              <a:rPr lang="uk-UA" sz="3200" b="1" dirty="0"/>
              <a:t>, тобто рухатися тільки вперед!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24538" y="2233268"/>
            <a:ext cx="3048001" cy="34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253374" y="2232773"/>
            <a:ext cx="3061359" cy="3350276"/>
            <a:chOff x="153263" y="1685367"/>
            <a:chExt cx="3724328" cy="403049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37555" y="1685367"/>
              <a:ext cx="2840036" cy="2699161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3125"/>
            <a:ext cx="8732066" cy="6897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4. Прочитай повідомлення Родзинки, щоб перевірити, чи правильно ви думали. </a:t>
            </a:r>
            <a:r>
              <a:rPr lang="uk-UA" sz="2000" b="1" dirty="0" err="1">
                <a:solidFill>
                  <a:schemeClr val="bg1"/>
                </a:solidFill>
              </a:rPr>
              <a:t>Спиши</a:t>
            </a:r>
            <a:r>
              <a:rPr lang="uk-UA" sz="2000" b="1" dirty="0">
                <a:solidFill>
                  <a:schemeClr val="bg1"/>
                </a:solidFill>
              </a:rPr>
              <a:t> текст. Підкресли прислівники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314733" y="1444978"/>
            <a:ext cx="8433089" cy="3600986"/>
          </a:xfrm>
          <a:prstGeom prst="roundRect">
            <a:avLst/>
          </a:prstGeom>
          <a:solidFill>
            <a:srgbClr val="7CB854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4733" y="4974188"/>
            <a:ext cx="7221893" cy="148049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0548" y="5428563"/>
            <a:ext cx="1778880" cy="90128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6" cstate="email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9428" y="5620821"/>
            <a:ext cx="648482" cy="516764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530777" y="1444978"/>
            <a:ext cx="8001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австралійському гербі зображені кенгуру й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ему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Адже тільки в Австралії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во-ни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вільно живуть у природі. І на відміну від більшості тварин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рідко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рухаються назад. Тому кенгуру й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ему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символічно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демонст-рують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прагнення Австралії розвиватися, тобто рухатися тільки вперед!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4185146" y="2965350"/>
            <a:ext cx="1152577" cy="20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6718276" y="3479835"/>
            <a:ext cx="958169" cy="12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7125903" y="3978851"/>
            <a:ext cx="202504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7531277" y="4964527"/>
            <a:ext cx="1273032" cy="12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389940"/>
            <a:ext cx="8645904" cy="7389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5. Яку тварину ти запропонував би/запропонувала б зробити символом України? Чому? </a:t>
            </a:r>
            <a:r>
              <a:rPr lang="uk-UA" sz="2000" b="1" dirty="0" smtClean="0">
                <a:solidFill>
                  <a:schemeClr val="bg1"/>
                </a:solidFill>
              </a:rPr>
              <a:t>Прочитай про </a:t>
            </a:r>
            <a:r>
              <a:rPr lang="uk-UA" sz="2000" b="1" dirty="0">
                <a:solidFill>
                  <a:schemeClr val="bg1"/>
                </a:solidFill>
              </a:rPr>
              <a:t>це текст 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67"/>
          <a:stretch/>
        </p:blipFill>
        <p:spPr>
          <a:xfrm>
            <a:off x="939105" y="3892349"/>
            <a:ext cx="3738300" cy="2748196"/>
          </a:xfrm>
          <a:prstGeom prst="rect">
            <a:avLst/>
          </a:prstGeom>
        </p:spPr>
      </p:pic>
      <p:sp>
        <p:nvSpPr>
          <p:cNvPr id="14" name="Овальная выноска 13"/>
          <p:cNvSpPr/>
          <p:nvPr/>
        </p:nvSpPr>
        <p:spPr>
          <a:xfrm>
            <a:off x="1054102" y="1468611"/>
            <a:ext cx="3389285" cy="1974282"/>
          </a:xfrm>
          <a:prstGeom prst="wedgeEllipseCallout">
            <a:avLst>
              <a:gd name="adj1" fmla="val 12189"/>
              <a:gd name="adj2" fmla="val 79692"/>
            </a:avLst>
          </a:prstGeom>
          <a:solidFill>
            <a:srgbClr val="7FB95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79437" y="1522854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dirty="0"/>
              <a:t>     </a:t>
            </a:r>
            <a:r>
              <a:rPr lang="uk-UA" sz="2600" dirty="0"/>
              <a:t>З особливою симпатією ставляться в народі до </a:t>
            </a:r>
            <a:r>
              <a:rPr lang="uk-UA" sz="2600" b="1" dirty="0" err="1"/>
              <a:t>лелеки</a:t>
            </a:r>
            <a:r>
              <a:rPr lang="uk-UA" sz="2600" dirty="0"/>
              <a:t>, який є своєрідним оберегом України. Це символ відродження Української Нації. Лелека, відлітаючи у вирій, завжди повертається до рідної  домівки. Розкидані по світу українці рано чи пізно злітаються на рідну землю, де народилися.</a:t>
            </a:r>
            <a:endParaRPr lang="ru-RU" sz="2600" dirty="0"/>
          </a:p>
          <a:p>
            <a:pPr algn="just"/>
            <a:r>
              <a:rPr lang="ru-RU" sz="2600" dirty="0"/>
              <a:t>     </a:t>
            </a:r>
            <a:r>
              <a:rPr lang="uk-UA" sz="2600" dirty="0"/>
              <a:t>Лелека - символ любові до батька-матері, котрі благословили тебе на світ, а тому це - й символ сімейного благополуччя, любові до рідної землі</a:t>
            </a:r>
            <a:r>
              <a:rPr lang="ru-RU" sz="26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uk-UA" sz="26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uk-UA" sz="2400" dirty="0"/>
          </a:p>
        </p:txBody>
      </p:sp>
      <p:pic>
        <p:nvPicPr>
          <p:cNvPr id="11" name="Рисунок 10" descr="e07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4100" y="1468611"/>
            <a:ext cx="3389285" cy="19742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124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257068" y="1577340"/>
            <a:ext cx="8622146" cy="4668840"/>
            <a:chOff x="3355596" y="1873950"/>
            <a:chExt cx="8609350" cy="4517580"/>
          </a:xfrm>
        </p:grpSpPr>
        <p:pic>
          <p:nvPicPr>
            <p:cNvPr id="12" name="Picture 2" descr="ÐÐ°ÑÑÐ¸Ð½ÐºÐ¸ Ð¿Ð¾ Ð·Ð°Ð¿ÑÐ¾ÑÑ ÐºÐ»Ð¸Ð¿Ð°ÑÑ Ð¿Ð»Ð°Ð½ÑÐµÑ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596" y="1873950"/>
              <a:ext cx="8609350" cy="4517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3829050" y="2266950"/>
              <a:ext cx="7620000" cy="36957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14733" y="393125"/>
            <a:ext cx="8732066" cy="79294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6. Прочитай інформацію про Австралію. Що раніше тобі було невідомо? Постав питання до кожного </a:t>
            </a:r>
            <a:r>
              <a:rPr lang="uk-UA" sz="2000" b="1" dirty="0" err="1">
                <a:solidFill>
                  <a:schemeClr val="bg1"/>
                </a:solidFill>
              </a:rPr>
              <a:t>абз</a:t>
            </a:r>
            <a:r>
              <a:rPr lang="ru-RU" sz="2000" b="1" dirty="0" err="1">
                <a:solidFill>
                  <a:schemeClr val="bg1"/>
                </a:solidFill>
              </a:rPr>
              <a:t>ацу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тексту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 (</a:t>
            </a:r>
            <a:r>
              <a:rPr lang="ru-RU" sz="2000" b="1" dirty="0" err="1" smtClean="0">
                <a:solidFill>
                  <a:schemeClr val="bg1"/>
                </a:solidFill>
              </a:rPr>
              <a:t>усно</a:t>
            </a:r>
            <a:r>
              <a:rPr lang="ru-RU" sz="2000" b="1" dirty="0" smtClean="0">
                <a:solidFill>
                  <a:schemeClr val="bg1"/>
                </a:solidFill>
              </a:rPr>
              <a:t>).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09936" y="2243695"/>
            <a:ext cx="72228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     Австралія розташована на материку з такою самою назвою. Ця країна не має сухопутних </a:t>
            </a:r>
            <a:r>
              <a:rPr lang="uk-UA" sz="3200" b="1" dirty="0" err="1"/>
              <a:t>кор</a:t>
            </a:r>
            <a:r>
              <a:rPr lang="uk-UA" sz="3200" b="1" dirty="0"/>
              <a:t>-</a:t>
            </a:r>
          </a:p>
          <a:p>
            <a:r>
              <a:rPr lang="uk-UA" sz="3200" b="1" dirty="0"/>
              <a:t>донів. Її омивають </a:t>
            </a:r>
          </a:p>
          <a:p>
            <a:r>
              <a:rPr lang="uk-UA" sz="3200" b="1" dirty="0"/>
              <a:t>Індійський і Тихий </a:t>
            </a:r>
          </a:p>
          <a:p>
            <a:r>
              <a:rPr lang="uk-UA" sz="3200" b="1" dirty="0"/>
              <a:t>океани.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2" t="4220" r="4673" b="3952"/>
          <a:stretch/>
        </p:blipFill>
        <p:spPr>
          <a:xfrm flipH="1">
            <a:off x="298815" y="2019191"/>
            <a:ext cx="2933239" cy="3495996"/>
          </a:xfrm>
          <a:prstGeom prst="rect">
            <a:avLst/>
          </a:prstGeom>
        </p:spPr>
      </p:pic>
      <p:pic>
        <p:nvPicPr>
          <p:cNvPr id="3074" name="Picture 2" descr="21 фото про те, чому Австралія — найкраще місце на земній кулі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9560" y="3447179"/>
            <a:ext cx="3040380" cy="192152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39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257068" y="1577340"/>
            <a:ext cx="8622146" cy="4668840"/>
            <a:chOff x="3355596" y="1873950"/>
            <a:chExt cx="8609350" cy="4517580"/>
          </a:xfrm>
        </p:grpSpPr>
        <p:pic>
          <p:nvPicPr>
            <p:cNvPr id="12" name="Picture 2" descr="ÐÐ°ÑÑÐ¸Ð½ÐºÐ¸ Ð¿Ð¾ Ð·Ð°Ð¿ÑÐ¾ÑÑ ÐºÐ»Ð¸Ð¿Ð°ÑÑ Ð¿Ð»Ð°Ð½ÑÐµÑ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596" y="1873950"/>
              <a:ext cx="8609350" cy="4517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3829050" y="2266950"/>
              <a:ext cx="7620000" cy="36957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14733" y="393125"/>
            <a:ext cx="8732066" cy="79294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6. Прочитай інформацію про Австралію. Що раніше тобі було невідомо? Постав питання до кожного абзацу </a:t>
            </a:r>
            <a:r>
              <a:rPr lang="ru-RU" sz="2000" b="1" dirty="0">
                <a:solidFill>
                  <a:schemeClr val="bg1"/>
                </a:solidFill>
              </a:rPr>
              <a:t>тексту.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09936" y="2243695"/>
            <a:ext cx="72228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     Австралію населяють вихідці з Євро-</a:t>
            </a:r>
            <a:r>
              <a:rPr lang="uk-UA" sz="3200" b="1" dirty="0" err="1"/>
              <a:t>пи</a:t>
            </a:r>
            <a:r>
              <a:rPr lang="uk-UA" sz="3200" b="1" dirty="0"/>
              <a:t>. Корінних австралійців, які населяли континент до приходу євро-</a:t>
            </a:r>
          </a:p>
          <a:p>
            <a:r>
              <a:rPr lang="uk-UA" sz="3200" b="1" dirty="0" err="1"/>
              <a:t>пейців</a:t>
            </a:r>
            <a:r>
              <a:rPr lang="uk-UA" sz="3200" b="1" dirty="0"/>
              <a:t>, залишилося всього </a:t>
            </a:r>
          </a:p>
          <a:p>
            <a:r>
              <a:rPr lang="uk-UA" sz="3200" b="1" dirty="0"/>
              <a:t>три відсотки. Їх називають аборигенами або туземця-</a:t>
            </a:r>
          </a:p>
          <a:p>
            <a:r>
              <a:rPr lang="uk-UA" sz="3200" b="1" dirty="0"/>
              <a:t>ми.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2" t="4220" r="4673" b="3952"/>
          <a:stretch/>
        </p:blipFill>
        <p:spPr>
          <a:xfrm flipH="1">
            <a:off x="298815" y="2019191"/>
            <a:ext cx="2933239" cy="3495996"/>
          </a:xfrm>
          <a:prstGeom prst="rect">
            <a:avLst/>
          </a:prstGeom>
        </p:spPr>
      </p:pic>
      <p:pic>
        <p:nvPicPr>
          <p:cNvPr id="5122" name="Picture 2" descr="Австралоїдна раса — Вікіпедія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9175862" y="3646311"/>
            <a:ext cx="1878812" cy="186887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2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AA253D-4AFA-4CE1-9102-40B923369C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9622" y="1266606"/>
            <a:ext cx="6911898" cy="50968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00110"/>
          </a:xfrm>
          <a:prstGeom prst="rect">
            <a:avLst/>
          </a:prstGeom>
          <a:solidFill>
            <a:srgbClr val="2F3242"/>
          </a:solidFill>
          <a:ln>
            <a:solidFill>
              <a:srgbClr val="58433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71891ECB-C37E-4FC8-A2F4-E8DB089E46AF}"/>
              </a:ext>
            </a:extLst>
          </p:cNvPr>
          <p:cNvSpPr/>
          <p:nvPr/>
        </p:nvSpPr>
        <p:spPr>
          <a:xfrm>
            <a:off x="339582" y="1357845"/>
            <a:ext cx="6305661" cy="5005626"/>
          </a:xfrm>
          <a:prstGeom prst="roundRect">
            <a:avLst/>
          </a:prstGeom>
          <a:solidFill>
            <a:srgbClr val="FFDBA1"/>
          </a:solidFill>
          <a:ln w="76200">
            <a:solidFill>
              <a:srgbClr val="421F19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3500" b="1" dirty="0">
                <a:solidFill>
                  <a:srgbClr val="421F19"/>
                </a:solidFill>
              </a:rPr>
              <a:t>Беремося до роботи -</a:t>
            </a:r>
          </a:p>
          <a:p>
            <a:pPr algn="ctr"/>
            <a:r>
              <a:rPr lang="uk-UA" sz="3500" b="1" dirty="0">
                <a:solidFill>
                  <a:srgbClr val="421F19"/>
                </a:solidFill>
              </a:rPr>
              <a:t>починаються турботи.</a:t>
            </a:r>
          </a:p>
          <a:p>
            <a:pPr algn="ctr"/>
            <a:r>
              <a:rPr lang="uk-UA" sz="3500" b="1" dirty="0">
                <a:solidFill>
                  <a:srgbClr val="421F19"/>
                </a:solidFill>
              </a:rPr>
              <a:t>Нумо швидко рахувати,</a:t>
            </a:r>
          </a:p>
          <a:p>
            <a:pPr algn="ctr"/>
            <a:r>
              <a:rPr lang="uk-UA" sz="3500" b="1" dirty="0">
                <a:solidFill>
                  <a:srgbClr val="421F19"/>
                </a:solidFill>
              </a:rPr>
              <a:t>над завданням міркувати!</a:t>
            </a:r>
          </a:p>
          <a:p>
            <a:pPr algn="ctr"/>
            <a:r>
              <a:rPr lang="uk-UA" sz="3500" b="1" dirty="0">
                <a:solidFill>
                  <a:srgbClr val="421F19"/>
                </a:solidFill>
              </a:rPr>
              <a:t>Попрацюймо </a:t>
            </a:r>
            <a:r>
              <a:rPr lang="uk-UA" sz="3500" b="1" dirty="0" err="1">
                <a:solidFill>
                  <a:srgbClr val="421F19"/>
                </a:solidFill>
              </a:rPr>
              <a:t>креативно</a:t>
            </a:r>
            <a:endParaRPr lang="uk-UA" sz="3500" b="1" dirty="0">
              <a:solidFill>
                <a:srgbClr val="421F19"/>
              </a:solidFill>
            </a:endParaRPr>
          </a:p>
          <a:p>
            <a:pPr algn="ctr"/>
            <a:r>
              <a:rPr lang="uk-UA" sz="3500" b="1" dirty="0">
                <a:solidFill>
                  <a:srgbClr val="421F19"/>
                </a:solidFill>
              </a:rPr>
              <a:t>в парах, групах, самостійно.</a:t>
            </a:r>
          </a:p>
          <a:p>
            <a:pPr algn="ctr"/>
            <a:r>
              <a:rPr lang="uk-UA" sz="3500" b="1" dirty="0">
                <a:solidFill>
                  <a:srgbClr val="421F19"/>
                </a:solidFill>
              </a:rPr>
              <a:t>Батьків, друзів ми </a:t>
            </a:r>
            <a:r>
              <a:rPr lang="uk-UA" sz="3500" b="1" dirty="0" err="1">
                <a:solidFill>
                  <a:srgbClr val="421F19"/>
                </a:solidFill>
              </a:rPr>
              <a:t>здивуєм</a:t>
            </a:r>
            <a:r>
              <a:rPr lang="uk-UA" sz="3500" b="1" dirty="0">
                <a:solidFill>
                  <a:srgbClr val="421F19"/>
                </a:solidFill>
              </a:rPr>
              <a:t>.</a:t>
            </a:r>
          </a:p>
          <a:p>
            <a:pPr algn="ctr"/>
            <a:r>
              <a:rPr lang="uk-UA" sz="3500" b="1" dirty="0">
                <a:solidFill>
                  <a:srgbClr val="421F19"/>
                </a:solidFill>
              </a:rPr>
              <a:t>А в житті все </a:t>
            </a:r>
            <a:r>
              <a:rPr lang="uk-UA" sz="3500" b="1" dirty="0" err="1">
                <a:solidFill>
                  <a:srgbClr val="421F19"/>
                </a:solidFill>
              </a:rPr>
              <a:t>застосуєм</a:t>
            </a:r>
            <a:r>
              <a:rPr lang="uk-UA" sz="3500" b="1" dirty="0">
                <a:solidFill>
                  <a:srgbClr val="421F19"/>
                </a:solidFill>
              </a:rPr>
              <a:t>!</a:t>
            </a:r>
            <a:endParaRPr lang="ru-RU" sz="3500" b="1" dirty="0">
              <a:solidFill>
                <a:srgbClr val="421F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35D5A-ABD1-468F-9BCE-7228DF1A4FA4}"/>
              </a:ext>
            </a:extLst>
          </p:cNvPr>
          <p:cNvSpPr txBox="1"/>
          <p:nvPr/>
        </p:nvSpPr>
        <p:spPr>
          <a:xfrm>
            <a:off x="4744016" y="6363471"/>
            <a:ext cx="1711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i="1" dirty="0" err="1"/>
              <a:t>Сокач</a:t>
            </a:r>
            <a:r>
              <a:rPr lang="uk-UA" sz="2000" i="1" dirty="0"/>
              <a:t> Софія</a:t>
            </a:r>
          </a:p>
        </p:txBody>
      </p:sp>
    </p:spTree>
    <p:extLst>
      <p:ext uri="{BB962C8B-B14F-4D97-AF65-F5344CB8AC3E}">
        <p14:creationId xmlns:p14="http://schemas.microsoft.com/office/powerpoint/2010/main" val="234557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257068" y="1577340"/>
            <a:ext cx="8622146" cy="4668840"/>
            <a:chOff x="3355596" y="1873950"/>
            <a:chExt cx="8609350" cy="4517580"/>
          </a:xfrm>
        </p:grpSpPr>
        <p:pic>
          <p:nvPicPr>
            <p:cNvPr id="12" name="Picture 2" descr="ÐÐ°ÑÑÐ¸Ð½ÐºÐ¸ Ð¿Ð¾ Ð·Ð°Ð¿ÑÐ¾ÑÑ ÐºÐ»Ð¸Ð¿Ð°ÑÑ Ð¿Ð»Ð°Ð½ÑÐµÑ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596" y="1873950"/>
              <a:ext cx="8609350" cy="4517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3829050" y="2266950"/>
              <a:ext cx="7620000" cy="36957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14733" y="393125"/>
            <a:ext cx="8732066" cy="79294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6. Прочитай інформацію про Австралію. Що раніше тобі було невідомо? Постав питання до кожного абзацу </a:t>
            </a:r>
            <a:r>
              <a:rPr lang="ru-RU" sz="2000" b="1" dirty="0">
                <a:solidFill>
                  <a:schemeClr val="bg1"/>
                </a:solidFill>
              </a:rPr>
              <a:t>тексту.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09936" y="2369725"/>
            <a:ext cx="72228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/>
              <a:t>     Різні групи аборигенів розмовляють 145 мовами. Але державна мова Австралії — англійська. </a:t>
            </a:r>
          </a:p>
          <a:p>
            <a:r>
              <a:rPr lang="uk-UA" sz="3200" b="1" dirty="0"/>
              <a:t>Адже країна багато ро-</a:t>
            </a:r>
          </a:p>
          <a:p>
            <a:r>
              <a:rPr lang="uk-UA" sz="3200" b="1" dirty="0" err="1"/>
              <a:t>ків</a:t>
            </a:r>
            <a:r>
              <a:rPr lang="uk-UA" sz="3200" b="1" dirty="0"/>
              <a:t> перебувала у складі </a:t>
            </a:r>
          </a:p>
          <a:p>
            <a:r>
              <a:rPr lang="uk-UA" sz="3200" b="1" dirty="0"/>
              <a:t>Англії</a:t>
            </a:r>
            <a:r>
              <a:rPr lang="ru-RU" sz="3200" b="1" dirty="0"/>
              <a:t>. </a:t>
            </a:r>
            <a:endParaRPr lang="uk-UA" sz="32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2" t="4220" r="4673" b="3952"/>
          <a:stretch/>
        </p:blipFill>
        <p:spPr>
          <a:xfrm flipH="1">
            <a:off x="298815" y="2019191"/>
            <a:ext cx="2933239" cy="3495996"/>
          </a:xfrm>
          <a:prstGeom prst="rect">
            <a:avLst/>
          </a:prstGeom>
        </p:spPr>
      </p:pic>
      <p:pic>
        <p:nvPicPr>
          <p:cNvPr id="6146" name="Picture 2" descr="Населення. Австралійський Союз - АВСТРАЛІЯ - МАТЕРИКИ ТРОПІЧНИХ ШИРОТ -  Підручник Географія 7 клас - Гілецький Й.Р. - Богдан 2015 рік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65066" y="3544710"/>
            <a:ext cx="2630312" cy="178169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1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23161"/>
            <a:ext cx="8732066" cy="83414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7. Родзинка познайомилася з австралійськими школярами. Прочитай їхні імена. Побудуй звукові схеми цих слів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Ð°ÑÑÐ¸Ð½ÐºÐ¸ Ð¿Ð¾ Ð·Ð°Ð¿ÑÐ¾ÑÑ ÐºÐ»Ð¸Ð¿Ð°ÑÑ Ð¿Ð»Ð°Ð½ÑÐµÑ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068" y="1804737"/>
            <a:ext cx="8609350" cy="461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70815" y="2333050"/>
            <a:ext cx="2103443" cy="160801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3668" y="2333050"/>
            <a:ext cx="2103443" cy="160801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24538" y="2233268"/>
            <a:ext cx="3048001" cy="34330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06144" y="3124406"/>
            <a:ext cx="1738489" cy="64188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86700" y="3137055"/>
            <a:ext cx="1671672" cy="641883"/>
          </a:xfrm>
          <a:prstGeom prst="rect">
            <a:avLst/>
          </a:prstGeom>
        </p:spPr>
      </p:pic>
      <p:pic>
        <p:nvPicPr>
          <p:cNvPr id="7170" name="Picture 2" descr="Флаг австралии в руке. дети держат флаг. государственный флаг австралии |  Премиум векторы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52680" y="3949774"/>
            <a:ext cx="1139711" cy="186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Флаг австралии в руке. дети держат флаг. государственный флаг австралии |  Премиум векторы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35372" y="3941060"/>
            <a:ext cx="1080031" cy="186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1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6216" y="445857"/>
            <a:ext cx="8732066" cy="78858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 Вправа 8. </a:t>
            </a:r>
            <a:r>
              <a:rPr lang="ru-RU" sz="2000" b="1" dirty="0">
                <a:solidFill>
                  <a:schemeClr val="bg1"/>
                </a:solidFill>
              </a:rPr>
              <a:t>Спиши текст, уставивши </a:t>
            </a:r>
            <a:r>
              <a:rPr lang="uk-UA" sz="2000" b="1" dirty="0">
                <a:solidFill>
                  <a:schemeClr val="bg1"/>
                </a:solidFill>
              </a:rPr>
              <a:t>пропущені орфограми. Підкресли  </a:t>
            </a:r>
            <a:r>
              <a:rPr lang="uk-UA" sz="2000" b="1" dirty="0" err="1">
                <a:solidFill>
                  <a:schemeClr val="bg1"/>
                </a:solidFill>
              </a:rPr>
              <a:t>прислів</a:t>
            </a:r>
            <a:r>
              <a:rPr lang="ru-RU" sz="2000" b="1" dirty="0" err="1">
                <a:solidFill>
                  <a:schemeClr val="bg1"/>
                </a:solidFill>
              </a:rPr>
              <a:t>ники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316216" y="1701209"/>
            <a:ext cx="8378071" cy="4864693"/>
            <a:chOff x="3513986" y="1448457"/>
            <a:chExt cx="8425687" cy="5251413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4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Прямоугольник 15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3765320" y="2076448"/>
            <a:ext cx="74725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     </a:t>
            </a:r>
            <a:r>
              <a:rPr lang="uk-UA" sz="3200" b="1" dirty="0"/>
              <a:t>Австралія ро..</a:t>
            </a:r>
            <a:r>
              <a:rPr lang="uk-UA" sz="3200" b="1" dirty="0" err="1"/>
              <a:t>ташована</a:t>
            </a:r>
            <a:r>
              <a:rPr lang="uk-UA" sz="3200" b="1" dirty="0"/>
              <a:t> на </a:t>
            </a:r>
            <a:r>
              <a:rPr lang="uk-UA" sz="3200" b="1" dirty="0" err="1"/>
              <a:t>півде</a:t>
            </a:r>
            <a:r>
              <a:rPr lang="uk-UA" sz="3200" b="1" dirty="0"/>
              <a:t>..</a:t>
            </a:r>
            <a:r>
              <a:rPr lang="uk-UA" sz="3200" b="1" dirty="0" err="1"/>
              <a:t>ій</a:t>
            </a:r>
            <a:r>
              <a:rPr lang="uk-UA" sz="3200" b="1" dirty="0"/>
              <a:t> півкулі. Літо тут триває з грудня по лютий, а з..</a:t>
            </a:r>
            <a:r>
              <a:rPr lang="uk-UA" sz="3200" b="1" dirty="0" err="1"/>
              <a:t>ма</a:t>
            </a:r>
            <a:r>
              <a:rPr lang="uk-UA" sz="3200" b="1" dirty="0"/>
              <a:t> — з червня</a:t>
            </a:r>
          </a:p>
          <a:p>
            <a:r>
              <a:rPr lang="uk-UA" sz="3200" b="1" dirty="0"/>
              <a:t>по серпень. Узимку в </a:t>
            </a:r>
            <a:r>
              <a:rPr lang="uk-UA" sz="3200" b="1" dirty="0" err="1"/>
              <a:t>Ав</a:t>
            </a:r>
            <a:r>
              <a:rPr lang="uk-UA" sz="3200" b="1" dirty="0"/>
              <a:t>-</a:t>
            </a:r>
          </a:p>
          <a:p>
            <a:r>
              <a:rPr lang="uk-UA" sz="3200" b="1" dirty="0" err="1"/>
              <a:t>стралії</a:t>
            </a:r>
            <a:r>
              <a:rPr lang="uk-UA" sz="3200" b="1" dirty="0"/>
              <a:t> тепло. Морозів </a:t>
            </a:r>
          </a:p>
          <a:p>
            <a:r>
              <a:rPr lang="uk-UA" sz="3200" b="1" dirty="0"/>
              <a:t>практично не буває. 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584" y="1871416"/>
            <a:ext cx="3115123" cy="3884285"/>
          </a:xfrm>
          <a:prstGeom prst="rect">
            <a:avLst/>
          </a:prstGeom>
        </p:spPr>
      </p:pic>
      <p:pic>
        <p:nvPicPr>
          <p:cNvPr id="8194" name="Picture 2" descr="Животные и растения Австралии, дикая природа: фото, видео фильмы про  австралийскую природу, животный мир Австралии.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8477" y="3203856"/>
            <a:ext cx="2559440" cy="19195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6216" y="445857"/>
            <a:ext cx="8732066" cy="78858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 Вправа 8. </a:t>
            </a:r>
            <a:r>
              <a:rPr lang="ru-RU" sz="2000" b="1" dirty="0">
                <a:solidFill>
                  <a:schemeClr val="bg1"/>
                </a:solidFill>
              </a:rPr>
              <a:t>Спиши текст, уставивши </a:t>
            </a:r>
            <a:r>
              <a:rPr lang="uk-UA" sz="2000" b="1" dirty="0">
                <a:solidFill>
                  <a:schemeClr val="bg1"/>
                </a:solidFill>
              </a:rPr>
              <a:t>пропущені орфограми. Підкресли  прислівники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316216" y="1701209"/>
            <a:ext cx="8378071" cy="4864693"/>
            <a:chOff x="3513986" y="1448457"/>
            <a:chExt cx="8425687" cy="5251413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4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Прямоугольник 15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3706733" y="1922088"/>
            <a:ext cx="749466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/>
              <a:t>     </a:t>
            </a:r>
            <a:r>
              <a:rPr lang="uk-UA" sz="3200" b="1" dirty="0"/>
              <a:t>Будинки (не)</a:t>
            </a:r>
            <a:r>
              <a:rPr lang="uk-UA" sz="3200" b="1" dirty="0" err="1"/>
              <a:t>обігріваю..я</a:t>
            </a:r>
            <a:r>
              <a:rPr lang="uk-UA" sz="3200" b="1" dirty="0"/>
              <a:t> і погано утеплені. Тому, коли т..</a:t>
            </a:r>
            <a:r>
              <a:rPr lang="uk-UA" sz="3200" b="1" dirty="0" err="1"/>
              <a:t>мпература</a:t>
            </a:r>
            <a:r>
              <a:rPr lang="uk-UA" sz="3200" b="1" dirty="0"/>
              <a:t> </a:t>
            </a:r>
            <a:r>
              <a:rPr lang="uk-UA" sz="3200" b="1" dirty="0" err="1"/>
              <a:t>опуска</a:t>
            </a:r>
            <a:r>
              <a:rPr lang="uk-UA" sz="3200" b="1" dirty="0"/>
              <a:t>..</a:t>
            </a:r>
            <a:r>
              <a:rPr lang="uk-UA" sz="3200" b="1" dirty="0" err="1"/>
              <a:t>ться</a:t>
            </a:r>
            <a:r>
              <a:rPr lang="uk-UA" sz="3200" b="1" dirty="0"/>
              <a:t> нижче 15 градусів т..</a:t>
            </a:r>
            <a:r>
              <a:rPr lang="uk-UA" sz="3200" b="1" dirty="0" err="1"/>
              <a:t>пла</a:t>
            </a:r>
            <a:r>
              <a:rPr lang="uk-UA" sz="3200" b="1" dirty="0"/>
              <a:t>, у приміщеннях доволі прохолодно. Не дивно, що саме з Австралії пішла мода на </a:t>
            </a:r>
            <a:r>
              <a:rPr lang="uk-UA" sz="3200" b="1" dirty="0" err="1"/>
              <a:t>взу</a:t>
            </a:r>
            <a:r>
              <a:rPr lang="uk-UA" sz="3200" b="1" dirty="0"/>
              <a:t>..я </a:t>
            </a:r>
            <a:r>
              <a:rPr lang="uk-UA" sz="3200" b="1" dirty="0" err="1"/>
              <a:t>уггі</a:t>
            </a:r>
            <a:r>
              <a:rPr lang="uk-UA" sz="3200" b="1" dirty="0"/>
              <a:t>. Австралійці носять їх не на </a:t>
            </a:r>
            <a:r>
              <a:rPr lang="uk-UA" sz="3200" b="1" dirty="0" err="1"/>
              <a:t>вул</a:t>
            </a:r>
            <a:r>
              <a:rPr lang="uk-UA" sz="3200" b="1" dirty="0"/>
              <a:t>..ці, а вдома.</a:t>
            </a:r>
          </a:p>
          <a:p>
            <a:endParaRPr lang="uk-UA" sz="3200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584" y="1871416"/>
            <a:ext cx="3115123" cy="38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346357" y="2002105"/>
            <a:ext cx="2844808" cy="3003031"/>
            <a:chOff x="153263" y="1685367"/>
            <a:chExt cx="3799317" cy="403049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37555" y="1685367"/>
              <a:ext cx="2915025" cy="2770430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3124"/>
            <a:ext cx="8732066" cy="75804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 Вправа 8. </a:t>
            </a:r>
            <a:r>
              <a:rPr lang="ru-RU" sz="2000" b="1" dirty="0">
                <a:solidFill>
                  <a:schemeClr val="bg1"/>
                </a:solidFill>
              </a:rPr>
              <a:t>Спиши текст, уставивши </a:t>
            </a:r>
            <a:r>
              <a:rPr lang="uk-UA" sz="2000" b="1" dirty="0">
                <a:solidFill>
                  <a:schemeClr val="bg1"/>
                </a:solidFill>
              </a:rPr>
              <a:t>пропущені орфограми. Підкресли  прислівники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317433" y="1460852"/>
            <a:ext cx="8405175" cy="3976473"/>
          </a:xfrm>
          <a:prstGeom prst="roundRect">
            <a:avLst/>
          </a:prstGeom>
          <a:solidFill>
            <a:srgbClr val="7CB854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52556" y="1460852"/>
            <a:ext cx="8020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     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Австралія розташована на південній півкулі. Літо тут триває з грудня по лютий, а зима — з червня по серпень. Узимку в Австралії тепло. Морозів практично не буває. Будинки не </a:t>
            </a:r>
            <a:r>
              <a:rPr lang="uk-UA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обігрі-ваються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погано утеплені. Тому, коли </a:t>
            </a:r>
            <a:r>
              <a:rPr lang="uk-UA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температу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-ра опускається нижче 15 градусів тепла, у примі-</a:t>
            </a:r>
            <a:r>
              <a:rPr lang="uk-UA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щеннях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доволі прохолодно. Не дивно, що саме з Австралії пішла мода на взуття </a:t>
            </a:r>
            <a:r>
              <a:rPr lang="uk-UA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уггі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Австралійці носять їх не на вулиці, а вдома. 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4733" y="5184859"/>
            <a:ext cx="8407875" cy="145075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8200" y="5689792"/>
            <a:ext cx="1665271" cy="84372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6" cstate="email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3470" y="5830653"/>
            <a:ext cx="656795" cy="551516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 flipV="1">
            <a:off x="9697560" y="2754489"/>
            <a:ext cx="880129" cy="51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5040893" y="3181258"/>
            <a:ext cx="1585685" cy="51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5147734" y="3657600"/>
            <a:ext cx="1095022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5943601" y="4034478"/>
            <a:ext cx="1095022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4891114" y="4451624"/>
            <a:ext cx="1095022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6079067" y="4451624"/>
            <a:ext cx="1789289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8490401" y="4451624"/>
            <a:ext cx="1095022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2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</a:t>
            </a:r>
          </a:p>
        </p:txBody>
      </p:sp>
      <p:sp>
        <p:nvSpPr>
          <p:cNvPr id="2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711200" y="1638300"/>
            <a:ext cx="5270500" cy="4184984"/>
          </a:xfrm>
          <a:prstGeom prst="roundRect">
            <a:avLst/>
          </a:prstGeom>
          <a:solidFill>
            <a:srgbClr val="7CB85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2446" y="2223240"/>
            <a:ext cx="46863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Підручник с.119-120, </a:t>
            </a:r>
          </a:p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 8.</a:t>
            </a:r>
          </a:p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Спиши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текст, уставивши пропущені орфограми. Підкресли  прислівники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8199" y="1362409"/>
            <a:ext cx="4460875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5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6579" y="1329440"/>
            <a:ext cx="7823672" cy="523532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5"/>
            <a:ext cx="8732066" cy="6871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Перевірка домашнього завдання.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6148" y="1928705"/>
            <a:ext cx="482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tx2">
                    <a:lumMod val="75000"/>
                  </a:schemeClr>
                </a:solidFill>
              </a:rPr>
              <a:t>ПЕРЕВІРЯЄМО</a:t>
            </a:r>
          </a:p>
          <a:p>
            <a:pPr algn="ctr"/>
            <a:r>
              <a:rPr lang="uk-UA" sz="3200" b="1" dirty="0">
                <a:solidFill>
                  <a:schemeClr val="tx2">
                    <a:lumMod val="75000"/>
                  </a:schemeClr>
                </a:solidFill>
              </a:rPr>
              <a:t>ДОМАШНЄ </a:t>
            </a:r>
          </a:p>
          <a:p>
            <a:pPr algn="ctr"/>
            <a:r>
              <a:rPr lang="uk-UA" sz="3200" b="1" dirty="0">
                <a:solidFill>
                  <a:schemeClr val="tx2">
                    <a:lumMod val="75000"/>
                  </a:schemeClr>
                </a:solidFill>
              </a:rPr>
              <a:t>ЗАВДАННЯ</a:t>
            </a:r>
          </a:p>
        </p:txBody>
      </p:sp>
      <p:pic>
        <p:nvPicPr>
          <p:cNvPr id="9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824" y="1456402"/>
            <a:ext cx="3666487" cy="498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 flipH="1">
            <a:off x="5990758" y="3055057"/>
            <a:ext cx="5689924" cy="3542150"/>
            <a:chOff x="-129523" y="2302440"/>
            <a:chExt cx="4861161" cy="3133948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-129523" y="2302440"/>
              <a:ext cx="2912474" cy="2754568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1" b="87131" l="10019" r="88312">
                          <a14:foregroundMark x1="49351" y1="61814" x2="49351" y2="61814"/>
                          <a14:foregroundMark x1="53432" y1="52110" x2="53432" y2="52110"/>
                          <a14:foregroundMark x1="34323" y1="56962" x2="34323" y2="56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9874" r="10987" b="11826"/>
            <a:stretch/>
          </p:blipFill>
          <p:spPr>
            <a:xfrm flipH="1">
              <a:off x="1816613" y="2665958"/>
              <a:ext cx="2915025" cy="2770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79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&quot;клипарт учень&quot;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558773" y="2461691"/>
            <a:ext cx="2362923" cy="40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уроку. </a:t>
            </a: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29" y="2279556"/>
            <a:ext cx="3216898" cy="43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10372525" flipH="1">
            <a:off x="2461151" y="1516188"/>
            <a:ext cx="7294816" cy="4825147"/>
          </a:xfrm>
          <a:prstGeom prst="cloudCallout">
            <a:avLst>
              <a:gd name="adj1" fmla="val -49375"/>
              <a:gd name="adj2" fmla="val 50933"/>
            </a:avLst>
          </a:prstGeom>
          <a:solidFill>
            <a:srgbClr val="7CB85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96612" y="2472012"/>
            <a:ext cx="57971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Сьогодні на уроці ми будемо досліджувати та спостерігати за частиною мови – прислівником.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Відправимось до найменшого материка Землі.</a:t>
            </a:r>
            <a:endParaRPr lang="uk-UA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42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8685" y="1603250"/>
            <a:ext cx="8979254" cy="500239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230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Хвилинка каліграфії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3809" y="1864263"/>
            <a:ext cx="3895250" cy="1197176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9252727" y="6993666"/>
            <a:ext cx="1470056" cy="1077372"/>
            <a:chOff x="5440061" y="5222833"/>
            <a:chExt cx="1650718" cy="1249027"/>
          </a:xfrm>
        </p:grpSpPr>
        <p:pic>
          <p:nvPicPr>
            <p:cNvPr id="72" name="Рисунок 71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04106" y="5222833"/>
              <a:ext cx="1386673" cy="1249027"/>
            </a:xfrm>
            <a:prstGeom prst="rect">
              <a:avLst/>
            </a:prstGeom>
          </p:spPr>
        </p:pic>
        <p:pic>
          <p:nvPicPr>
            <p:cNvPr id="74" name="Рисунок 73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40061" y="5561250"/>
              <a:ext cx="714503" cy="473925"/>
            </a:xfrm>
            <a:prstGeom prst="rect">
              <a:avLst/>
            </a:prstGeom>
          </p:spPr>
        </p:pic>
      </p:grpSp>
      <p:cxnSp>
        <p:nvCxnSpPr>
          <p:cNvPr id="75" name="Прямая соединительная линия 74"/>
          <p:cNvCxnSpPr/>
          <p:nvPr/>
        </p:nvCxnSpPr>
        <p:spPr>
          <a:xfrm>
            <a:off x="5292009" y="7711000"/>
            <a:ext cx="220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6250321" y="7667900"/>
            <a:ext cx="84833" cy="902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" name="Группа 20"/>
          <p:cNvGrpSpPr/>
          <p:nvPr/>
        </p:nvGrpSpPr>
        <p:grpSpPr>
          <a:xfrm>
            <a:off x="8098005" y="7024275"/>
            <a:ext cx="1301054" cy="1021269"/>
            <a:chOff x="3943275" y="5152173"/>
            <a:chExt cx="1532000" cy="1263837"/>
          </a:xfrm>
        </p:grpSpPr>
        <p:pic>
          <p:nvPicPr>
            <p:cNvPr id="71" name="Рисунок 70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43275" y="5152173"/>
              <a:ext cx="1532000" cy="1263837"/>
            </a:xfrm>
            <a:prstGeom prst="rect">
              <a:avLst/>
            </a:prstGeom>
          </p:spPr>
        </p:pic>
        <p:pic>
          <p:nvPicPr>
            <p:cNvPr id="84" name="Рисунок 83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21955" y="5572764"/>
              <a:ext cx="704747" cy="467453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10424828" y="7218589"/>
            <a:ext cx="1706106" cy="595400"/>
            <a:chOff x="6969321" y="5573899"/>
            <a:chExt cx="1769948" cy="596258"/>
          </a:xfrm>
        </p:grpSpPr>
        <p:pic>
          <p:nvPicPr>
            <p:cNvPr id="73" name="Рисунок 72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07625" y="5573899"/>
              <a:ext cx="1331644" cy="596258"/>
            </a:xfrm>
            <a:prstGeom prst="rect">
              <a:avLst/>
            </a:prstGeom>
          </p:spPr>
        </p:pic>
        <p:pic>
          <p:nvPicPr>
            <p:cNvPr id="85" name="Рисунок 84"/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69321" y="5609483"/>
              <a:ext cx="700583" cy="464692"/>
            </a:xfrm>
            <a:prstGeom prst="rect">
              <a:avLst/>
            </a:prstGeom>
          </p:spPr>
        </p:pic>
      </p:grpSp>
      <p:cxnSp>
        <p:nvCxnSpPr>
          <p:cNvPr id="64" name="Прямая соединительная линия 63"/>
          <p:cNvCxnSpPr/>
          <p:nvPr/>
        </p:nvCxnSpPr>
        <p:spPr>
          <a:xfrm>
            <a:off x="5907572" y="7711000"/>
            <a:ext cx="220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5701919" y="7679541"/>
            <a:ext cx="84833" cy="902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7562" y="7218589"/>
            <a:ext cx="556902" cy="652508"/>
          </a:xfrm>
          <a:prstGeom prst="rect">
            <a:avLst/>
          </a:prstGeom>
        </p:spPr>
      </p:pic>
      <p:cxnSp>
        <p:nvCxnSpPr>
          <p:cNvPr id="61" name="Прямая соединительная линия 60"/>
          <p:cNvCxnSpPr/>
          <p:nvPr/>
        </p:nvCxnSpPr>
        <p:spPr>
          <a:xfrm flipH="1">
            <a:off x="5885738" y="7197322"/>
            <a:ext cx="166748" cy="413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Равнобедренный треугольник 62"/>
          <p:cNvSpPr/>
          <p:nvPr/>
        </p:nvSpPr>
        <p:spPr>
          <a:xfrm rot="12915615">
            <a:off x="5606128" y="7193438"/>
            <a:ext cx="45719" cy="7845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4" name="Группа 93"/>
          <p:cNvGrpSpPr/>
          <p:nvPr/>
        </p:nvGrpSpPr>
        <p:grpSpPr>
          <a:xfrm>
            <a:off x="6897730" y="7697556"/>
            <a:ext cx="220794" cy="73733"/>
            <a:chOff x="3103570" y="6430248"/>
            <a:chExt cx="220794" cy="73733"/>
          </a:xfrm>
        </p:grpSpPr>
        <p:cxnSp>
          <p:nvCxnSpPr>
            <p:cNvPr id="95" name="Прямая соединительная линия 94"/>
            <p:cNvCxnSpPr/>
            <p:nvPr/>
          </p:nvCxnSpPr>
          <p:spPr>
            <a:xfrm>
              <a:off x="3103570" y="6430248"/>
              <a:ext cx="220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/>
            <p:nvPr/>
          </p:nvCxnSpPr>
          <p:spPr>
            <a:xfrm>
              <a:off x="3103570" y="6503981"/>
              <a:ext cx="220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Прямая соединительная линия 65"/>
          <p:cNvCxnSpPr/>
          <p:nvPr/>
        </p:nvCxnSpPr>
        <p:spPr>
          <a:xfrm>
            <a:off x="6422005" y="7715216"/>
            <a:ext cx="220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6731853" y="7677535"/>
            <a:ext cx="84833" cy="902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flipH="1">
            <a:off x="6435514" y="7171352"/>
            <a:ext cx="166748" cy="413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210262" y="1536231"/>
            <a:ext cx="3046806" cy="3237475"/>
            <a:chOff x="153263" y="1685367"/>
            <a:chExt cx="3799317" cy="4030496"/>
          </a:xfrm>
        </p:grpSpPr>
        <p:pic>
          <p:nvPicPr>
            <p:cNvPr id="59" name="Рисунок 58"/>
            <p:cNvPicPr>
              <a:picLocks noChangeAspect="1"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37555" y="1685367"/>
              <a:ext cx="2915025" cy="2770430"/>
            </a:xfrm>
            <a:prstGeom prst="rect">
              <a:avLst/>
            </a:prstGeom>
          </p:spPr>
        </p:pic>
        <p:pic>
          <p:nvPicPr>
            <p:cNvPr id="60" name="Рисунок 59"/>
            <p:cNvPicPr>
              <a:picLocks noChangeAspect="1"/>
            </p:cNvPicPr>
            <p:nvPr/>
          </p:nvPicPr>
          <p:blipFill rotWithShape="1">
            <a:blip r:embed="rId15" cstate="email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87176" l="11000" r="90300">
                          <a14:foregroundMark x1="52800" y1="55294" x2="52800" y2="552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1277" r="10334" b="12778"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3077" y="2780181"/>
            <a:ext cx="445826" cy="498042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126" y="2704927"/>
            <a:ext cx="749538" cy="61691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7736" y="2825438"/>
            <a:ext cx="934382" cy="575966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6234" y="2739732"/>
            <a:ext cx="934382" cy="575966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70946" y="2770294"/>
            <a:ext cx="934382" cy="575966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60779" y="2845374"/>
            <a:ext cx="934382" cy="575966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5070" y="2919704"/>
            <a:ext cx="934382" cy="575966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1434" y="2890632"/>
            <a:ext cx="1028708" cy="63411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903" y="2722037"/>
            <a:ext cx="1028708" cy="63411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5617" y="3133357"/>
            <a:ext cx="1933801" cy="954085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1790" y="3133356"/>
            <a:ext cx="1501502" cy="954085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4269" y="3150362"/>
            <a:ext cx="1658574" cy="9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6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32066" cy="71931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1. </a:t>
            </a:r>
            <a:r>
              <a:rPr lang="ru-RU" sz="2000" b="1" dirty="0">
                <a:solidFill>
                  <a:schemeClr val="bg1"/>
                </a:solidFill>
              </a:rPr>
              <a:t>Постав </a:t>
            </a:r>
            <a:r>
              <a:rPr lang="ru-RU" sz="2000" b="1" dirty="0" err="1">
                <a:solidFill>
                  <a:schemeClr val="bg1"/>
                </a:solidFill>
              </a:rPr>
              <a:t>питання</a:t>
            </a:r>
            <a:r>
              <a:rPr lang="ru-RU" sz="2000" b="1" dirty="0">
                <a:solidFill>
                  <a:schemeClr val="bg1"/>
                </a:solidFill>
              </a:rPr>
              <a:t> до </a:t>
            </a:r>
            <a:r>
              <a:rPr lang="ru-RU" sz="2000" b="1" dirty="0" err="1">
                <a:solidFill>
                  <a:schemeClr val="bg1"/>
                </a:solidFill>
              </a:rPr>
              <a:t>виділених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слів</a:t>
            </a:r>
            <a:r>
              <a:rPr lang="ru-RU" sz="2000" b="1" dirty="0">
                <a:solidFill>
                  <a:schemeClr val="bg1"/>
                </a:solidFill>
              </a:rPr>
              <a:t> і запиши </a:t>
            </a:r>
            <a:r>
              <a:rPr lang="ru-RU" sz="2000" b="1" dirty="0" err="1">
                <a:solidFill>
                  <a:schemeClr val="bg1"/>
                </a:solidFill>
              </a:rPr>
              <a:t>словосполучення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074" name="Picture 2" descr="ÐÐ°ÑÑÐ¸Ð½ÐºÐ¸ Ð¿Ð¾ Ð·Ð°Ð¿ÑÐ¾ÑÑ ÐºÐ»Ð¸Ð¿Ð°ÑÑ Ð¿Ð»Ð°Ð½ÑÐµÑ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068" y="1683327"/>
            <a:ext cx="8609350" cy="473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322132" y="2718923"/>
            <a:ext cx="2448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/>
              <a:t>працюють </a:t>
            </a:r>
          </a:p>
          <a:p>
            <a:r>
              <a:rPr lang="uk-UA" sz="3600" b="1" dirty="0"/>
              <a:t>стоїть   </a:t>
            </a:r>
          </a:p>
          <a:p>
            <a:r>
              <a:rPr lang="uk-UA" sz="3600" b="1" dirty="0"/>
              <a:t>повертає  </a:t>
            </a:r>
          </a:p>
          <a:p>
            <a:r>
              <a:rPr lang="uk-UA" sz="3600" b="1" dirty="0"/>
              <a:t>цвітуть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817" y="2316741"/>
            <a:ext cx="3157938" cy="341058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647082" y="2718923"/>
            <a:ext cx="23359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/>
              <a:t>дружно</a:t>
            </a:r>
          </a:p>
          <a:p>
            <a:r>
              <a:rPr lang="uk-UA" sz="3600" b="1" dirty="0"/>
              <a:t>попереду  </a:t>
            </a:r>
          </a:p>
          <a:p>
            <a:r>
              <a:rPr lang="uk-UA" sz="3600" b="1" dirty="0"/>
              <a:t>вліво </a:t>
            </a:r>
          </a:p>
          <a:p>
            <a:r>
              <a:rPr lang="uk-UA" sz="3600" b="1" dirty="0"/>
              <a:t>навесні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797334" y="2718923"/>
            <a:ext cx="19326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/>
              <a:t>як?</a:t>
            </a:r>
          </a:p>
          <a:p>
            <a:r>
              <a:rPr lang="uk-UA" sz="3600" b="1" dirty="0"/>
              <a:t>де?</a:t>
            </a:r>
          </a:p>
          <a:p>
            <a:r>
              <a:rPr lang="uk-UA" sz="3600" b="1" dirty="0"/>
              <a:t>куди? </a:t>
            </a:r>
          </a:p>
          <a:p>
            <a:r>
              <a:rPr lang="uk-UA" sz="3600" b="1" dirty="0"/>
              <a:t>коли?</a:t>
            </a:r>
          </a:p>
        </p:txBody>
      </p:sp>
    </p:spTree>
    <p:extLst>
      <p:ext uri="{BB962C8B-B14F-4D97-AF65-F5344CB8AC3E}">
        <p14:creationId xmlns:p14="http://schemas.microsoft.com/office/powerpoint/2010/main" val="321141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481941" y="1778398"/>
            <a:ext cx="3794182" cy="3804651"/>
            <a:chOff x="153263" y="1685367"/>
            <a:chExt cx="3724328" cy="403049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37555" y="1685367"/>
              <a:ext cx="2840036" cy="2699161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3125"/>
            <a:ext cx="8732066" cy="6897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1. </a:t>
            </a:r>
            <a:r>
              <a:rPr lang="ru-RU" sz="2000" b="1" dirty="0">
                <a:solidFill>
                  <a:schemeClr val="bg1"/>
                </a:solidFill>
              </a:rPr>
              <a:t>Постав </a:t>
            </a:r>
            <a:r>
              <a:rPr lang="ru-RU" sz="2000" b="1" dirty="0" err="1">
                <a:solidFill>
                  <a:schemeClr val="bg1"/>
                </a:solidFill>
              </a:rPr>
              <a:t>питання</a:t>
            </a:r>
            <a:r>
              <a:rPr lang="ru-RU" sz="2000" b="1" dirty="0">
                <a:solidFill>
                  <a:schemeClr val="bg1"/>
                </a:solidFill>
              </a:rPr>
              <a:t> до </a:t>
            </a:r>
            <a:r>
              <a:rPr lang="ru-RU" sz="2000" b="1" dirty="0" err="1">
                <a:solidFill>
                  <a:schemeClr val="bg1"/>
                </a:solidFill>
              </a:rPr>
              <a:t>виділених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слів</a:t>
            </a:r>
            <a:r>
              <a:rPr lang="ru-RU" sz="2000" b="1" dirty="0">
                <a:solidFill>
                  <a:schemeClr val="bg1"/>
                </a:solidFill>
              </a:rPr>
              <a:t> і запиши </a:t>
            </a:r>
            <a:r>
              <a:rPr lang="ru-RU" sz="2000" b="1" dirty="0" err="1">
                <a:solidFill>
                  <a:schemeClr val="bg1"/>
                </a:solidFill>
              </a:rPr>
              <a:t>словосполучення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534678" y="1740913"/>
            <a:ext cx="7213144" cy="3070660"/>
          </a:xfrm>
          <a:prstGeom prst="roundRect">
            <a:avLst/>
          </a:prstGeom>
          <a:solidFill>
            <a:srgbClr val="7CB854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4678" y="5128674"/>
            <a:ext cx="7221893" cy="148049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0493" y="5583049"/>
            <a:ext cx="1778880" cy="90128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6" cstate="email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9373" y="5775307"/>
            <a:ext cx="648482" cy="516764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051788" y="1843549"/>
            <a:ext cx="65153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/>
              <a:t>     </a:t>
            </a:r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Працюють (як?) дружно, стоїть (де?) попереду, повертає (куди?) вліво, цвітуть (коли?) навесні.</a:t>
            </a:r>
          </a:p>
        </p:txBody>
      </p:sp>
    </p:spTree>
    <p:extLst>
      <p:ext uri="{BB962C8B-B14F-4D97-AF65-F5344CB8AC3E}">
        <p14:creationId xmlns:p14="http://schemas.microsoft.com/office/powerpoint/2010/main" val="279827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ÐÐ°ÑÑÐ¸Ð½ÐºÐ¸ Ð¿Ð¾ Ð·Ð°Ð¿ÑÐ¾ÑÑ ÐºÐ»Ð¸Ð¿Ð°ÑÑ Ð²Ð¾ÑÐºÐ»Ð¸ÑÐ°ÑÐµÐ»ÑÐ½ÑÐ¹ Ð·Ð½Ð°Ðº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0494" y="1456402"/>
            <a:ext cx="2403769" cy="43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1"/>
            <a:ext cx="8732066" cy="66162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1. Проведи дослідження.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055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355596" y="1632969"/>
            <a:ext cx="8216378" cy="3899151"/>
          </a:xfrm>
          <a:prstGeom prst="roundRect">
            <a:avLst/>
          </a:prstGeom>
          <a:solidFill>
            <a:srgbClr val="7CB85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4655" y="1684104"/>
            <a:ext cx="777825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Проведи дослідження!</a:t>
            </a:r>
            <a:endParaRPr lang="ru-RU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якою частиною мови пов’язані виділені слова? </a:t>
            </a:r>
          </a:p>
          <a:p>
            <a:pPr marL="457200" indent="-457200">
              <a:buAutoNum type="arabicPeriod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які питання вони відповідають? </a:t>
            </a:r>
          </a:p>
          <a:p>
            <a:pPr marL="457200" indent="-457200">
              <a:buAutoNum type="arabicPeriod"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 слова називають прислівниками.  Прочитай і  запам’ятай  правило  про  </a:t>
            </a:r>
            <a:r>
              <a:rPr lang="uk-UA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прислівни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ки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21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ÐÐ°ÑÑÐ¸Ð½ÐºÐ¸ Ð¿Ð¾ Ð·Ð°Ð¿ÑÐ¾ÑÑ ÐºÐ»Ð¸Ð¿Ð°ÑÑ Ð²Ð¾ÑÐºÐ»Ð¸ÑÐ°ÑÐµÐ»ÑÐ½ÑÐ¹ Ð·Ð½Ð°Ðº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4080" y="1770931"/>
            <a:ext cx="1971044" cy="381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22.03.2022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03054" cy="56751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ПРАВИЛО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380637" y="1770931"/>
            <a:ext cx="8239862" cy="3532589"/>
          </a:xfrm>
          <a:prstGeom prst="round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7921" y="1925523"/>
            <a:ext cx="79425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Частина мови, яка називає 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ознаку дії 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або пояснює 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де, коли відбувається дія, куди вона спрямована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відповідає на питання 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як? де? куди? коли?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ін., називається 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прислівником.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Наприклад: </a:t>
            </a:r>
            <a:r>
              <a:rPr lang="uk-UA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голосно, ліворуч, назад, влітку. </a:t>
            </a:r>
          </a:p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У мовленні прислівники найчастіше пов’язані з дієсловами.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055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118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35759</TotalTime>
  <Words>1273</Words>
  <Application>Microsoft Office PowerPoint</Application>
  <PresentationFormat>Широкоэкранный</PresentationFormat>
  <Paragraphs>213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Monotype Corsiva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2258</cp:revision>
  <dcterms:created xsi:type="dcterms:W3CDTF">2018-01-05T16:38:53Z</dcterms:created>
  <dcterms:modified xsi:type="dcterms:W3CDTF">2022-03-22T06:06:10Z</dcterms:modified>
</cp:coreProperties>
</file>