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738" r:id="rId2"/>
    <p:sldId id="1090" r:id="rId3"/>
    <p:sldId id="1065" r:id="rId4"/>
    <p:sldId id="1010" r:id="rId5"/>
    <p:sldId id="1005" r:id="rId6"/>
    <p:sldId id="1015" r:id="rId7"/>
    <p:sldId id="1075" r:id="rId8"/>
    <p:sldId id="1069" r:id="rId9"/>
    <p:sldId id="1070" r:id="rId10"/>
    <p:sldId id="1029" r:id="rId11"/>
    <p:sldId id="1074" r:id="rId12"/>
    <p:sldId id="1096" r:id="rId13"/>
    <p:sldId id="1097" r:id="rId14"/>
    <p:sldId id="1022" r:id="rId15"/>
    <p:sldId id="1027" r:id="rId16"/>
    <p:sldId id="1023" r:id="rId17"/>
    <p:sldId id="1033" r:id="rId18"/>
    <p:sldId id="109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110"/>
    <a:srgbClr val="00B050"/>
    <a:srgbClr val="F1059D"/>
    <a:srgbClr val="FF4747"/>
    <a:srgbClr val="D3514F"/>
    <a:srgbClr val="2F3242"/>
    <a:srgbClr val="92193A"/>
    <a:srgbClr val="F17D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064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989" y="4674893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Антарктида – </a:t>
            </a:r>
            <a:r>
              <a:rPr lang="ru-RU" sz="6000" b="1" dirty="0" err="1">
                <a:solidFill>
                  <a:srgbClr val="2F3242"/>
                </a:solidFill>
              </a:rPr>
              <a:t>найхолодніший</a:t>
            </a:r>
            <a:r>
              <a:rPr lang="ru-RU" sz="6000" b="1" dirty="0">
                <a:solidFill>
                  <a:srgbClr val="2F3242"/>
                </a:solidFill>
              </a:rPr>
              <a:t> материк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8317C19-41EF-4B00-8973-69A74775B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92" y="434315"/>
            <a:ext cx="3796166" cy="37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Чому так кажуть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Горизонтальный свиток 15"/>
          <p:cNvSpPr/>
          <p:nvPr/>
        </p:nvSpPr>
        <p:spPr>
          <a:xfrm>
            <a:off x="911814" y="1692441"/>
            <a:ext cx="7084704" cy="1620515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Антарктида – крижана пустеля.</a:t>
            </a:r>
          </a:p>
        </p:txBody>
      </p:sp>
      <p:pic>
        <p:nvPicPr>
          <p:cNvPr id="14342" name="Picture 6" descr="28 Collection Of Boy Reading Book Clipart Png - Boy Read A Book Clipart ,  Transparent Cartoon, Free Cliparts &amp;amp; Silhouettes - Net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r="22213"/>
          <a:stretch/>
        </p:blipFill>
        <p:spPr bwMode="auto">
          <a:xfrm>
            <a:off x="9547412" y="2677049"/>
            <a:ext cx="2314418" cy="3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7049" y="1751063"/>
            <a:ext cx="9991305" cy="72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Познач на контурній карті океани, які омивають Антарктиду. Допиши речення.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875510" y="2559874"/>
            <a:ext cx="60025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 err="1"/>
              <a:t>Найближче</a:t>
            </a:r>
            <a:r>
              <a:rPr lang="ru-RU" sz="2500" dirty="0"/>
              <a:t> до </a:t>
            </a:r>
            <a:r>
              <a:rPr lang="ru-RU" sz="2500" dirty="0" err="1"/>
              <a:t>Антарктиди</a:t>
            </a:r>
            <a:r>
              <a:rPr lang="ru-RU" sz="2500" dirty="0"/>
              <a:t> </a:t>
            </a:r>
            <a:r>
              <a:rPr lang="ru-RU" sz="2500" dirty="0" err="1"/>
              <a:t>розміщений</a:t>
            </a:r>
            <a:r>
              <a:rPr lang="ru-RU" sz="2500" dirty="0"/>
              <a:t> материк _________________________.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AB3E3598-0312-4476-8D07-5CB93C443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8656" r="4229" b="11195"/>
          <a:stretch/>
        </p:blipFill>
        <p:spPr>
          <a:xfrm>
            <a:off x="1238445" y="2633472"/>
            <a:ext cx="4334256" cy="385386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EC536A-C356-4C25-AE9D-D45B2EC256E6}"/>
              </a:ext>
            </a:extLst>
          </p:cNvPr>
          <p:cNvSpPr txBox="1"/>
          <p:nvPr/>
        </p:nvSpPr>
        <p:spPr>
          <a:xfrm>
            <a:off x="2226472" y="2633472"/>
            <a:ext cx="22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Атлантичний океан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2F9F8C-ACF5-49EF-9929-9F8B62867380}"/>
              </a:ext>
            </a:extLst>
          </p:cNvPr>
          <p:cNvSpPr txBox="1"/>
          <p:nvPr/>
        </p:nvSpPr>
        <p:spPr>
          <a:xfrm>
            <a:off x="1127810" y="5768802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Тихий океан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84993DD9-42DA-478E-80ED-CB646167E823}"/>
              </a:ext>
            </a:extLst>
          </p:cNvPr>
          <p:cNvSpPr/>
          <p:nvPr/>
        </p:nvSpPr>
        <p:spPr>
          <a:xfrm>
            <a:off x="5875510" y="3733451"/>
            <a:ext cx="600254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/>
              <a:t>Полюс холоду </a:t>
            </a:r>
            <a:r>
              <a:rPr lang="ru-RU" sz="2500" dirty="0" err="1"/>
              <a:t>Землі</a:t>
            </a:r>
            <a:r>
              <a:rPr lang="ru-RU" sz="2500" dirty="0"/>
              <a:t> __________________</a:t>
            </a:r>
          </a:p>
          <a:p>
            <a:r>
              <a:rPr lang="ru-RU" sz="2500" dirty="0"/>
              <a:t>________________________________________________________________________.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49F35B2-A8E2-485D-AD93-43A23A1F3371}"/>
              </a:ext>
            </a:extLst>
          </p:cNvPr>
          <p:cNvSpPr txBox="1"/>
          <p:nvPr/>
        </p:nvSpPr>
        <p:spPr>
          <a:xfrm>
            <a:off x="7605698" y="2888771"/>
            <a:ext cx="29626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Південна Америка</a:t>
            </a:r>
            <a:endParaRPr lang="ru-RU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1C86A07-FA35-4D04-9063-3B7E589D82F4}"/>
              </a:ext>
            </a:extLst>
          </p:cNvPr>
          <p:cNvSpPr txBox="1"/>
          <p:nvPr/>
        </p:nvSpPr>
        <p:spPr>
          <a:xfrm rot="16200000">
            <a:off x="4423343" y="4410559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Індійський  океан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C23875B-E449-4AFE-9A4A-02B898F74863}"/>
              </a:ext>
            </a:extLst>
          </p:cNvPr>
          <p:cNvSpPr txBox="1"/>
          <p:nvPr/>
        </p:nvSpPr>
        <p:spPr>
          <a:xfrm>
            <a:off x="6096000" y="3677628"/>
            <a:ext cx="56642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                                        район, де зареєстровано найнижчу температуру </a:t>
            </a:r>
            <a:r>
              <a:rPr lang="uk-UA" sz="2500" dirty="0" err="1"/>
              <a:t>повітня</a:t>
            </a:r>
            <a:r>
              <a:rPr lang="uk-UA" sz="2500" dirty="0"/>
              <a:t> на Землі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3183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12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7049" y="1751063"/>
            <a:ext cx="9991305" cy="47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err="1"/>
              <a:t>Запиши</a:t>
            </a:r>
            <a:r>
              <a:rPr lang="uk-UA" sz="2400" dirty="0"/>
              <a:t> прикметники з префіксом пре-, які характеризують Антарктиду.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2228575"/>
            <a:ext cx="1177747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/>
              <a:t>Найхолодніший, </a:t>
            </a:r>
            <a:r>
              <a:rPr lang="ru-RU" sz="2500" dirty="0" err="1"/>
              <a:t>найвищий</a:t>
            </a:r>
            <a:r>
              <a:rPr lang="ru-RU" sz="2500" dirty="0"/>
              <a:t>, </a:t>
            </a:r>
            <a:r>
              <a:rPr lang="ru-RU" sz="2500" dirty="0" err="1"/>
              <a:t>найвітряніший</a:t>
            </a:r>
            <a:r>
              <a:rPr lang="ru-RU" sz="2500" dirty="0"/>
              <a:t>, </a:t>
            </a:r>
            <a:r>
              <a:rPr lang="ru-RU" sz="2500" dirty="0" err="1"/>
              <a:t>найбезлюдніший</a:t>
            </a:r>
            <a:r>
              <a:rPr lang="ru-RU" sz="2500" dirty="0"/>
              <a:t>.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92502" y="2785442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97388" y="3352116"/>
            <a:ext cx="9991305" cy="47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Поміркуй, чому в Антарктиді заборонено господарську діяльність людини.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49" y="2416110"/>
            <a:ext cx="1131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_________________________________________________________________________________________________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B2095C-B325-4D58-80C6-CCF0C9DBB3E1}"/>
              </a:ext>
            </a:extLst>
          </p:cNvPr>
          <p:cNvSpPr txBox="1"/>
          <p:nvPr/>
        </p:nvSpPr>
        <p:spPr>
          <a:xfrm>
            <a:off x="577048" y="4035743"/>
            <a:ext cx="1131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67321" y="3773054"/>
            <a:ext cx="113101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/>
              <a:t>Антарктида </a:t>
            </a:r>
            <a:r>
              <a:rPr lang="ru-RU" sz="2500" dirty="0" err="1"/>
              <a:t>зберігає</a:t>
            </a:r>
            <a:r>
              <a:rPr lang="ru-RU" sz="2500" dirty="0"/>
              <a:t> </a:t>
            </a:r>
            <a:r>
              <a:rPr lang="ru-RU" sz="2500" dirty="0" err="1"/>
              <a:t>частину</a:t>
            </a:r>
            <a:r>
              <a:rPr lang="ru-RU" sz="2500" dirty="0"/>
              <a:t> тих </a:t>
            </a:r>
            <a:r>
              <a:rPr lang="ru-RU" sz="2500" dirty="0" err="1"/>
              <a:t>знань</a:t>
            </a:r>
            <a:r>
              <a:rPr lang="ru-RU" sz="2500" dirty="0"/>
              <a:t> про наших </a:t>
            </a:r>
            <a:r>
              <a:rPr lang="ru-RU" sz="2500" dirty="0" err="1"/>
              <a:t>предків</a:t>
            </a:r>
            <a:r>
              <a:rPr lang="ru-RU" sz="2500" dirty="0"/>
              <a:t>, </a:t>
            </a:r>
            <a:r>
              <a:rPr lang="ru-RU" sz="2500" dirty="0" err="1"/>
              <a:t>які</a:t>
            </a:r>
            <a:r>
              <a:rPr lang="ru-RU" sz="2500" dirty="0"/>
              <a:t> </a:t>
            </a:r>
            <a:r>
              <a:rPr lang="ru-RU" sz="2500" dirty="0" err="1"/>
              <a:t>поки</a:t>
            </a:r>
            <a:r>
              <a:rPr lang="ru-RU" sz="2500" dirty="0"/>
              <a:t> </a:t>
            </a:r>
            <a:r>
              <a:rPr lang="ru-RU" sz="2500" dirty="0" err="1"/>
              <a:t>залишаються</a:t>
            </a:r>
            <a:r>
              <a:rPr lang="ru-RU" sz="2500" dirty="0"/>
              <a:t> </a:t>
            </a:r>
            <a:r>
              <a:rPr lang="ru-RU" sz="2500" dirty="0" err="1"/>
              <a:t>нерозгаданими</a:t>
            </a:r>
            <a:r>
              <a:rPr lang="ru-RU" sz="2500" dirty="0"/>
              <a:t>. Антарктида </a:t>
            </a:r>
            <a:r>
              <a:rPr lang="ru-RU" sz="2500"/>
              <a:t>також </a:t>
            </a:r>
            <a:r>
              <a:rPr lang="ru-RU" sz="2500" dirty="0" err="1"/>
              <a:t>має</a:t>
            </a:r>
            <a:r>
              <a:rPr lang="ru-RU" sz="2500" dirty="0"/>
              <a:t> </a:t>
            </a:r>
            <a:r>
              <a:rPr lang="ru-RU" sz="2500" dirty="0" err="1"/>
              <a:t>величезне</a:t>
            </a:r>
            <a:r>
              <a:rPr lang="ru-RU" sz="2500" dirty="0"/>
              <a:t> </a:t>
            </a:r>
            <a:r>
              <a:rPr lang="ru-RU" sz="2500" dirty="0" err="1"/>
              <a:t>значення</a:t>
            </a:r>
            <a:r>
              <a:rPr lang="ru-RU" sz="2500" dirty="0"/>
              <a:t> для </a:t>
            </a:r>
            <a:r>
              <a:rPr lang="ru-RU" sz="2500" dirty="0" err="1"/>
              <a:t>дослідження</a:t>
            </a:r>
            <a:r>
              <a:rPr lang="ru-RU" sz="2500" dirty="0"/>
              <a:t> </a:t>
            </a:r>
            <a:r>
              <a:rPr lang="ru-RU" sz="2500" dirty="0" err="1"/>
              <a:t>кліматичних</a:t>
            </a:r>
            <a:r>
              <a:rPr lang="ru-RU" sz="2500" dirty="0"/>
              <a:t> умов </a:t>
            </a:r>
            <a:r>
              <a:rPr lang="ru-RU" sz="2500" dirty="0" err="1"/>
              <a:t>всієї</a:t>
            </a:r>
            <a:r>
              <a:rPr lang="ru-RU" sz="2500" dirty="0"/>
              <a:t> </a:t>
            </a:r>
            <a:r>
              <a:rPr lang="ru-RU" sz="2500" dirty="0" err="1"/>
              <a:t>планети</a:t>
            </a:r>
            <a:r>
              <a:rPr lang="ru-RU" sz="2500" dirty="0"/>
              <a:t>.</a:t>
            </a:r>
          </a:p>
        </p:txBody>
      </p:sp>
      <p:sp>
        <p:nvSpPr>
          <p:cNvPr id="17" name="Скругленный прямоугольник 1">
            <a:extLst>
              <a:ext uri="{FF2B5EF4-FFF2-40B4-BE49-F238E27FC236}">
                <a16:creationId xmlns:a16="http://schemas.microsoft.com/office/drawing/2014/main" xmlns="" id="{55199DAD-8A61-4C5E-9534-9D541155011D}"/>
              </a:ext>
            </a:extLst>
          </p:cNvPr>
          <p:cNvSpPr/>
          <p:nvPr/>
        </p:nvSpPr>
        <p:spPr>
          <a:xfrm>
            <a:off x="2092501" y="4939881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18" name="Скругленный прямоугольник 8">
            <a:extLst>
              <a:ext uri="{FF2B5EF4-FFF2-40B4-BE49-F238E27FC236}">
                <a16:creationId xmlns:a16="http://schemas.microsoft.com/office/drawing/2014/main" xmlns="" id="{5ED63FAA-D684-446E-9D3A-F268CC4F5FCB}"/>
              </a:ext>
            </a:extLst>
          </p:cNvPr>
          <p:cNvSpPr/>
          <p:nvPr/>
        </p:nvSpPr>
        <p:spPr>
          <a:xfrm>
            <a:off x="1252729" y="5493335"/>
            <a:ext cx="8988552" cy="47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Яку назву має українська станція, розміщена в Антарктиді?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BA4E59C-981B-4D54-8527-8EE651E87ADF}"/>
              </a:ext>
            </a:extLst>
          </p:cNvPr>
          <p:cNvSpPr txBox="1"/>
          <p:nvPr/>
        </p:nvSpPr>
        <p:spPr>
          <a:xfrm>
            <a:off x="1188720" y="6158382"/>
            <a:ext cx="898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_____________________________________________________________________________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9828B30E-F4AF-4F54-822A-E8127F62B149}"/>
              </a:ext>
            </a:extLst>
          </p:cNvPr>
          <p:cNvSpPr/>
          <p:nvPr/>
        </p:nvSpPr>
        <p:spPr>
          <a:xfrm>
            <a:off x="-295696" y="5998700"/>
            <a:ext cx="1177747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 err="1"/>
              <a:t>Науково-дослідна</a:t>
            </a:r>
            <a:r>
              <a:rPr lang="ru-RU" sz="2500" dirty="0"/>
              <a:t> </a:t>
            </a:r>
            <a:r>
              <a:rPr lang="ru-RU" sz="2500" dirty="0" err="1"/>
              <a:t>станція</a:t>
            </a:r>
            <a:r>
              <a:rPr lang="ru-RU" sz="2500" dirty="0"/>
              <a:t> «</a:t>
            </a:r>
            <a:r>
              <a:rPr lang="ru-RU" sz="2500" dirty="0" err="1"/>
              <a:t>Академік</a:t>
            </a:r>
            <a:r>
              <a:rPr lang="ru-RU" sz="2500" dirty="0"/>
              <a:t> </a:t>
            </a:r>
            <a:r>
              <a:rPr lang="ru-RU" sz="2500" dirty="0" err="1"/>
              <a:t>Вернадський</a:t>
            </a:r>
            <a:r>
              <a:rPr lang="ru-RU" sz="25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8776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6" grpId="0"/>
      <p:bldP spid="17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7049" y="1751063"/>
            <a:ext cx="9991305" cy="47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Чому Антарктиду називають найвищим материком?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8034" y="2191414"/>
            <a:ext cx="116149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/>
              <a:t>Антарктиду </a:t>
            </a:r>
            <a:r>
              <a:rPr lang="ru-RU" sz="2500" dirty="0" err="1"/>
              <a:t>покриває</a:t>
            </a:r>
            <a:r>
              <a:rPr lang="ru-RU" sz="2500" dirty="0"/>
              <a:t> </a:t>
            </a:r>
            <a:r>
              <a:rPr lang="ru-RU" sz="2500" dirty="0" err="1"/>
              <a:t>крижаний</a:t>
            </a:r>
            <a:r>
              <a:rPr lang="ru-RU" sz="2500" dirty="0"/>
              <a:t> </a:t>
            </a:r>
            <a:r>
              <a:rPr lang="ru-RU" sz="2500" dirty="0" err="1"/>
              <a:t>панцир</a:t>
            </a:r>
            <a:r>
              <a:rPr lang="ru-RU" sz="2500" dirty="0"/>
              <a:t>, </a:t>
            </a:r>
            <a:r>
              <a:rPr lang="ru-RU" sz="2500" dirty="0" err="1"/>
              <a:t>середня</a:t>
            </a:r>
            <a:r>
              <a:rPr lang="ru-RU" sz="2500" dirty="0"/>
              <a:t> </a:t>
            </a:r>
            <a:r>
              <a:rPr lang="ru-RU" sz="2500" dirty="0" err="1"/>
              <a:t>висота</a:t>
            </a:r>
            <a:r>
              <a:rPr lang="ru-RU" sz="2500" dirty="0"/>
              <a:t> </a:t>
            </a:r>
            <a:r>
              <a:rPr lang="ru-RU" sz="2500" dirty="0" err="1"/>
              <a:t>якого</a:t>
            </a:r>
            <a:r>
              <a:rPr lang="ru-RU" sz="2500" dirty="0"/>
              <a:t> 2000 </a:t>
            </a:r>
            <a:r>
              <a:rPr lang="ru-RU" sz="2500" dirty="0" err="1"/>
              <a:t>метрів</a:t>
            </a:r>
            <a:r>
              <a:rPr lang="ru-RU" sz="2500" dirty="0"/>
              <a:t>, а в </a:t>
            </a:r>
            <a:r>
              <a:rPr lang="ru-RU" sz="2500" dirty="0" err="1"/>
              <a:t>деяких</a:t>
            </a:r>
            <a:r>
              <a:rPr lang="ru-RU" sz="2500" dirty="0"/>
              <a:t> </a:t>
            </a:r>
            <a:r>
              <a:rPr lang="ru-RU" sz="2500" dirty="0" err="1"/>
              <a:t>місцях</a:t>
            </a:r>
            <a:r>
              <a:rPr lang="ru-RU" sz="2500" dirty="0"/>
              <a:t> – </a:t>
            </a:r>
            <a:r>
              <a:rPr lang="ru-RU" sz="2500" dirty="0" err="1"/>
              <a:t>понад</a:t>
            </a:r>
            <a:r>
              <a:rPr lang="ru-RU" sz="2500" dirty="0"/>
              <a:t> 4000 м.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880139" y="3028344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7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77049" y="3593591"/>
            <a:ext cx="9991305" cy="47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Обведи правильні твердження.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49" y="2416110"/>
            <a:ext cx="113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__________________________________________________________________________________________________________________________________________________________________________________________________</a:t>
            </a:r>
            <a:endParaRPr lang="ru-RU" dirty="0"/>
          </a:p>
        </p:txBody>
      </p:sp>
      <p:graphicFrame>
        <p:nvGraphicFramePr>
          <p:cNvPr id="6" name="Таблица 10">
            <a:extLst>
              <a:ext uri="{FF2B5EF4-FFF2-40B4-BE49-F238E27FC236}">
                <a16:creationId xmlns:a16="http://schemas.microsoft.com/office/drawing/2014/main" xmlns="" id="{C1256507-53AF-4BA6-A27A-0A80B7E34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98736"/>
              </p:ext>
            </p:extLst>
          </p:nvPr>
        </p:nvGraphicFramePr>
        <p:xfrm>
          <a:off x="1218184" y="42677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8808">
                  <a:extLst>
                    <a:ext uri="{9D8B030D-6E8A-4147-A177-3AD203B41FA5}">
                      <a16:colId xmlns:a16="http://schemas.microsoft.com/office/drawing/2014/main" xmlns="" val="3613483191"/>
                    </a:ext>
                  </a:extLst>
                </a:gridCol>
                <a:gridCol w="1409192">
                  <a:extLst>
                    <a:ext uri="{9D8B030D-6E8A-4147-A177-3AD203B41FA5}">
                      <a16:colId xmlns:a16="http://schemas.microsoft.com/office/drawing/2014/main" xmlns="" val="1386633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b="0" dirty="0">
                          <a:solidFill>
                            <a:schemeClr val="tx1"/>
                          </a:solidFill>
                        </a:rPr>
                        <a:t>Населення Антарктиди займається риболовлею.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Так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 Ні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963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Товщина льодового покриву на Антарктиді понад 2000 м.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Так /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Ні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013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На Антарктиді немає ні річок, ні озер.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Так /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Ні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8370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Учені досліджують льодовики, клімат, прибережні води.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Так /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Ні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491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Антарктида не належить жодній державі світу.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Так /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Ні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492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Для Антарктиди характерна морозна, але безвітряна погода.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Так /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Ні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1184710"/>
                  </a:ext>
                </a:extLst>
              </a:tr>
            </a:tbl>
          </a:graphicData>
        </a:graphic>
      </p:graphicFrame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C5BC33B5-BF1F-42D4-9E35-FF20C868C03E}"/>
              </a:ext>
            </a:extLst>
          </p:cNvPr>
          <p:cNvSpPr/>
          <p:nvPr/>
        </p:nvSpPr>
        <p:spPr>
          <a:xfrm>
            <a:off x="8638970" y="4223223"/>
            <a:ext cx="642190" cy="366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763EDE1D-2AB6-4BE6-97B7-0A6F4E7CABAA}"/>
              </a:ext>
            </a:extLst>
          </p:cNvPr>
          <p:cNvSpPr/>
          <p:nvPr/>
        </p:nvSpPr>
        <p:spPr>
          <a:xfrm>
            <a:off x="8105570" y="4633991"/>
            <a:ext cx="642190" cy="366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7A7336BE-6B44-4957-83C8-D3DBD2955CC4}"/>
              </a:ext>
            </a:extLst>
          </p:cNvPr>
          <p:cNvSpPr/>
          <p:nvPr/>
        </p:nvSpPr>
        <p:spPr>
          <a:xfrm>
            <a:off x="8638970" y="5031177"/>
            <a:ext cx="642190" cy="366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44E0F762-4CF8-42DF-B89A-D0AA2BBDC0CF}"/>
              </a:ext>
            </a:extLst>
          </p:cNvPr>
          <p:cNvSpPr/>
          <p:nvPr/>
        </p:nvSpPr>
        <p:spPr>
          <a:xfrm>
            <a:off x="8105570" y="5389077"/>
            <a:ext cx="642190" cy="366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B78F66C4-9CCF-4528-8107-466E033FB9D7}"/>
              </a:ext>
            </a:extLst>
          </p:cNvPr>
          <p:cNvSpPr/>
          <p:nvPr/>
        </p:nvSpPr>
        <p:spPr>
          <a:xfrm>
            <a:off x="8105570" y="5746977"/>
            <a:ext cx="642190" cy="366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7E4A8C6F-4F68-40A4-B9D9-5E157B1475D5}"/>
              </a:ext>
            </a:extLst>
          </p:cNvPr>
          <p:cNvSpPr/>
          <p:nvPr/>
        </p:nvSpPr>
        <p:spPr>
          <a:xfrm>
            <a:off x="8638970" y="6133039"/>
            <a:ext cx="642190" cy="366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9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1" grpId="0" animBg="1"/>
      <p:bldP spid="21" grpId="0" animBg="1"/>
      <p:bldP spid="22" grpId="0" animBg="1"/>
      <p:bldP spid="25" grpId="0" animBg="1"/>
      <p:bldP spid="2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7819" y="1212491"/>
            <a:ext cx="10229084" cy="8523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</a:t>
            </a:r>
            <a:r>
              <a:rPr lang="ru-RU" sz="3000" dirty="0" err="1">
                <a:solidFill>
                  <a:prstClr val="white"/>
                </a:solidFill>
              </a:rPr>
              <a:t>Доведіть</a:t>
            </a:r>
            <a:r>
              <a:rPr lang="ru-RU" sz="3000" dirty="0">
                <a:solidFill>
                  <a:prstClr val="white"/>
                </a:solidFill>
              </a:rPr>
              <a:t>,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r>
              <a:rPr lang="ru-RU" sz="3000" dirty="0">
                <a:solidFill>
                  <a:prstClr val="white"/>
                </a:solidFill>
              </a:rPr>
              <a:t> материк Антарктида </a:t>
            </a:r>
            <a:r>
              <a:rPr lang="ru-RU" sz="3000" dirty="0" err="1">
                <a:solidFill>
                  <a:prstClr val="white"/>
                </a:solidFill>
              </a:rPr>
              <a:t>дійсно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крижана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пустеля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137815" y="559969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137816" y="2189810"/>
            <a:ext cx="11246464" cy="5286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</a:t>
            </a:r>
            <a:r>
              <a:rPr lang="ru-RU" sz="3000" dirty="0" err="1">
                <a:solidFill>
                  <a:prstClr val="white"/>
                </a:solidFill>
              </a:rPr>
              <a:t>Опишіть</a:t>
            </a:r>
            <a:r>
              <a:rPr lang="ru-RU" sz="3000" dirty="0">
                <a:solidFill>
                  <a:prstClr val="white"/>
                </a:solidFill>
              </a:rPr>
              <a:t> погоду в </a:t>
            </a:r>
            <a:r>
              <a:rPr lang="ru-RU" sz="3000" dirty="0" err="1">
                <a:solidFill>
                  <a:prstClr val="white"/>
                </a:solidFill>
              </a:rPr>
              <a:t>Антарктиді</a:t>
            </a:r>
            <a:r>
              <a:rPr lang="ru-RU" sz="3000" dirty="0">
                <a:solidFill>
                  <a:prstClr val="white"/>
                </a:solidFill>
              </a:rPr>
              <a:t>. Як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думаєте</a:t>
            </a:r>
            <a:r>
              <a:rPr lang="ru-RU" sz="3000" dirty="0">
                <a:solidFill>
                  <a:prstClr val="white"/>
                </a:solidFill>
              </a:rPr>
              <a:t>,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існує</a:t>
            </a:r>
            <a:r>
              <a:rPr lang="ru-RU" sz="3000" dirty="0">
                <a:solidFill>
                  <a:prstClr val="white"/>
                </a:solidFill>
              </a:rPr>
              <a:t> там </a:t>
            </a:r>
            <a:r>
              <a:rPr lang="ru-RU" sz="3000" dirty="0" err="1">
                <a:solidFill>
                  <a:prstClr val="white"/>
                </a:solidFill>
              </a:rPr>
              <a:t>життя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37815" y="2843436"/>
            <a:ext cx="10229088" cy="965741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Яку область </a:t>
            </a:r>
            <a:r>
              <a:rPr lang="ru-RU" sz="3000" dirty="0" err="1">
                <a:solidFill>
                  <a:prstClr val="white"/>
                </a:solidFill>
              </a:rPr>
              <a:t>земної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кулі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називають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Антарктикою</a:t>
            </a:r>
            <a:r>
              <a:rPr lang="ru-RU" sz="3000" dirty="0">
                <a:solidFill>
                  <a:prstClr val="white"/>
                </a:solidFill>
              </a:rPr>
              <a:t>?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endParaRPr lang="ru-RU" sz="3000" dirty="0">
              <a:solidFill>
                <a:prstClr val="white"/>
              </a:solidFill>
            </a:endParaRPr>
          </a:p>
          <a:p>
            <a:pPr algn="just"/>
            <a:r>
              <a:rPr lang="ru-RU" sz="3000" dirty="0" err="1">
                <a:solidFill>
                  <a:prstClr val="white"/>
                </a:solidFill>
              </a:rPr>
              <a:t>більше</a:t>
            </a:r>
            <a:r>
              <a:rPr lang="ru-RU" sz="3000" dirty="0">
                <a:solidFill>
                  <a:prstClr val="white"/>
                </a:solidFill>
              </a:rPr>
              <a:t> за </a:t>
            </a:r>
            <a:r>
              <a:rPr lang="ru-RU" sz="3000" dirty="0" err="1">
                <a:solidFill>
                  <a:prstClr val="white"/>
                </a:solidFill>
              </a:rPr>
              <a:t>площею</a:t>
            </a:r>
            <a:r>
              <a:rPr lang="ru-RU" sz="3000" dirty="0">
                <a:solidFill>
                  <a:prstClr val="white"/>
                </a:solidFill>
              </a:rPr>
              <a:t> – Антарктика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Антарктида? </a:t>
            </a:r>
            <a:r>
              <a:rPr lang="ru-RU" sz="3000" dirty="0" err="1">
                <a:solidFill>
                  <a:prstClr val="white"/>
                </a:solidFill>
              </a:rPr>
              <a:t>Чому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7816" y="3934144"/>
            <a:ext cx="10229087" cy="965741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хотілося</a:t>
            </a:r>
            <a:r>
              <a:rPr lang="ru-RU" sz="3000" dirty="0">
                <a:solidFill>
                  <a:prstClr val="white"/>
                </a:solidFill>
              </a:rPr>
              <a:t> б вам </a:t>
            </a:r>
            <a:r>
              <a:rPr lang="ru-RU" sz="3000" dirty="0" err="1">
                <a:solidFill>
                  <a:prstClr val="white"/>
                </a:solidFill>
              </a:rPr>
              <a:t>побувати</a:t>
            </a:r>
            <a:r>
              <a:rPr lang="ru-RU" sz="3000" dirty="0">
                <a:solidFill>
                  <a:prstClr val="white"/>
                </a:solidFill>
              </a:rPr>
              <a:t> в </a:t>
            </a:r>
            <a:r>
              <a:rPr lang="ru-RU" sz="3000" dirty="0" err="1">
                <a:solidFill>
                  <a:prstClr val="white"/>
                </a:solidFill>
              </a:rPr>
              <a:t>Антарктиді</a:t>
            </a:r>
            <a:r>
              <a:rPr lang="ru-RU" sz="3000" dirty="0">
                <a:solidFill>
                  <a:prstClr val="white"/>
                </a:solidFill>
              </a:rPr>
              <a:t>?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r>
              <a:rPr lang="ru-RU" sz="3000" dirty="0">
                <a:solidFill>
                  <a:prstClr val="white"/>
                </a:solidFill>
              </a:rPr>
              <a:t> вас най-</a:t>
            </a:r>
          </a:p>
          <a:p>
            <a:r>
              <a:rPr lang="ru-RU" sz="3000" dirty="0" err="1">
                <a:solidFill>
                  <a:prstClr val="white"/>
                </a:solidFill>
              </a:rPr>
              <a:t>більше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приваблює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15384" y="1265380"/>
            <a:ext cx="7872278" cy="53640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...найсухіше місце на Землі – не Сахара або інша пустеля, а територія в Антарктиді під назвою Сухі долини. У цій місцевості майже немає криги і снігу, оскільки волога випаровується під дією потужних вітрів. Учені вважають, що ці природні умови наближені до умов Марса. Тому Сухі долини – місце для тренувань космонавтів.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1829F8E-CE8D-413D-84BB-CBD8D2F8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2" y="1818852"/>
            <a:ext cx="3914622" cy="294517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62-64.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в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с.62-64.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xmlns="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xmlns="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xmlns="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xmlns="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xmlns="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Організація класу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F7D3E15-0A57-44B3-B4A2-9DF752E9A1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5" r="20140" b="10248"/>
          <a:stretch/>
        </p:blipFill>
        <p:spPr>
          <a:xfrm>
            <a:off x="8758990" y="1433178"/>
            <a:ext cx="3243714" cy="473767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xmlns="" id="{D88484A5-DE6C-4D37-9417-808D688D1C9A}"/>
              </a:ext>
            </a:extLst>
          </p:cNvPr>
          <p:cNvSpPr/>
          <p:nvPr/>
        </p:nvSpPr>
        <p:spPr>
          <a:xfrm>
            <a:off x="408132" y="1544231"/>
            <a:ext cx="7624653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Вже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пролунав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шкільний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дзвінок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Покликав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нас на урок.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Рівненько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стали. Все.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Вже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час,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Роботу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починає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клас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За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парти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всілися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зручненько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Поклали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руки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гарненько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Готові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? Так.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А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настрій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як? Клас!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Тож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успіх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чекає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нас!</a:t>
            </a:r>
          </a:p>
        </p:txBody>
      </p:sp>
    </p:spTree>
    <p:extLst>
      <p:ext uri="{BB962C8B-B14F-4D97-AF65-F5344CB8AC3E}">
        <p14:creationId xmlns:p14="http://schemas.microsoft.com/office/powerpoint/2010/main" val="769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9"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xmlns="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xmlns="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xmlns="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xmlns="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xmlns="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082842"/>
            <a:ext cx="9017979" cy="1619197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Знайдіть</a:t>
            </a:r>
            <a:r>
              <a:rPr lang="ru-RU" sz="3500" dirty="0"/>
              <a:t> на </a:t>
            </a:r>
            <a:r>
              <a:rPr lang="ru-RU" sz="3500" dirty="0" err="1"/>
              <a:t>карті</a:t>
            </a:r>
            <a:r>
              <a:rPr lang="ru-RU" sz="3500" dirty="0"/>
              <a:t> материк</a:t>
            </a:r>
          </a:p>
          <a:p>
            <a:pPr algn="ctr"/>
            <a:r>
              <a:rPr lang="ru-RU" sz="3500" dirty="0"/>
              <a:t>Антарктида. </a:t>
            </a:r>
            <a:r>
              <a:rPr lang="ru-RU" sz="3500" dirty="0" err="1"/>
              <a:t>Що</a:t>
            </a:r>
            <a:r>
              <a:rPr lang="ru-RU" sz="3500" dirty="0"/>
              <a:t> </a:t>
            </a:r>
            <a:r>
              <a:rPr lang="ru-RU" sz="3500" dirty="0" err="1"/>
              <a:t>ви</a:t>
            </a:r>
            <a:r>
              <a:rPr lang="ru-RU" sz="3500" dirty="0"/>
              <a:t> про </a:t>
            </a:r>
            <a:r>
              <a:rPr lang="ru-RU" sz="3500" dirty="0" err="1"/>
              <a:t>нього</a:t>
            </a:r>
            <a:r>
              <a:rPr lang="ru-RU" sz="3500" dirty="0"/>
              <a:t> </a:t>
            </a:r>
            <a:r>
              <a:rPr lang="ru-RU" sz="3500" dirty="0" err="1"/>
              <a:t>знаєте</a:t>
            </a:r>
            <a:r>
              <a:rPr lang="ru-RU" sz="3500" dirty="0"/>
              <a:t>?</a:t>
            </a:r>
            <a:endParaRPr lang="uk-UA" sz="35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84283" y="2607019"/>
            <a:ext cx="9017979" cy="1452035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У </a:t>
            </a:r>
            <a:r>
              <a:rPr lang="ru-RU" sz="3500" dirty="0" err="1"/>
              <a:t>яких</a:t>
            </a:r>
            <a:r>
              <a:rPr lang="ru-RU" sz="3500" dirty="0"/>
              <a:t> </a:t>
            </a:r>
            <a:r>
              <a:rPr lang="ru-RU" sz="3500" dirty="0" err="1"/>
              <a:t>півкулях</a:t>
            </a:r>
            <a:r>
              <a:rPr lang="ru-RU" sz="3500" dirty="0"/>
              <a:t> </a:t>
            </a:r>
            <a:r>
              <a:rPr lang="ru-RU" sz="3500" dirty="0" err="1"/>
              <a:t>він</a:t>
            </a:r>
            <a:r>
              <a:rPr lang="ru-RU" sz="3500" dirty="0"/>
              <a:t> </a:t>
            </a:r>
            <a:r>
              <a:rPr lang="ru-RU" sz="3500" dirty="0" err="1"/>
              <a:t>розміщений</a:t>
            </a:r>
            <a:r>
              <a:rPr lang="ru-RU" sz="3500" dirty="0"/>
              <a:t>?</a:t>
            </a:r>
            <a:endParaRPr lang="uk-UA" sz="35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1280747" y="4059054"/>
            <a:ext cx="8021516" cy="1619197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Які </a:t>
            </a:r>
            <a:r>
              <a:rPr lang="ru-RU" sz="3500" dirty="0" err="1"/>
              <a:t>океани</a:t>
            </a:r>
            <a:r>
              <a:rPr lang="ru-RU" sz="3500" dirty="0"/>
              <a:t> </a:t>
            </a:r>
            <a:r>
              <a:rPr lang="ru-RU" sz="3500" dirty="0" err="1"/>
              <a:t>омивають</a:t>
            </a:r>
            <a:r>
              <a:rPr lang="ru-RU" sz="3500" dirty="0"/>
              <a:t> Антарктиду?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62-64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5" y="1352253"/>
            <a:ext cx="7468538" cy="434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0FC1A04-9EB1-4DCB-9A2E-912689831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883" y="2157984"/>
            <a:ext cx="4187265" cy="29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98030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xmlns="" id="{DA5A203C-42B0-4175-9103-135DDFC1F04F}"/>
              </a:ext>
            </a:extLst>
          </p:cNvPr>
          <p:cNvSpPr/>
          <p:nvPr/>
        </p:nvSpPr>
        <p:spPr>
          <a:xfrm>
            <a:off x="890274" y="1441969"/>
            <a:ext cx="7304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dirty="0">
                <a:solidFill>
                  <a:srgbClr val="C00000"/>
                </a:solidFill>
              </a:rPr>
              <a:t>Антарктида – </a:t>
            </a:r>
            <a:r>
              <a:rPr lang="ru-RU" sz="4000" dirty="0" err="1"/>
              <a:t>південна</a:t>
            </a:r>
            <a:r>
              <a:rPr lang="ru-RU" sz="4000" dirty="0"/>
              <a:t> </a:t>
            </a:r>
            <a:r>
              <a:rPr lang="ru-RU" sz="4000" dirty="0" err="1"/>
              <a:t>полярна</a:t>
            </a:r>
            <a:r>
              <a:rPr lang="ru-RU" sz="4000" dirty="0"/>
              <a:t> область </a:t>
            </a:r>
            <a:r>
              <a:rPr lang="ru-RU" sz="4000" dirty="0" err="1"/>
              <a:t>Землі</a:t>
            </a:r>
            <a:r>
              <a:rPr lang="ru-RU" sz="4000" dirty="0"/>
              <a:t>.</a:t>
            </a:r>
            <a:endParaRPr lang="uk-UA" sz="4000" dirty="0"/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329FE8EA-81ED-4DEC-8987-3D149568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50" y="3039656"/>
            <a:ext cx="5048721" cy="31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Підсумовуємо прочитане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62-64</a:t>
            </a:r>
            <a:endParaRPr lang="ru-RU" sz="25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2730" y="1298143"/>
            <a:ext cx="10680423" cy="53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>
                <a:solidFill>
                  <a:srgbClr val="FFFF00"/>
                </a:solidFill>
              </a:rPr>
              <a:t>Антарктида </a:t>
            </a:r>
            <a:r>
              <a:rPr lang="ru-RU" sz="3500" dirty="0"/>
              <a:t>– </a:t>
            </a:r>
            <a:r>
              <a:rPr lang="ru-RU" sz="3500" dirty="0" err="1"/>
              <a:t>найбільш</a:t>
            </a:r>
            <a:r>
              <a:rPr lang="ru-RU" sz="3500" dirty="0"/>
              <a:t> </a:t>
            </a:r>
            <a:r>
              <a:rPr lang="ru-RU" sz="3500" dirty="0" err="1"/>
              <a:t>вітряний</a:t>
            </a:r>
            <a:r>
              <a:rPr lang="ru-RU" sz="3500" dirty="0"/>
              <a:t> і </a:t>
            </a:r>
            <a:r>
              <a:rPr lang="ru-RU" sz="3500" dirty="0" err="1"/>
              <a:t>холодний</a:t>
            </a:r>
            <a:r>
              <a:rPr lang="ru-RU" sz="3500" dirty="0"/>
              <a:t> материк.</a:t>
            </a:r>
            <a:endParaRPr lang="uk-UA" sz="35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02730" y="1890268"/>
            <a:ext cx="7816528" cy="157574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/>
              <a:t>Район, в </a:t>
            </a:r>
            <a:r>
              <a:rPr lang="ru-RU" sz="3500" dirty="0" err="1"/>
              <a:t>якому</a:t>
            </a:r>
            <a:r>
              <a:rPr lang="ru-RU" sz="3500" dirty="0"/>
              <a:t> </a:t>
            </a:r>
            <a:r>
              <a:rPr lang="ru-RU" sz="3500" dirty="0" err="1"/>
              <a:t>зареєстровано</a:t>
            </a:r>
            <a:r>
              <a:rPr lang="ru-RU" sz="3500" dirty="0"/>
              <a:t> </a:t>
            </a:r>
            <a:r>
              <a:rPr lang="ru-RU" sz="3500" dirty="0" err="1"/>
              <a:t>найнижчу</a:t>
            </a:r>
            <a:r>
              <a:rPr lang="ru-RU" sz="3500" dirty="0"/>
              <a:t> температуру </a:t>
            </a:r>
            <a:r>
              <a:rPr lang="ru-RU" sz="3500" dirty="0" err="1"/>
              <a:t>повітря</a:t>
            </a:r>
            <a:r>
              <a:rPr lang="ru-RU" sz="3500" dirty="0"/>
              <a:t> – </a:t>
            </a:r>
            <a:r>
              <a:rPr lang="ru-RU" sz="3500" dirty="0">
                <a:solidFill>
                  <a:srgbClr val="FFFF00"/>
                </a:solidFill>
              </a:rPr>
              <a:t>Полюс холоду </a:t>
            </a:r>
            <a:r>
              <a:rPr lang="ru-RU" sz="3500" dirty="0" err="1">
                <a:solidFill>
                  <a:srgbClr val="FFFF00"/>
                </a:solidFill>
              </a:rPr>
              <a:t>Землі</a:t>
            </a:r>
            <a:r>
              <a:rPr lang="ru-RU" sz="3500" dirty="0"/>
              <a:t>.</a:t>
            </a:r>
            <a:endParaRPr lang="uk-UA" sz="35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2730" y="3527479"/>
            <a:ext cx="7821595" cy="165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В антарктичних льодах міститься приблизно 4/5 усієї  прісної води планети Земля.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61946" y="5247674"/>
            <a:ext cx="6757312" cy="1206506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/>
              <a:t>Антарктида не </a:t>
            </a:r>
            <a:r>
              <a:rPr lang="ru-RU" sz="3500" dirty="0" err="1"/>
              <a:t>належить</a:t>
            </a:r>
            <a:r>
              <a:rPr lang="ru-RU" sz="3500" dirty="0"/>
              <a:t> </a:t>
            </a:r>
            <a:r>
              <a:rPr lang="ru-RU" sz="3500" dirty="0" err="1"/>
              <a:t>жодній</a:t>
            </a:r>
            <a:r>
              <a:rPr lang="ru-RU" sz="3500" dirty="0"/>
              <a:t> </a:t>
            </a:r>
            <a:r>
              <a:rPr lang="ru-RU" sz="3500" dirty="0" err="1"/>
              <a:t>державі</a:t>
            </a:r>
            <a:r>
              <a:rPr lang="ru-RU" sz="3500" dirty="0"/>
              <a:t>.</a:t>
            </a:r>
            <a:endParaRPr lang="uk-UA" sz="35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D13C150-2780-486F-AB63-6DA3F602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37" y="2196190"/>
            <a:ext cx="3536579" cy="299001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20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22.03.2022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Практичне 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29762" y="1621442"/>
            <a:ext cx="10321652" cy="3161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/>
              <a:t>     Знайдіть станцію «Академік Вернадський» на фізичній карті півкуль шкільного атласу. Подумайте, чому Антарктиду відвідують лише туристи та співробітники науково-дослідних станцій.</a:t>
            </a:r>
          </a:p>
        </p:txBody>
      </p:sp>
      <p:pic>
        <p:nvPicPr>
          <p:cNvPr id="9" name="Picture 2" descr="Дети вектор | Роялти-фри, бесплатные векторные Дети картинки на  Depositphotos®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t="10846" r="5539" b="12076"/>
          <a:stretch/>
        </p:blipFill>
        <p:spPr bwMode="auto">
          <a:xfrm>
            <a:off x="8694445" y="4783204"/>
            <a:ext cx="3393217" cy="190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67092" y="5565930"/>
            <a:ext cx="247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/>
              <a:t>Робота з картою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2561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6721</TotalTime>
  <Words>747</Words>
  <Application>Microsoft Office PowerPoint</Application>
  <PresentationFormat>Широкоэкранный</PresentationFormat>
  <Paragraphs>182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 Windows</cp:lastModifiedBy>
  <cp:revision>2029</cp:revision>
  <dcterms:created xsi:type="dcterms:W3CDTF">2018-01-05T16:38:53Z</dcterms:created>
  <dcterms:modified xsi:type="dcterms:W3CDTF">2022-03-20T21:10:29Z</dcterms:modified>
</cp:coreProperties>
</file>