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0"/>
  </p:notesMasterIdLst>
  <p:sldIdLst>
    <p:sldId id="256" r:id="rId2"/>
    <p:sldId id="276" r:id="rId3"/>
    <p:sldId id="265" r:id="rId4"/>
    <p:sldId id="272" r:id="rId5"/>
    <p:sldId id="267" r:id="rId6"/>
    <p:sldId id="259" r:id="rId7"/>
    <p:sldId id="273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C89E-4034-4B72-903A-B0D694575E42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0A30-0E46-41F0-A7DE-FDBE0F2D4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4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D35B40-5E71-4E6D-8A7C-2594E2079C04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221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832C-DEFA-4370-B46F-9D6D000226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8205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618B-300D-47CA-A9E9-F00C546CBD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022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F611B-7147-4B78-A8DB-A7250E5681C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45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8BD68-7D81-4CD6-8A69-FF6C4C55C2BD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61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B919-F638-41C0-8961-1B460E5544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834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B74A-7728-4E34-B615-F153979C48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696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9937A-ED2A-4B01-AD31-8902D3D3D06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4977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DDBBC-3F6A-48AE-9F8F-F0442ECDD6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373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A423-F375-4467-A3BF-E51A4557E0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82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2C8-24DB-418C-96DE-D1661855A9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1720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4B8BE9C-3EAB-4630-8A7B-7948E174CCFD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EE2872B-24A5-4966-B520-A6ECA5E2B2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gi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801924" y="1288179"/>
            <a:ext cx="8580941" cy="3018349"/>
          </a:xfrm>
        </p:spPr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Множення десяткових </a:t>
            </a:r>
            <a:r>
              <a:rPr lang="uk-UA" sz="5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дробів</a:t>
            </a:r>
            <a:r>
              <a:rPr lang="uk-UA" sz="5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uk-UA" sz="5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uk-UA" sz="32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5клас</a:t>
            </a:r>
            <a:endParaRPr lang="ru-RU" sz="32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0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750" y="526092"/>
            <a:ext cx="9872871" cy="5761973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Мета уроку:</a:t>
            </a:r>
            <a:r>
              <a:rPr lang="ru-RU" sz="3600" dirty="0">
                <a:solidFill>
                  <a:schemeClr val="tx1"/>
                </a:solidFill>
              </a:rPr>
              <a:t> </a:t>
            </a:r>
            <a:r>
              <a:rPr lang="ru-RU" sz="3600" dirty="0" err="1" smtClean="0">
                <a:solidFill>
                  <a:schemeClr val="tx1"/>
                </a:solidFill>
              </a:rPr>
              <a:t>сформулювати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загальне</a:t>
            </a:r>
            <a:r>
              <a:rPr lang="ru-RU" sz="3600" dirty="0">
                <a:solidFill>
                  <a:schemeClr val="tx1"/>
                </a:solidFill>
              </a:rPr>
              <a:t> правило </a:t>
            </a:r>
            <a:r>
              <a:rPr lang="ru-RU" sz="3600" dirty="0" err="1">
                <a:solidFill>
                  <a:schemeClr val="tx1"/>
                </a:solidFill>
              </a:rPr>
              <a:t>множення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десяткових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дробів</a:t>
            </a:r>
            <a:r>
              <a:rPr lang="ru-RU" sz="3600" dirty="0">
                <a:solidFill>
                  <a:schemeClr val="tx1"/>
                </a:solidFill>
              </a:rPr>
              <a:t>; </a:t>
            </a:r>
            <a:r>
              <a:rPr lang="ru-RU" sz="3600" dirty="0" err="1" smtClean="0">
                <a:solidFill>
                  <a:schemeClr val="tx1"/>
                </a:solidFill>
              </a:rPr>
              <a:t>формувати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вміння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застосовувати</a:t>
            </a:r>
            <a:r>
              <a:rPr lang="ru-RU" sz="3600" dirty="0">
                <a:solidFill>
                  <a:schemeClr val="tx1"/>
                </a:solidFill>
              </a:rPr>
              <a:t> правило </a:t>
            </a:r>
            <a:r>
              <a:rPr lang="ru-RU" sz="3600" dirty="0" err="1">
                <a:solidFill>
                  <a:schemeClr val="tx1"/>
                </a:solidFill>
              </a:rPr>
              <a:t>множення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десяткових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дробів</a:t>
            </a:r>
            <a:r>
              <a:rPr lang="ru-RU" sz="3600" dirty="0" smtClean="0">
                <a:solidFill>
                  <a:schemeClr val="tx1"/>
                </a:solidFill>
              </a:rPr>
              <a:t>; </a:t>
            </a:r>
            <a:r>
              <a:rPr lang="ru-RU" sz="3600" dirty="0" err="1" smtClean="0">
                <a:solidFill>
                  <a:schemeClr val="tx1"/>
                </a:solidFill>
              </a:rPr>
              <a:t>розвивати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навички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усного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обчислення</a:t>
            </a:r>
            <a:r>
              <a:rPr lang="ru-RU" sz="3600" dirty="0" smtClean="0">
                <a:solidFill>
                  <a:schemeClr val="tx1"/>
                </a:solidFill>
              </a:rPr>
              <a:t>, </a:t>
            </a:r>
            <a:r>
              <a:rPr lang="ru-RU" sz="3600" dirty="0" err="1" smtClean="0">
                <a:solidFill>
                  <a:schemeClr val="tx1"/>
                </a:solidFill>
              </a:rPr>
              <a:t>увагу</a:t>
            </a:r>
            <a:r>
              <a:rPr lang="ru-RU" sz="3600" dirty="0" smtClean="0">
                <a:solidFill>
                  <a:schemeClr val="tx1"/>
                </a:solidFill>
              </a:rPr>
              <a:t>, </a:t>
            </a:r>
            <a:r>
              <a:rPr lang="ru-RU" sz="3600" dirty="0" err="1" smtClean="0">
                <a:solidFill>
                  <a:schemeClr val="tx1"/>
                </a:solidFill>
              </a:rPr>
              <a:t>пам</a:t>
            </a:r>
            <a:r>
              <a:rPr lang="en-US" sz="3600" dirty="0" smtClean="0">
                <a:solidFill>
                  <a:schemeClr val="tx1"/>
                </a:solidFill>
              </a:rPr>
              <a:t>’</a:t>
            </a:r>
            <a:r>
              <a:rPr lang="uk-UA" sz="3600" dirty="0" smtClean="0">
                <a:solidFill>
                  <a:schemeClr val="tx1"/>
                </a:solidFill>
              </a:rPr>
              <a:t>ять; виховувати самостійність, старанність.</a:t>
            </a:r>
          </a:p>
          <a:p>
            <a:r>
              <a:rPr lang="uk-UA" sz="3600" b="1" dirty="0" smtClean="0">
                <a:solidFill>
                  <a:schemeClr val="tx1"/>
                </a:solidFill>
              </a:rPr>
              <a:t>Тип уроку</a:t>
            </a:r>
            <a:r>
              <a:rPr lang="uk-UA" sz="3600" dirty="0" smtClean="0">
                <a:solidFill>
                  <a:schemeClr val="tx1"/>
                </a:solidFill>
              </a:rPr>
              <a:t>: засвоєння нових знань.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353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2846" y="363220"/>
            <a:ext cx="9842186" cy="1356360"/>
          </a:xfrm>
        </p:spPr>
        <p:txBody>
          <a:bodyPr/>
          <a:lstStyle/>
          <a:p>
            <a:r>
              <a:rPr lang="uk-UA" sz="40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МНОЖЕННЯ ДЕСЯТКОВИХ ДРОБІВ</a:t>
            </a:r>
            <a:r>
              <a:rPr lang="uk-UA" sz="40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/>
            </a:r>
            <a:br>
              <a:rPr lang="uk-UA" sz="40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lang="ru-RU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9264" y="1292123"/>
            <a:ext cx="1156273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Перемножити </a:t>
            </a: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два десяткових дроби </a:t>
            </a:r>
            <a:r>
              <a:rPr lang="uk-UA" sz="2800" b="1" dirty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як </a:t>
            </a:r>
            <a:r>
              <a:rPr lang="uk-UA" sz="28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натуральні числа</a:t>
            </a:r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,      </a:t>
            </a:r>
          </a:p>
          <a:p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    не звертаючи </a:t>
            </a: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уваги на коми;</a:t>
            </a:r>
            <a:br>
              <a:rPr lang="uk-UA" sz="2800" b="1" dirty="0">
                <a:latin typeface="Trebuchet MS" panose="020B0603020202020204"/>
                <a:ea typeface="+mj-ea"/>
                <a:cs typeface="+mj-cs"/>
              </a:rPr>
            </a:b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2) </a:t>
            </a:r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 В </a:t>
            </a: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отриманому добутку відокремити комою справа   </a:t>
            </a:r>
            <a:br>
              <a:rPr lang="uk-UA" sz="2800" b="1" dirty="0">
                <a:latin typeface="Trebuchet MS" panose="020B0603020202020204"/>
                <a:ea typeface="+mj-ea"/>
                <a:cs typeface="+mj-cs"/>
              </a:rPr>
            </a:b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   </a:t>
            </a:r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  стільки </a:t>
            </a:r>
            <a:r>
              <a:rPr lang="uk-UA" sz="2800" b="1" dirty="0">
                <a:latin typeface="Trebuchet MS" panose="020B0603020202020204"/>
                <a:ea typeface="+mj-ea"/>
                <a:cs typeface="+mj-cs"/>
              </a:rPr>
              <a:t>цифр, скільки їх стоїть після ком </a:t>
            </a:r>
            <a:r>
              <a:rPr lang="uk-UA" sz="2800" b="1" dirty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в обох  </a:t>
            </a:r>
            <a:r>
              <a:rPr lang="uk-UA" sz="28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    </a:t>
            </a:r>
          </a:p>
          <a:p>
            <a:r>
              <a:rPr lang="uk-UA" sz="2800" b="1" dirty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uk-UA" sz="28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   множниках  разом.</a:t>
            </a:r>
          </a:p>
          <a:p>
            <a:r>
              <a:rPr lang="uk-UA" sz="2800" b="1" dirty="0" smtClean="0">
                <a:latin typeface="Trebuchet MS" panose="020B0603020202020204"/>
                <a:ea typeface="+mj-ea"/>
                <a:cs typeface="+mj-cs"/>
              </a:rPr>
              <a:t>ПРИКЛАДИ:</a:t>
            </a:r>
          </a:p>
          <a:p>
            <a:r>
              <a:rPr lang="uk-UA" sz="2800" b="1" dirty="0" smtClean="0">
                <a:solidFill>
                  <a:srgbClr val="54A021">
                    <a:lumMod val="75000"/>
                  </a:srgbClr>
                </a:solidFill>
                <a:latin typeface="Trebuchet MS" panose="020B0603020202020204"/>
                <a:ea typeface="+mj-ea"/>
                <a:cs typeface="+mj-cs"/>
              </a:rPr>
              <a:t>    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1,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2</a:t>
            </a:r>
            <a:r>
              <a:rPr lang="uk-UA" sz="4000" b="1" dirty="0" smtClean="0">
                <a:solidFill>
                  <a:srgbClr val="54A021">
                    <a:lumMod val="75000"/>
                  </a:srgbClr>
                </a:solidFill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* 3= 3,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6</a:t>
            </a:r>
          </a:p>
          <a:p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  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7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*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5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=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35</a:t>
            </a:r>
          </a:p>
          <a:p>
            <a:r>
              <a:rPr lang="uk-UA" sz="4000" b="1" dirty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 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4,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3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*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2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=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86</a:t>
            </a:r>
          </a:p>
          <a:p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    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05 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*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1,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2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= </a:t>
            </a:r>
            <a:r>
              <a:rPr lang="uk-UA" sz="4000" b="1" dirty="0" smtClean="0">
                <a:latin typeface="Trebuchet MS" panose="020B0603020202020204"/>
                <a:ea typeface="+mj-ea"/>
                <a:cs typeface="+mj-cs"/>
              </a:rPr>
              <a:t>0,</a:t>
            </a:r>
            <a:r>
              <a:rPr lang="uk-UA" sz="4000" b="1" u="sng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060</a:t>
            </a:r>
            <a:r>
              <a:rPr lang="uk-UA" sz="4000" b="1" dirty="0" smtClean="0">
                <a:solidFill>
                  <a:srgbClr val="FF0000"/>
                </a:solidFill>
                <a:latin typeface="Trebuchet MS" panose="020B0603020202020204"/>
                <a:ea typeface="+mj-ea"/>
                <a:cs typeface="+mj-cs"/>
              </a:rPr>
              <a:t> = 0,06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4" name="Picture 5" descr="AG00010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8027" y="3451123"/>
            <a:ext cx="2462980" cy="28316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243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547" y="315516"/>
            <a:ext cx="7478907" cy="707233"/>
          </a:xfrm>
        </p:spPr>
        <p:txBody>
          <a:bodyPr>
            <a:normAutofit/>
          </a:bodyPr>
          <a:lstStyle/>
          <a:p>
            <a:pPr algn="l"/>
            <a:r>
              <a:rPr lang="uk-UA" sz="40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ВІДОМО, ЩО</a:t>
            </a:r>
            <a:endParaRPr lang="ru-RU" sz="40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/>
          </p:nvPr>
        </p:nvGraphicFramePr>
        <p:xfrm>
          <a:off x="2833687" y="1198256"/>
          <a:ext cx="676751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Уравнение" r:id="rId3" imgW="1193760" imgH="228600" progId="Equation.3">
                  <p:embed/>
                </p:oleObj>
              </mc:Choice>
              <mc:Fallback>
                <p:oleObj name="Уравнение" r:id="rId3" imgW="1193760" imgH="228600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7" y="1198256"/>
                        <a:ext cx="6767513" cy="1296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CC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287713" y="3427413"/>
          <a:ext cx="23034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Формула" r:id="rId5" imgW="660240" imgH="203040" progId="Equation.3">
                  <p:embed/>
                </p:oleObj>
              </mc:Choice>
              <mc:Fallback>
                <p:oleObj name="Формула" r:id="rId5" imgW="660240" imgH="20304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427413"/>
                        <a:ext cx="23034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359151" y="4221164"/>
          <a:ext cx="22320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Формула" r:id="rId7" imgW="660240" imgH="203040" progId="Equation.3">
                  <p:embed/>
                </p:oleObj>
              </mc:Choice>
              <mc:Fallback>
                <p:oleObj name="Формула" r:id="rId7" imgW="660240" imgH="20304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4221164"/>
                        <a:ext cx="223202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317876" y="5013325"/>
          <a:ext cx="23733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Формула" r:id="rId9" imgW="736560" imgH="203040" progId="Equation.3">
                  <p:embed/>
                </p:oleObj>
              </mc:Choice>
              <mc:Fallback>
                <p:oleObj name="Формула" r:id="rId9" imgW="736560" imgH="20304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6" y="5013325"/>
                        <a:ext cx="23733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359150" y="5830888"/>
          <a:ext cx="21605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Формула" r:id="rId11" imgW="571320" imgH="203040" progId="Equation.3">
                  <p:embed/>
                </p:oleObj>
              </mc:Choice>
              <mc:Fallback>
                <p:oleObj name="Формула" r:id="rId11" imgW="571320" imgH="20304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830888"/>
                        <a:ext cx="21605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9" name="Picture 9" descr="AG00317_"/>
          <p:cNvPicPr>
            <a:picLocks noChangeAspect="1" noChangeArrowheads="1" noCrop="1"/>
          </p:cNvPicPr>
          <p:nvPr/>
        </p:nvPicPr>
        <p:blipFill>
          <a:blip r:embed="rId13">
            <a:lum bright="-12000" contrast="42000"/>
          </a:blip>
          <a:srcRect/>
          <a:stretch>
            <a:fillRect/>
          </a:stretch>
        </p:blipFill>
        <p:spPr bwMode="auto">
          <a:xfrm>
            <a:off x="9114291" y="3149955"/>
            <a:ext cx="2626265" cy="3373083"/>
          </a:xfrm>
          <a:prstGeom prst="rect">
            <a:avLst/>
          </a:prstGeom>
          <a:noFill/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591176" y="3357564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2,997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664201" y="4076701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2,997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735639" y="4868864"/>
            <a:ext cx="1800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0,2997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533230" y="5743576"/>
            <a:ext cx="1368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29,97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28" y="280146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Об</a:t>
            </a:r>
            <a:r>
              <a:rPr kumimoji="0" lang="uk-UA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числіть: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192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  <p:bldP spid="25611" grpId="0"/>
      <p:bldP spid="25612" grpId="0"/>
      <p:bldP spid="256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21660"/>
              </p:ext>
            </p:extLst>
          </p:nvPr>
        </p:nvGraphicFramePr>
        <p:xfrm>
          <a:off x="5233204" y="994844"/>
          <a:ext cx="3090813" cy="5458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Формула" r:id="rId3" imgW="838080" imgH="1803240" progId="Equation.3">
                  <p:embed/>
                </p:oleObj>
              </mc:Choice>
              <mc:Fallback>
                <p:oleObj name="Формула" r:id="rId3" imgW="838080" imgH="180324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204" y="994844"/>
                        <a:ext cx="3090813" cy="54586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06958"/>
              </p:ext>
            </p:extLst>
          </p:nvPr>
        </p:nvGraphicFramePr>
        <p:xfrm>
          <a:off x="728663" y="1149350"/>
          <a:ext cx="2159000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Уравнение" r:id="rId5" imgW="558720" imgH="1574640" progId="Equation.3">
                  <p:embed/>
                </p:oleObj>
              </mc:Choice>
              <mc:Fallback>
                <p:oleObj name="Уравнение" r:id="rId5" imgW="558720" imgH="1574640" progId="Equation.3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149350"/>
                        <a:ext cx="2159000" cy="54054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66988" y="1149709"/>
            <a:ext cx="11890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990000"/>
                </a:solidFill>
                <a:latin typeface="Times New Roman" pitchFamily="18" charset="0"/>
              </a:rPr>
              <a:t>1,8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569908" y="1871100"/>
            <a:ext cx="1113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990000"/>
                </a:solidFill>
                <a:latin typeface="Times New Roman" pitchFamily="18" charset="0"/>
              </a:rPr>
              <a:t>3,6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64736" y="2747094"/>
            <a:ext cx="18021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990000"/>
                </a:solidFill>
                <a:latin typeface="Times New Roman" pitchFamily="18" charset="0"/>
              </a:rPr>
              <a:t>4, </a:t>
            </a:r>
            <a:r>
              <a:rPr lang="ru-RU" sz="3600" b="1" dirty="0" smtClean="0">
                <a:latin typeface="Times New Roman" pitchFamily="18" charset="0"/>
              </a:rPr>
              <a:t>0 =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</a:rPr>
              <a:t>4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421400" y="3468485"/>
            <a:ext cx="1714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990000"/>
                </a:solidFill>
                <a:latin typeface="Times New Roman" pitchFamily="18" charset="0"/>
              </a:rPr>
              <a:t>6, </a:t>
            </a:r>
            <a:r>
              <a:rPr lang="ru-RU" sz="3600" b="1" dirty="0" smtClean="0">
                <a:latin typeface="Times New Roman" pitchFamily="18" charset="0"/>
              </a:rPr>
              <a:t>0 = </a:t>
            </a:r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</a:rPr>
              <a:t>6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524988" y="940268"/>
            <a:ext cx="1891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990000"/>
                </a:solidFill>
                <a:latin typeface="Times New Roman" pitchFamily="18" charset="0"/>
              </a:rPr>
              <a:t>0,045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379494" y="1667515"/>
            <a:ext cx="1008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990000"/>
                </a:solidFill>
                <a:latin typeface="Times New Roman" pitchFamily="18" charset="0"/>
              </a:rPr>
              <a:t>0,08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883525" y="3023241"/>
            <a:ext cx="1512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990000"/>
                </a:solidFill>
                <a:latin typeface="Times New Roman" pitchFamily="18" charset="0"/>
              </a:rPr>
              <a:t>0,001</a:t>
            </a:r>
            <a:r>
              <a:rPr lang="ru-RU" sz="3600" b="1" dirty="0" smtClean="0">
                <a:latin typeface="Times New Roman" pitchFamily="18" charset="0"/>
              </a:rPr>
              <a:t>0</a:t>
            </a:r>
            <a:endParaRPr lang="ru-RU" sz="3600" b="1" dirty="0">
              <a:latin typeface="Times New Roman" pitchFamily="18" charset="0"/>
            </a:endParaRP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176244" y="2313846"/>
            <a:ext cx="1008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990000"/>
                </a:solidFill>
                <a:latin typeface="Times New Roman" pitchFamily="18" charset="0"/>
              </a:rPr>
              <a:t>0,99</a:t>
            </a:r>
            <a:endParaRPr lang="ru-RU" sz="3600" b="1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859712" y="3750488"/>
            <a:ext cx="1511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sz="3600" b="1" dirty="0">
                <a:solidFill>
                  <a:srgbClr val="990000"/>
                </a:solidFill>
                <a:latin typeface="Times New Roman" pitchFamily="18" charset="0"/>
              </a:rPr>
              <a:t>0,0088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683002" y="0"/>
            <a:ext cx="4932360" cy="1377158"/>
          </a:xfrm>
        </p:spPr>
        <p:txBody>
          <a:bodyPr>
            <a:normAutofit/>
          </a:bodyPr>
          <a:lstStyle/>
          <a:p>
            <a:r>
              <a:rPr lang="uk-UA" sz="40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МНОЖИМО УСНО  </a:t>
            </a:r>
            <a:endParaRPr lang="ru-RU" sz="40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2" name="Picture 9" descr="AG00317_"/>
          <p:cNvPicPr>
            <a:picLocks noChangeAspect="1" noChangeArrowheads="1" noCrop="1"/>
          </p:cNvPicPr>
          <p:nvPr/>
        </p:nvPicPr>
        <p:blipFill>
          <a:blip r:embed="rId7">
            <a:lum bright="-12000" contrast="42000"/>
          </a:blip>
          <a:srcRect/>
          <a:stretch>
            <a:fillRect/>
          </a:stretch>
        </p:blipFill>
        <p:spPr bwMode="auto">
          <a:xfrm>
            <a:off x="9440577" y="1502019"/>
            <a:ext cx="2626265" cy="3373083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38411" y="4396819"/>
            <a:ext cx="9432099" cy="20386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50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  <p:bldP spid="23560" grpId="0"/>
      <p:bldP spid="23561" grpId="0"/>
      <p:bldP spid="23565" grpId="0"/>
      <p:bldP spid="23566" grpId="0"/>
      <p:bldP spid="23567" grpId="0"/>
      <p:bldP spid="23568" grpId="0"/>
      <p:bldP spid="235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5471" y="303822"/>
            <a:ext cx="1179871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МНОЖЕННЯ ПИСЬМОВО (У СТОВПЧИК)</a:t>
            </a:r>
            <a:endParaRPr lang="ru-RU" sz="4000" b="1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" name="Group 475"/>
          <p:cNvGrpSpPr>
            <a:grpSpLocks/>
          </p:cNvGrpSpPr>
          <p:nvPr/>
        </p:nvGrpSpPr>
        <p:grpSpPr bwMode="auto">
          <a:xfrm>
            <a:off x="7751764" y="873125"/>
            <a:ext cx="2376487" cy="1390650"/>
            <a:chOff x="3923" y="1003"/>
            <a:chExt cx="1497" cy="876"/>
          </a:xfrm>
        </p:grpSpPr>
        <p:sp>
          <p:nvSpPr>
            <p:cNvPr id="7573" name="Text Box 405"/>
            <p:cNvSpPr txBox="1">
              <a:spLocks noChangeArrowheads="1"/>
            </p:cNvSpPr>
            <p:nvPr/>
          </p:nvSpPr>
          <p:spPr bwMode="auto">
            <a:xfrm>
              <a:off x="5080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574" name="Text Box 406"/>
            <p:cNvSpPr txBox="1">
              <a:spLocks noChangeArrowheads="1"/>
            </p:cNvSpPr>
            <p:nvPr/>
          </p:nvSpPr>
          <p:spPr bwMode="auto">
            <a:xfrm>
              <a:off x="4672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75" name="Text Box 407"/>
            <p:cNvSpPr txBox="1">
              <a:spLocks noChangeArrowheads="1"/>
            </p:cNvSpPr>
            <p:nvPr/>
          </p:nvSpPr>
          <p:spPr bwMode="auto">
            <a:xfrm>
              <a:off x="4309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76" name="Text Box 408"/>
            <p:cNvSpPr txBox="1">
              <a:spLocks noChangeArrowheads="1"/>
            </p:cNvSpPr>
            <p:nvPr/>
          </p:nvSpPr>
          <p:spPr bwMode="auto">
            <a:xfrm>
              <a:off x="3923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91" name="Text Box 423"/>
            <p:cNvSpPr txBox="1">
              <a:spLocks noChangeArrowheads="1"/>
            </p:cNvSpPr>
            <p:nvPr/>
          </p:nvSpPr>
          <p:spPr bwMode="auto">
            <a:xfrm>
              <a:off x="4059" y="1207"/>
              <a:ext cx="340" cy="6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7000" dirty="0">
                  <a:latin typeface="Times New Roman" pitchFamily="18" charset="0"/>
                </a:rPr>
                <a:t>,</a:t>
              </a:r>
            </a:p>
          </p:txBody>
        </p:sp>
      </p:grpSp>
      <p:grpSp>
        <p:nvGrpSpPr>
          <p:cNvPr id="3" name="Group 657"/>
          <p:cNvGrpSpPr>
            <a:grpSpLocks/>
          </p:cNvGrpSpPr>
          <p:nvPr/>
        </p:nvGrpSpPr>
        <p:grpSpPr bwMode="auto">
          <a:xfrm>
            <a:off x="8975726" y="1881188"/>
            <a:ext cx="1116013" cy="1427162"/>
            <a:chOff x="4309" y="1207"/>
            <a:chExt cx="703" cy="899"/>
          </a:xfrm>
        </p:grpSpPr>
        <p:sp>
          <p:nvSpPr>
            <p:cNvPr id="7578" name="Text Box 410"/>
            <p:cNvSpPr txBox="1">
              <a:spLocks noChangeArrowheads="1"/>
            </p:cNvSpPr>
            <p:nvPr/>
          </p:nvSpPr>
          <p:spPr bwMode="auto">
            <a:xfrm>
              <a:off x="4672" y="1207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583" name="Text Box 415"/>
            <p:cNvSpPr txBox="1">
              <a:spLocks noChangeArrowheads="1"/>
            </p:cNvSpPr>
            <p:nvPr/>
          </p:nvSpPr>
          <p:spPr bwMode="auto">
            <a:xfrm>
              <a:off x="4309" y="1207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92" name="Text Box 424"/>
            <p:cNvSpPr txBox="1">
              <a:spLocks noChangeArrowheads="1"/>
            </p:cNvSpPr>
            <p:nvPr/>
          </p:nvSpPr>
          <p:spPr bwMode="auto">
            <a:xfrm>
              <a:off x="4490" y="1434"/>
              <a:ext cx="340" cy="6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7000">
                  <a:latin typeface="Times New Roman" pitchFamily="18" charset="0"/>
                </a:rPr>
                <a:t>,</a:t>
              </a:r>
            </a:p>
          </p:txBody>
        </p:sp>
      </p:grpSp>
      <p:grpSp>
        <p:nvGrpSpPr>
          <p:cNvPr id="4" name="Group 673"/>
          <p:cNvGrpSpPr>
            <a:grpSpLocks/>
          </p:cNvGrpSpPr>
          <p:nvPr/>
        </p:nvGrpSpPr>
        <p:grpSpPr bwMode="auto">
          <a:xfrm>
            <a:off x="7177088" y="5084763"/>
            <a:ext cx="2951162" cy="1371600"/>
            <a:chOff x="3561" y="3203"/>
            <a:chExt cx="1859" cy="864"/>
          </a:xfrm>
        </p:grpSpPr>
        <p:sp>
          <p:nvSpPr>
            <p:cNvPr id="7584" name="Text Box 416"/>
            <p:cNvSpPr txBox="1">
              <a:spLocks noChangeArrowheads="1"/>
            </p:cNvSpPr>
            <p:nvPr/>
          </p:nvSpPr>
          <p:spPr bwMode="auto">
            <a:xfrm>
              <a:off x="5080" y="32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85" name="Text Box 417"/>
            <p:cNvSpPr txBox="1">
              <a:spLocks noChangeArrowheads="1"/>
            </p:cNvSpPr>
            <p:nvPr/>
          </p:nvSpPr>
          <p:spPr bwMode="auto">
            <a:xfrm>
              <a:off x="4695" y="32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86" name="Text Box 418"/>
            <p:cNvSpPr txBox="1">
              <a:spLocks noChangeArrowheads="1"/>
            </p:cNvSpPr>
            <p:nvPr/>
          </p:nvSpPr>
          <p:spPr bwMode="auto">
            <a:xfrm>
              <a:off x="4332" y="32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87" name="Text Box 419"/>
            <p:cNvSpPr txBox="1">
              <a:spLocks noChangeArrowheads="1"/>
            </p:cNvSpPr>
            <p:nvPr/>
          </p:nvSpPr>
          <p:spPr bwMode="auto">
            <a:xfrm>
              <a:off x="3946" y="32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7588" name="Text Box 420"/>
            <p:cNvSpPr txBox="1">
              <a:spLocks noChangeArrowheads="1"/>
            </p:cNvSpPr>
            <p:nvPr/>
          </p:nvSpPr>
          <p:spPr bwMode="auto">
            <a:xfrm>
              <a:off x="3561" y="32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7593" name="Text Box 425"/>
          <p:cNvSpPr txBox="1">
            <a:spLocks noChangeArrowheads="1"/>
          </p:cNvSpPr>
          <p:nvPr/>
        </p:nvSpPr>
        <p:spPr bwMode="auto">
          <a:xfrm>
            <a:off x="7427913" y="5445125"/>
            <a:ext cx="5397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ru-RU" sz="7000">
                <a:latin typeface="Times New Roman" pitchFamily="18" charset="0"/>
              </a:rPr>
              <a:t>,</a:t>
            </a:r>
          </a:p>
        </p:txBody>
      </p:sp>
      <p:sp>
        <p:nvSpPr>
          <p:cNvPr id="7594" name="Text Box 426"/>
          <p:cNvSpPr txBox="1">
            <a:spLocks noChangeArrowheads="1"/>
          </p:cNvSpPr>
          <p:nvPr/>
        </p:nvSpPr>
        <p:spPr bwMode="auto">
          <a:xfrm>
            <a:off x="7175500" y="1665288"/>
            <a:ext cx="5397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ru-RU" sz="5000">
                <a:latin typeface="Tahoma" pitchFamily="34" charset="0"/>
              </a:rPr>
              <a:t>х</a:t>
            </a:r>
          </a:p>
        </p:txBody>
      </p:sp>
      <p:sp>
        <p:nvSpPr>
          <p:cNvPr id="7595" name="Arc 427"/>
          <p:cNvSpPr>
            <a:spLocks/>
          </p:cNvSpPr>
          <p:nvPr/>
        </p:nvSpPr>
        <p:spPr bwMode="auto">
          <a:xfrm flipV="1">
            <a:off x="8364538" y="1940333"/>
            <a:ext cx="1763712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sp>
        <p:nvSpPr>
          <p:cNvPr id="7596" name="Arc 428"/>
          <p:cNvSpPr>
            <a:spLocks/>
          </p:cNvSpPr>
          <p:nvPr/>
        </p:nvSpPr>
        <p:spPr bwMode="auto">
          <a:xfrm flipV="1">
            <a:off x="8364538" y="1940333"/>
            <a:ext cx="1763712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7597" name="Arc 429"/>
          <p:cNvSpPr>
            <a:spLocks/>
          </p:cNvSpPr>
          <p:nvPr/>
        </p:nvSpPr>
        <p:spPr bwMode="auto">
          <a:xfrm flipV="1">
            <a:off x="9659939" y="2912677"/>
            <a:ext cx="503237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016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sp>
        <p:nvSpPr>
          <p:cNvPr id="7646" name="Line 478"/>
          <p:cNvSpPr>
            <a:spLocks noChangeShapeType="1"/>
          </p:cNvSpPr>
          <p:nvPr/>
        </p:nvSpPr>
        <p:spPr bwMode="auto">
          <a:xfrm>
            <a:off x="7716839" y="3213100"/>
            <a:ext cx="2447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ru-RU"/>
          </a:p>
        </p:txBody>
      </p:sp>
      <p:sp>
        <p:nvSpPr>
          <p:cNvPr id="7647" name="Text Box 479"/>
          <p:cNvSpPr txBox="1">
            <a:spLocks noChangeArrowheads="1"/>
          </p:cNvSpPr>
          <p:nvPr/>
        </p:nvSpPr>
        <p:spPr bwMode="auto">
          <a:xfrm>
            <a:off x="2424113" y="1773238"/>
            <a:ext cx="5397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ru-RU" sz="5000">
                <a:latin typeface="Tahoma" pitchFamily="34" charset="0"/>
              </a:rPr>
              <a:t>х</a:t>
            </a:r>
          </a:p>
        </p:txBody>
      </p:sp>
      <p:grpSp>
        <p:nvGrpSpPr>
          <p:cNvPr id="5" name="Group 486"/>
          <p:cNvGrpSpPr>
            <a:grpSpLocks/>
          </p:cNvGrpSpPr>
          <p:nvPr/>
        </p:nvGrpSpPr>
        <p:grpSpPr bwMode="auto">
          <a:xfrm>
            <a:off x="3071814" y="909638"/>
            <a:ext cx="1728787" cy="1390650"/>
            <a:chOff x="1315" y="1003"/>
            <a:chExt cx="1089" cy="876"/>
          </a:xfrm>
        </p:grpSpPr>
        <p:sp>
          <p:nvSpPr>
            <p:cNvPr id="7650" name="Text Box 482"/>
            <p:cNvSpPr txBox="1">
              <a:spLocks noChangeArrowheads="1"/>
            </p:cNvSpPr>
            <p:nvPr/>
          </p:nvSpPr>
          <p:spPr bwMode="auto">
            <a:xfrm>
              <a:off x="2064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2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651" name="Text Box 483"/>
            <p:cNvSpPr txBox="1">
              <a:spLocks noChangeArrowheads="1"/>
            </p:cNvSpPr>
            <p:nvPr/>
          </p:nvSpPr>
          <p:spPr bwMode="auto">
            <a:xfrm>
              <a:off x="1701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652" name="Text Box 484"/>
            <p:cNvSpPr txBox="1">
              <a:spLocks noChangeArrowheads="1"/>
            </p:cNvSpPr>
            <p:nvPr/>
          </p:nvSpPr>
          <p:spPr bwMode="auto">
            <a:xfrm>
              <a:off x="1315" y="100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653" name="Text Box 485"/>
            <p:cNvSpPr txBox="1">
              <a:spLocks noChangeArrowheads="1"/>
            </p:cNvSpPr>
            <p:nvPr/>
          </p:nvSpPr>
          <p:spPr bwMode="auto">
            <a:xfrm>
              <a:off x="1451" y="1207"/>
              <a:ext cx="340" cy="6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7000">
                  <a:latin typeface="Times New Roman" pitchFamily="18" charset="0"/>
                </a:rPr>
                <a:t>,</a:t>
              </a:r>
            </a:p>
          </p:txBody>
        </p:sp>
      </p:grpSp>
      <p:grpSp>
        <p:nvGrpSpPr>
          <p:cNvPr id="6" name="Group 510"/>
          <p:cNvGrpSpPr>
            <a:grpSpLocks/>
          </p:cNvGrpSpPr>
          <p:nvPr/>
        </p:nvGrpSpPr>
        <p:grpSpPr bwMode="auto">
          <a:xfrm>
            <a:off x="3071814" y="3033713"/>
            <a:ext cx="1692275" cy="1371600"/>
            <a:chOff x="975" y="2659"/>
            <a:chExt cx="1066" cy="864"/>
          </a:xfrm>
        </p:grpSpPr>
        <p:sp>
          <p:nvSpPr>
            <p:cNvPr id="7656" name="Text Box 488"/>
            <p:cNvSpPr txBox="1">
              <a:spLocks noChangeArrowheads="1"/>
            </p:cNvSpPr>
            <p:nvPr/>
          </p:nvSpPr>
          <p:spPr bwMode="auto">
            <a:xfrm>
              <a:off x="1701" y="2659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657" name="Text Box 489"/>
            <p:cNvSpPr txBox="1">
              <a:spLocks noChangeArrowheads="1"/>
            </p:cNvSpPr>
            <p:nvPr/>
          </p:nvSpPr>
          <p:spPr bwMode="auto">
            <a:xfrm>
              <a:off x="1361" y="2659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4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658" name="Text Box 490"/>
            <p:cNvSpPr txBox="1">
              <a:spLocks noChangeArrowheads="1"/>
            </p:cNvSpPr>
            <p:nvPr/>
          </p:nvSpPr>
          <p:spPr bwMode="auto">
            <a:xfrm>
              <a:off x="975" y="2659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5</a:t>
              </a:r>
              <a:endParaRPr lang="ru-RU" sz="9000" dirty="0">
                <a:latin typeface="Times New Roman" pitchFamily="18" charset="0"/>
              </a:endParaRPr>
            </a:p>
          </p:txBody>
        </p:sp>
      </p:grpSp>
      <p:sp>
        <p:nvSpPr>
          <p:cNvPr id="7659" name="Text Box 491"/>
          <p:cNvSpPr txBox="1">
            <a:spLocks noChangeArrowheads="1"/>
          </p:cNvSpPr>
          <p:nvPr/>
        </p:nvSpPr>
        <p:spPr bwMode="auto">
          <a:xfrm>
            <a:off x="3251200" y="5516563"/>
            <a:ext cx="539750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ru-RU" sz="7000">
                <a:latin typeface="Times New Roman" pitchFamily="18" charset="0"/>
              </a:rPr>
              <a:t>,</a:t>
            </a:r>
          </a:p>
        </p:txBody>
      </p:sp>
      <p:sp>
        <p:nvSpPr>
          <p:cNvPr id="7660" name="Arc 492"/>
          <p:cNvSpPr>
            <a:spLocks/>
          </p:cNvSpPr>
          <p:nvPr/>
        </p:nvSpPr>
        <p:spPr bwMode="auto">
          <a:xfrm flipV="1">
            <a:off x="3683001" y="1993515"/>
            <a:ext cx="1044575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sp>
        <p:nvSpPr>
          <p:cNvPr id="7662" name="Line 494"/>
          <p:cNvSpPr>
            <a:spLocks noChangeShapeType="1"/>
          </p:cNvSpPr>
          <p:nvPr/>
        </p:nvSpPr>
        <p:spPr bwMode="auto">
          <a:xfrm>
            <a:off x="2892426" y="3141663"/>
            <a:ext cx="1908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ru-RU"/>
          </a:p>
        </p:txBody>
      </p:sp>
      <p:grpSp>
        <p:nvGrpSpPr>
          <p:cNvPr id="7" name="Group 509"/>
          <p:cNvGrpSpPr>
            <a:grpSpLocks/>
          </p:cNvGrpSpPr>
          <p:nvPr/>
        </p:nvGrpSpPr>
        <p:grpSpPr bwMode="auto">
          <a:xfrm>
            <a:off x="3611564" y="1952625"/>
            <a:ext cx="1152525" cy="1371600"/>
            <a:chOff x="1315" y="1684"/>
            <a:chExt cx="726" cy="864"/>
          </a:xfrm>
        </p:grpSpPr>
        <p:sp>
          <p:nvSpPr>
            <p:cNvPr id="7649" name="Text Box 481"/>
            <p:cNvSpPr txBox="1">
              <a:spLocks noChangeArrowheads="1"/>
            </p:cNvSpPr>
            <p:nvPr/>
          </p:nvSpPr>
          <p:spPr bwMode="auto">
            <a:xfrm>
              <a:off x="1701" y="168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3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663" name="Text Box 495"/>
            <p:cNvSpPr txBox="1">
              <a:spLocks noChangeArrowheads="1"/>
            </p:cNvSpPr>
            <p:nvPr/>
          </p:nvSpPr>
          <p:spPr bwMode="auto">
            <a:xfrm>
              <a:off x="1315" y="168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655"/>
          <p:cNvGrpSpPr>
            <a:grpSpLocks/>
          </p:cNvGrpSpPr>
          <p:nvPr/>
        </p:nvGrpSpPr>
        <p:grpSpPr bwMode="auto">
          <a:xfrm>
            <a:off x="2495551" y="4076700"/>
            <a:ext cx="1692275" cy="1371600"/>
            <a:chOff x="612" y="2568"/>
            <a:chExt cx="1066" cy="864"/>
          </a:xfrm>
        </p:grpSpPr>
        <p:sp>
          <p:nvSpPr>
            <p:cNvPr id="7680" name="Text Box 512"/>
            <p:cNvSpPr txBox="1">
              <a:spLocks noChangeArrowheads="1"/>
            </p:cNvSpPr>
            <p:nvPr/>
          </p:nvSpPr>
          <p:spPr bwMode="auto">
            <a:xfrm>
              <a:off x="1338" y="2568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2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681" name="Text Box 513"/>
            <p:cNvSpPr txBox="1">
              <a:spLocks noChangeArrowheads="1"/>
            </p:cNvSpPr>
            <p:nvPr/>
          </p:nvSpPr>
          <p:spPr bwMode="auto">
            <a:xfrm>
              <a:off x="952" y="2568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682" name="Text Box 514"/>
            <p:cNvSpPr txBox="1">
              <a:spLocks noChangeArrowheads="1"/>
            </p:cNvSpPr>
            <p:nvPr/>
          </p:nvSpPr>
          <p:spPr bwMode="auto">
            <a:xfrm>
              <a:off x="612" y="2568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711" name="Line 543"/>
          <p:cNvSpPr>
            <a:spLocks noChangeShapeType="1"/>
          </p:cNvSpPr>
          <p:nvPr/>
        </p:nvSpPr>
        <p:spPr bwMode="auto">
          <a:xfrm>
            <a:off x="2387600" y="5265738"/>
            <a:ext cx="241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ru-RU"/>
          </a:p>
        </p:txBody>
      </p:sp>
      <p:grpSp>
        <p:nvGrpSpPr>
          <p:cNvPr id="9" name="Group 656"/>
          <p:cNvGrpSpPr>
            <a:grpSpLocks/>
          </p:cNvGrpSpPr>
          <p:nvPr/>
        </p:nvGrpSpPr>
        <p:grpSpPr bwMode="auto">
          <a:xfrm>
            <a:off x="2387600" y="5229225"/>
            <a:ext cx="2376488" cy="1371600"/>
            <a:chOff x="544" y="3294"/>
            <a:chExt cx="1497" cy="864"/>
          </a:xfrm>
        </p:grpSpPr>
        <p:sp>
          <p:nvSpPr>
            <p:cNvPr id="7713" name="Text Box 545"/>
            <p:cNvSpPr txBox="1">
              <a:spLocks noChangeArrowheads="1"/>
            </p:cNvSpPr>
            <p:nvPr/>
          </p:nvSpPr>
          <p:spPr bwMode="auto">
            <a:xfrm>
              <a:off x="1701" y="329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714" name="Text Box 546"/>
            <p:cNvSpPr txBox="1">
              <a:spLocks noChangeArrowheads="1"/>
            </p:cNvSpPr>
            <p:nvPr/>
          </p:nvSpPr>
          <p:spPr bwMode="auto">
            <a:xfrm>
              <a:off x="1338" y="329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6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715" name="Text Box 547"/>
            <p:cNvSpPr txBox="1">
              <a:spLocks noChangeArrowheads="1"/>
            </p:cNvSpPr>
            <p:nvPr/>
          </p:nvSpPr>
          <p:spPr bwMode="auto">
            <a:xfrm>
              <a:off x="907" y="329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uk-UA" sz="9000" dirty="0">
                  <a:latin typeface="Times New Roman" pitchFamily="18" charset="0"/>
                </a:rPr>
                <a:t>3</a:t>
              </a:r>
              <a:endParaRPr lang="ru-RU" sz="9000" dirty="0">
                <a:latin typeface="Times New Roman" pitchFamily="18" charset="0"/>
              </a:endParaRPr>
            </a:p>
          </p:txBody>
        </p:sp>
        <p:sp>
          <p:nvSpPr>
            <p:cNvPr id="7716" name="Text Box 548"/>
            <p:cNvSpPr txBox="1">
              <a:spLocks noChangeArrowheads="1"/>
            </p:cNvSpPr>
            <p:nvPr/>
          </p:nvSpPr>
          <p:spPr bwMode="auto">
            <a:xfrm>
              <a:off x="544" y="3294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7719" name="Text Box 551"/>
          <p:cNvSpPr txBox="1">
            <a:spLocks noChangeArrowheads="1"/>
          </p:cNvSpPr>
          <p:nvPr/>
        </p:nvSpPr>
        <p:spPr bwMode="auto">
          <a:xfrm>
            <a:off x="1811338" y="3752850"/>
            <a:ext cx="5397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en-US" sz="5000">
                <a:latin typeface="Tahoma" pitchFamily="34" charset="0"/>
              </a:rPr>
              <a:t>+</a:t>
            </a:r>
          </a:p>
        </p:txBody>
      </p:sp>
      <p:sp>
        <p:nvSpPr>
          <p:cNvPr id="7826" name="Arc 658"/>
          <p:cNvSpPr>
            <a:spLocks/>
          </p:cNvSpPr>
          <p:nvPr/>
        </p:nvSpPr>
        <p:spPr bwMode="auto">
          <a:xfrm flipV="1">
            <a:off x="9625014" y="2912677"/>
            <a:ext cx="503237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016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sp>
        <p:nvSpPr>
          <p:cNvPr id="7827" name="Line 659"/>
          <p:cNvSpPr>
            <a:spLocks noChangeShapeType="1"/>
          </p:cNvSpPr>
          <p:nvPr/>
        </p:nvSpPr>
        <p:spPr bwMode="auto">
          <a:xfrm>
            <a:off x="6959600" y="5300663"/>
            <a:ext cx="3168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ru-RU"/>
          </a:p>
        </p:txBody>
      </p:sp>
      <p:grpSp>
        <p:nvGrpSpPr>
          <p:cNvPr id="10" name="Group 666"/>
          <p:cNvGrpSpPr>
            <a:grpSpLocks/>
          </p:cNvGrpSpPr>
          <p:nvPr/>
        </p:nvGrpSpPr>
        <p:grpSpPr bwMode="auto">
          <a:xfrm>
            <a:off x="7751764" y="3033713"/>
            <a:ext cx="2376487" cy="1371600"/>
            <a:chOff x="3923" y="1933"/>
            <a:chExt cx="1497" cy="864"/>
          </a:xfrm>
        </p:grpSpPr>
        <p:sp>
          <p:nvSpPr>
            <p:cNvPr id="7829" name="Text Box 661"/>
            <p:cNvSpPr txBox="1">
              <a:spLocks noChangeArrowheads="1"/>
            </p:cNvSpPr>
            <p:nvPr/>
          </p:nvSpPr>
          <p:spPr bwMode="auto">
            <a:xfrm>
              <a:off x="5080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30" name="Text Box 662"/>
            <p:cNvSpPr txBox="1">
              <a:spLocks noChangeArrowheads="1"/>
            </p:cNvSpPr>
            <p:nvPr/>
          </p:nvSpPr>
          <p:spPr bwMode="auto">
            <a:xfrm>
              <a:off x="4672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831" name="Text Box 663"/>
            <p:cNvSpPr txBox="1">
              <a:spLocks noChangeArrowheads="1"/>
            </p:cNvSpPr>
            <p:nvPr/>
          </p:nvSpPr>
          <p:spPr bwMode="auto">
            <a:xfrm>
              <a:off x="4309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7832" name="Text Box 664"/>
            <p:cNvSpPr txBox="1">
              <a:spLocks noChangeArrowheads="1"/>
            </p:cNvSpPr>
            <p:nvPr/>
          </p:nvSpPr>
          <p:spPr bwMode="auto">
            <a:xfrm>
              <a:off x="3923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1" name="Group 667"/>
          <p:cNvGrpSpPr>
            <a:grpSpLocks/>
          </p:cNvGrpSpPr>
          <p:nvPr/>
        </p:nvGrpSpPr>
        <p:grpSpPr bwMode="auto">
          <a:xfrm>
            <a:off x="7140575" y="4041775"/>
            <a:ext cx="2376488" cy="1371600"/>
            <a:chOff x="3923" y="1933"/>
            <a:chExt cx="1497" cy="864"/>
          </a:xfrm>
        </p:grpSpPr>
        <p:sp>
          <p:nvSpPr>
            <p:cNvPr id="7836" name="Text Box 668"/>
            <p:cNvSpPr txBox="1">
              <a:spLocks noChangeArrowheads="1"/>
            </p:cNvSpPr>
            <p:nvPr/>
          </p:nvSpPr>
          <p:spPr bwMode="auto">
            <a:xfrm>
              <a:off x="5080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7837" name="Text Box 669"/>
            <p:cNvSpPr txBox="1">
              <a:spLocks noChangeArrowheads="1"/>
            </p:cNvSpPr>
            <p:nvPr/>
          </p:nvSpPr>
          <p:spPr bwMode="auto">
            <a:xfrm>
              <a:off x="4672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838" name="Text Box 670"/>
            <p:cNvSpPr txBox="1">
              <a:spLocks noChangeArrowheads="1"/>
            </p:cNvSpPr>
            <p:nvPr/>
          </p:nvSpPr>
          <p:spPr bwMode="auto">
            <a:xfrm>
              <a:off x="4309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839" name="Text Box 671"/>
            <p:cNvSpPr txBox="1">
              <a:spLocks noChangeArrowheads="1"/>
            </p:cNvSpPr>
            <p:nvPr/>
          </p:nvSpPr>
          <p:spPr bwMode="auto">
            <a:xfrm>
              <a:off x="3923" y="1933"/>
              <a:ext cx="340" cy="8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>
              <a:spAutoFit/>
            </a:bodyPr>
            <a:lstStyle/>
            <a:p>
              <a:r>
                <a:rPr lang="ru-RU" sz="9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7840" name="Text Box 672"/>
          <p:cNvSpPr txBox="1">
            <a:spLocks noChangeArrowheads="1"/>
          </p:cNvSpPr>
          <p:nvPr/>
        </p:nvSpPr>
        <p:spPr bwMode="auto">
          <a:xfrm>
            <a:off x="6600825" y="3789363"/>
            <a:ext cx="5397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r>
              <a:rPr lang="en-US" sz="5000">
                <a:latin typeface="Tahoma" pitchFamily="34" charset="0"/>
              </a:rPr>
              <a:t>+</a:t>
            </a:r>
          </a:p>
        </p:txBody>
      </p:sp>
      <p:sp>
        <p:nvSpPr>
          <p:cNvPr id="7842" name="Arc 674"/>
          <p:cNvSpPr>
            <a:spLocks/>
          </p:cNvSpPr>
          <p:nvPr/>
        </p:nvSpPr>
        <p:spPr bwMode="auto">
          <a:xfrm flipV="1">
            <a:off x="3648076" y="6278177"/>
            <a:ext cx="1044575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sp>
        <p:nvSpPr>
          <p:cNvPr id="7844" name="Arc 676"/>
          <p:cNvSpPr>
            <a:spLocks/>
          </p:cNvSpPr>
          <p:nvPr/>
        </p:nvSpPr>
        <p:spPr bwMode="auto">
          <a:xfrm flipV="1">
            <a:off x="3683001" y="1993515"/>
            <a:ext cx="1044575" cy="276999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6 w 43200"/>
              <a:gd name="T1" fmla="*/ 22436 h 22436"/>
              <a:gd name="T2" fmla="*/ 43200 w 43200"/>
              <a:gd name="T3" fmla="*/ 21600 h 22436"/>
              <a:gd name="T4" fmla="*/ 21600 w 43200"/>
              <a:gd name="T5" fmla="*/ 21600 h 2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36" fill="none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36" stroke="0" extrusionOk="0">
                <a:moveTo>
                  <a:pt x="16" y="22435"/>
                </a:moveTo>
                <a:cubicBezTo>
                  <a:pt x="5" y="22157"/>
                  <a:pt x="0" y="2187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ru-RU"/>
          </a:p>
        </p:txBody>
      </p:sp>
      <p:grpSp>
        <p:nvGrpSpPr>
          <p:cNvPr id="12" name="Group 679"/>
          <p:cNvGrpSpPr>
            <a:grpSpLocks/>
          </p:cNvGrpSpPr>
          <p:nvPr/>
        </p:nvGrpSpPr>
        <p:grpSpPr bwMode="auto">
          <a:xfrm>
            <a:off x="7824789" y="6151575"/>
            <a:ext cx="2339975" cy="277813"/>
            <a:chOff x="3969" y="3875"/>
            <a:chExt cx="1474" cy="175"/>
          </a:xfrm>
        </p:grpSpPr>
        <p:sp>
          <p:nvSpPr>
            <p:cNvPr id="7845" name="Arc 677"/>
            <p:cNvSpPr>
              <a:spLocks/>
            </p:cNvSpPr>
            <p:nvPr/>
          </p:nvSpPr>
          <p:spPr bwMode="auto">
            <a:xfrm flipV="1">
              <a:off x="3969" y="3876"/>
              <a:ext cx="317" cy="1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6 w 43200"/>
                <a:gd name="T1" fmla="*/ 22436 h 22436"/>
                <a:gd name="T2" fmla="*/ 43200 w 43200"/>
                <a:gd name="T3" fmla="*/ 21600 h 22436"/>
                <a:gd name="T4" fmla="*/ 21600 w 43200"/>
                <a:gd name="T5" fmla="*/ 21600 h 2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36" fill="none" extrusionOk="0">
                  <a:moveTo>
                    <a:pt x="16" y="22435"/>
                  </a:moveTo>
                  <a:cubicBezTo>
                    <a:pt x="5" y="22157"/>
                    <a:pt x="0" y="2187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36" stroke="0" extrusionOk="0">
                  <a:moveTo>
                    <a:pt x="16" y="22435"/>
                  </a:moveTo>
                  <a:cubicBezTo>
                    <a:pt x="5" y="22157"/>
                    <a:pt x="0" y="2187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016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ru-RU"/>
            </a:p>
          </p:txBody>
        </p:sp>
        <p:sp>
          <p:nvSpPr>
            <p:cNvPr id="7846" name="Arc 678"/>
            <p:cNvSpPr>
              <a:spLocks/>
            </p:cNvSpPr>
            <p:nvPr/>
          </p:nvSpPr>
          <p:spPr bwMode="auto">
            <a:xfrm flipV="1">
              <a:off x="4332" y="3875"/>
              <a:ext cx="1111" cy="1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6 w 43200"/>
                <a:gd name="T1" fmla="*/ 22436 h 22436"/>
                <a:gd name="T2" fmla="*/ 43200 w 43200"/>
                <a:gd name="T3" fmla="*/ 21600 h 22436"/>
                <a:gd name="T4" fmla="*/ 21600 w 43200"/>
                <a:gd name="T5" fmla="*/ 21600 h 2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36" fill="none" extrusionOk="0">
                  <a:moveTo>
                    <a:pt x="16" y="22435"/>
                  </a:moveTo>
                  <a:cubicBezTo>
                    <a:pt x="5" y="22157"/>
                    <a:pt x="0" y="2187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36" stroke="0" extrusionOk="0">
                  <a:moveTo>
                    <a:pt x="16" y="22435"/>
                  </a:moveTo>
                  <a:cubicBezTo>
                    <a:pt x="5" y="22157"/>
                    <a:pt x="0" y="2187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735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-0.02085 C 0.10868 0.04819 0.15833 0.11747 0.17483 0.20621 C 0.19132 0.29495 0.17778 0.43721 0.15781 0.51112 C 0.13785 0.58503 0.08316 0.62952 0.05521 0.64991 C 0.02726 0.67029 0.00868 0.65222 -0.00972 0.63415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0" y="34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2000"/>
                                        <p:tgtEl>
                                          <p:spTgt spid="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000"/>
                                        <p:tgtEl>
                                          <p:spTgt spid="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0" presetClass="path" presetSubtype="0" accel="50000" decel="50000" fill="hold" grpId="1" nodeType="after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4.44444E-6 -8.34106E-8 C -0.02413 0.00602 -0.04826 0.01228 -0.07135 0.02618 C -0.09444 0.04008 -0.12031 0.06487 -0.13888 0.08341 C -0.15746 0.10195 -0.16649 0.1133 -0.18316 0.13693 C -0.19982 0.16057 -0.22517 0.19532 -0.23888 0.22544 C -0.2526 0.25556 -0.26041 0.28568 -0.26493 0.31719 C -0.26944 0.3487 -0.26892 0.38299 -0.26614 0.41427 C -0.26336 0.44555 -0.25729 0.47637 -0.24809 0.5044 C -0.23888 0.53244 -0.22343 0.56024 -0.21041 0.58248 C -0.19739 0.60473 -0.19218 0.62419 -0.17013 0.63786 C -0.14809 0.65153 -0.10642 0.66798 -0.07795 0.66404 C -0.04947 0.6601 -0.01545 0.62419 0.00105 0.61353 " pathEditMode="relative" rAng="0" ptsTypes="aaaaaaaaaaaa">
                                      <p:cBhvr>
                                        <p:cTn id="135" dur="3000" fill="hold"/>
                                        <p:tgtEl>
                                          <p:spTgt spid="7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33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4"/>
                                            </p:cond>
                                          </p:stCondLst>
                                        </p:cTn>
                                        <p:tgtEl>
                                          <p:spTgt spid="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700"/>
                            </p:stCondLst>
                            <p:childTnLst>
                              <p:par>
                                <p:cTn id="1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2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574 C -0.01858 0.01967 -0.03872 0.02361 -0.06719 0.02963 C -0.09566 0.03565 -0.13889 0.04236 -0.16979 0.05208 C -0.2007 0.0618 -0.22726 0.07153 -0.25295 0.08842 C -0.27865 0.10532 -0.30608 0.13541 -0.32431 0.1544 C -0.34254 0.17338 -0.34879 0.18055 -0.36268 0.20301 C -0.37656 0.22546 -0.39792 0.25787 -0.40816 0.28958 C -0.4184 0.32129 -0.42535 0.36157 -0.42379 0.39375 C -0.42222 0.42569 -0.41198 0.45926 -0.39844 0.48194 C -0.3849 0.50463 -0.36198 0.52083 -0.34254 0.53055 C -0.32309 0.54028 -0.30226 0.54143 -0.28212 0.54074 C -0.26198 0.54004 -0.23611 0.53773 -0.2217 0.52639 C -0.20729 0.51504 -0.20087 0.48379 -0.19531 0.47268 " pathEditMode="relative" rAng="0" ptsTypes="aaaaaaaaaaaaa">
                                      <p:cBhvr>
                                        <p:cTn id="144" dur="3000" fill="hold"/>
                                        <p:tgtEl>
                                          <p:spTgt spid="7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26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92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6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0" presetID="22" presetClass="entr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1000"/>
                                        <p:tgtEl>
                                          <p:spTgt spid="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593" grpId="1"/>
      <p:bldP spid="7594" grpId="0"/>
      <p:bldP spid="7595" grpId="0" animBg="1"/>
      <p:bldP spid="7596" grpId="0" animBg="1"/>
      <p:bldP spid="7596" grpId="1" animBg="1"/>
      <p:bldP spid="7597" grpId="0" animBg="1"/>
      <p:bldP spid="7646" grpId="0" animBg="1"/>
      <p:bldP spid="7647" grpId="0"/>
      <p:bldP spid="7659" grpId="0"/>
      <p:bldP spid="7660" grpId="0" animBg="1"/>
      <p:bldP spid="7660" grpId="1" animBg="1"/>
      <p:bldP spid="7662" grpId="0" animBg="1"/>
      <p:bldP spid="7711" grpId="0" animBg="1"/>
      <p:bldP spid="7719" grpId="0"/>
      <p:bldP spid="7826" grpId="0" animBg="1"/>
      <p:bldP spid="7826" grpId="1" animBg="1"/>
      <p:bldP spid="7827" grpId="0" animBg="1"/>
      <p:bldP spid="7840" grpId="0"/>
      <p:bldP spid="7842" grpId="0" animBg="1"/>
      <p:bldP spid="78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79423" y="1852008"/>
            <a:ext cx="25627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3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2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4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,1 2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     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8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2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5 </a:t>
            </a: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9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2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9 6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708661" y="2854525"/>
            <a:ext cx="2064208" cy="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607560" y="1852008"/>
            <a:ext cx="34071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</a:t>
            </a:r>
            <a:r>
              <a:rPr kumimoji="0" lang="ru-RU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,2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ru-RU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6 4</a:t>
            </a:r>
            <a:br>
              <a:rPr kumimoji="0" lang="ru-RU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</a:t>
            </a: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3</a:t>
            </a: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uk-UA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</a:t>
            </a:r>
            <a:r>
              <a:rPr kumimoji="0" lang="uk-UA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7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uk-UA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9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2</a:t>
            </a:r>
            <a:endParaRPr kumimoji="0" lang="ru-RU" sz="32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876238" y="2919858"/>
            <a:ext cx="17317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8644524" y="2743238"/>
            <a:ext cx="252460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5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1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uk-UA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5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      2,4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2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6 0</a:t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1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0 3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/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1 2   3 6 0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9546568" y="3716637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8940130" y="4713031"/>
            <a:ext cx="21479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651008" y="4025572"/>
            <a:ext cx="24504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1,0 3</a:t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0,0 8</a:t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8 2 4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669742" y="5007385"/>
            <a:ext cx="19462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953366" y="1903047"/>
            <a:ext cx="29855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0, 0 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4 3</a:t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0,0 5</a:t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2 1 5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797024" y="2854525"/>
            <a:ext cx="20414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7662" name="WordArt 14"/>
          <p:cNvSpPr>
            <a:spLocks noChangeArrowheads="1" noChangeShapeType="1" noTextEdit="1"/>
          </p:cNvSpPr>
          <p:nvPr/>
        </p:nvSpPr>
        <p:spPr bwMode="auto">
          <a:xfrm>
            <a:off x="2035203" y="3233870"/>
            <a:ext cx="730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0" cap="none" spc="0" normalizeH="0" baseline="0" noProof="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,</a:t>
            </a:r>
          </a:p>
        </p:txBody>
      </p:sp>
      <p:sp>
        <p:nvSpPr>
          <p:cNvPr id="27663" name="WordArt 15"/>
          <p:cNvSpPr>
            <a:spLocks noChangeArrowheads="1" noChangeShapeType="1" noTextEdit="1"/>
          </p:cNvSpPr>
          <p:nvPr/>
        </p:nvSpPr>
        <p:spPr bwMode="auto">
          <a:xfrm>
            <a:off x="7100024" y="3220256"/>
            <a:ext cx="730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0" cap="none" spc="0" normalizeH="0" baseline="0" noProof="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,</a:t>
            </a:r>
          </a:p>
        </p:txBody>
      </p:sp>
      <p:sp>
        <p:nvSpPr>
          <p:cNvPr id="27664" name="WordArt 16"/>
          <p:cNvSpPr>
            <a:spLocks noChangeArrowheads="1" noChangeShapeType="1" noTextEdit="1"/>
          </p:cNvSpPr>
          <p:nvPr/>
        </p:nvSpPr>
        <p:spPr bwMode="auto">
          <a:xfrm>
            <a:off x="3084240" y="5343085"/>
            <a:ext cx="730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0" cap="none" spc="0" normalizeH="0" baseline="0" noProof="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,</a:t>
            </a:r>
          </a:p>
        </p:txBody>
      </p:sp>
      <p:sp>
        <p:nvSpPr>
          <p:cNvPr id="27665" name="WordArt 17"/>
          <p:cNvSpPr>
            <a:spLocks noChangeArrowheads="1" noChangeShapeType="1" noTextEdit="1"/>
          </p:cNvSpPr>
          <p:nvPr/>
        </p:nvSpPr>
        <p:spPr bwMode="auto">
          <a:xfrm>
            <a:off x="9719823" y="5054160"/>
            <a:ext cx="730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0" cap="none" spc="0" normalizeH="0" baseline="0" noProof="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,</a:t>
            </a:r>
          </a:p>
        </p:txBody>
      </p:sp>
      <p:sp>
        <p:nvSpPr>
          <p:cNvPr id="27666" name="WordArt 18"/>
          <p:cNvSpPr>
            <a:spLocks noChangeArrowheads="1" noChangeShapeType="1" noTextEdit="1"/>
          </p:cNvSpPr>
          <p:nvPr/>
        </p:nvSpPr>
        <p:spPr bwMode="auto">
          <a:xfrm>
            <a:off x="4407038" y="3234821"/>
            <a:ext cx="730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0" cap="none" spc="0" normalizeH="0" baseline="0" noProof="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Impact"/>
                <a:ea typeface="+mn-ea"/>
                <a:cs typeface="+mn-cs"/>
              </a:rPr>
              <a:t>,</a:t>
            </a:r>
          </a:p>
        </p:txBody>
      </p:sp>
      <p:sp>
        <p:nvSpPr>
          <p:cNvPr id="27667" name="WordArt 19"/>
          <p:cNvSpPr>
            <a:spLocks noChangeArrowheads="1" noChangeShapeType="1" noTextEdit="1"/>
          </p:cNvSpPr>
          <p:nvPr/>
        </p:nvSpPr>
        <p:spPr bwMode="auto">
          <a:xfrm>
            <a:off x="4087922" y="2994325"/>
            <a:ext cx="193777" cy="30915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0" cap="none" spc="0" normalizeH="0" baseline="0" noProof="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Arial"/>
              </a:rPr>
              <a:t>0</a:t>
            </a:r>
            <a:endParaRPr kumimoji="0" lang="ru-RU" sz="4000" b="1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Arial"/>
            </a:endParaRPr>
          </a:p>
        </p:txBody>
      </p:sp>
      <p:sp>
        <p:nvSpPr>
          <p:cNvPr id="27671" name="WordArt 23"/>
          <p:cNvSpPr>
            <a:spLocks noChangeArrowheads="1" noChangeShapeType="1" noTextEdit="1"/>
          </p:cNvSpPr>
          <p:nvPr/>
        </p:nvSpPr>
        <p:spPr bwMode="auto">
          <a:xfrm>
            <a:off x="5808663" y="5589588"/>
            <a:ext cx="215900" cy="215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671" y="249792"/>
            <a:ext cx="11282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ПОСТАВТЕ КОМУ ТАК, ЩОБ МНОЖЕННЯ    </a:t>
            </a:r>
            <a:br>
              <a:rPr kumimoji="0" lang="uk-UA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</a:br>
            <a:r>
              <a:rPr kumimoji="0" lang="uk-UA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        БУЛО ВИКОНАНО ПРАВИЛЬНО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722" y="2972427"/>
            <a:ext cx="239175" cy="318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45" y="2971745"/>
            <a:ext cx="243861" cy="3231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98" y="2965813"/>
            <a:ext cx="243861" cy="32311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34" y="5134282"/>
            <a:ext cx="243861" cy="323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9" y="5125188"/>
            <a:ext cx="243861" cy="3231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2671" y="2142729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3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ru-RU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71" y="2142729"/>
                <a:ext cx="4071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84" y="2179613"/>
            <a:ext cx="408467" cy="49381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791" y="2195844"/>
            <a:ext cx="408467" cy="49381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500" y="4347681"/>
            <a:ext cx="408467" cy="493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40130" y="3906607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0" lang="ru-RU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130" y="3906607"/>
                <a:ext cx="41998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9" descr="AG00317_"/>
          <p:cNvPicPr>
            <a:picLocks noChangeAspect="1" noChangeArrowheads="1" noCrop="1"/>
          </p:cNvPicPr>
          <p:nvPr/>
        </p:nvPicPr>
        <p:blipFill>
          <a:blip r:embed="rId7">
            <a:lum bright="-12000" contrast="42000"/>
          </a:blip>
          <a:srcRect/>
          <a:stretch>
            <a:fillRect/>
          </a:stretch>
        </p:blipFill>
        <p:spPr bwMode="auto">
          <a:xfrm>
            <a:off x="5640233" y="3123379"/>
            <a:ext cx="2626265" cy="33730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05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 animBg="1"/>
      <p:bldP spid="27663" grpId="0" animBg="1"/>
      <p:bldP spid="27664" grpId="0" animBg="1"/>
      <p:bldP spid="27665" grpId="0" animBg="1"/>
      <p:bldP spid="27666" grpId="0" animBg="1"/>
      <p:bldP spid="27667" grpId="0" animBg="1"/>
      <p:bldP spid="276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7845" y="726509"/>
            <a:ext cx="10128834" cy="2631063"/>
          </a:xfrm>
        </p:spPr>
        <p:txBody>
          <a:bodyPr>
            <a:normAutofit lnSpcReduction="10000"/>
            <a:scene3d>
              <a:camera prst="isometricOffAxis1Right"/>
              <a:lightRig rig="threePt" dir="t"/>
            </a:scene3d>
          </a:bodyPr>
          <a:lstStyle/>
          <a:p>
            <a:pPr marL="45720" indent="0">
              <a:buNone/>
            </a:pPr>
            <a:r>
              <a:rPr lang="uk-UA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Домашнє завдання:</a:t>
            </a:r>
            <a:endParaRPr lang="ru-RU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666" y="3532340"/>
            <a:ext cx="969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err="1" smtClean="0">
                <a:latin typeface="Arial Black" panose="020B0A04020102020204" pitchFamily="34" charset="0"/>
              </a:rPr>
              <a:t>Парараф</a:t>
            </a:r>
            <a:r>
              <a:rPr lang="uk-UA" sz="2800" dirty="0" smtClean="0">
                <a:latin typeface="Arial Black" panose="020B0A04020102020204" pitchFamily="34" charset="0"/>
              </a:rPr>
              <a:t> 38 – 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читати</a:t>
            </a:r>
            <a:r>
              <a:rPr lang="uk-UA" sz="2800" dirty="0" smtClean="0">
                <a:latin typeface="Arial Black" panose="020B0A04020102020204" pitchFamily="34" charset="0"/>
              </a:rPr>
              <a:t>, № 1310 (3, 6, 9) – </a:t>
            </a:r>
            <a:r>
              <a:rPr lang="uk-U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письмово</a:t>
            </a:r>
            <a:r>
              <a:rPr lang="uk-UA" sz="2800" dirty="0" smtClean="0">
                <a:latin typeface="Arial Black" panose="020B0A04020102020204" pitchFamily="34" charset="0"/>
              </a:rPr>
              <a:t>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53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161</Words>
  <Application>Microsoft Office PowerPoint</Application>
  <PresentationFormat>Произвольный</PresentationFormat>
  <Paragraphs>88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Базис</vt:lpstr>
      <vt:lpstr>Уравнение</vt:lpstr>
      <vt:lpstr>Формула</vt:lpstr>
      <vt:lpstr>Множення десяткових дробів 5клас</vt:lpstr>
      <vt:lpstr>Презентация PowerPoint</vt:lpstr>
      <vt:lpstr> МНОЖЕННЯ ДЕСЯТКОВИХ ДРОБІВ </vt:lpstr>
      <vt:lpstr>ВІДОМО, ЩО</vt:lpstr>
      <vt:lpstr>МНОЖИМО УСНО 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в 5 классе  тема                                               «Умножение десятичных дробей»</dc:title>
  <dc:creator>Пользователь Windows</dc:creator>
  <cp:lastModifiedBy>admin</cp:lastModifiedBy>
  <cp:revision>58</cp:revision>
  <dcterms:created xsi:type="dcterms:W3CDTF">2021-04-06T18:20:57Z</dcterms:created>
  <dcterms:modified xsi:type="dcterms:W3CDTF">2022-03-21T16:44:53Z</dcterms:modified>
</cp:coreProperties>
</file>