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57" r:id="rId5"/>
    <p:sldId id="262" r:id="rId6"/>
    <p:sldId id="263" r:id="rId7"/>
    <p:sldId id="264" r:id="rId8"/>
    <p:sldId id="258" r:id="rId9"/>
    <p:sldId id="26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351"/>
    <a:srgbClr val="79B72F"/>
    <a:srgbClr val="28C686"/>
    <a:srgbClr val="CC3300"/>
    <a:srgbClr val="1BB522"/>
    <a:srgbClr val="00FFCC"/>
    <a:srgbClr val="84E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986-4728-4A65-84CD-6AFEADEC5001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C9-FA19-4418-9282-3EC29D0171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986-4728-4A65-84CD-6AFEADEC5001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C9-FA19-4418-9282-3EC29D0171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986-4728-4A65-84CD-6AFEADEC5001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C9-FA19-4418-9282-3EC29D0171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C35D3-D8C5-4C4D-B845-07FB719C05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986-4728-4A65-84CD-6AFEADEC5001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C9-FA19-4418-9282-3EC29D0171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986-4728-4A65-84CD-6AFEADEC5001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C9-FA19-4418-9282-3EC29D0171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986-4728-4A65-84CD-6AFEADEC5001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C9-FA19-4418-9282-3EC29D0171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986-4728-4A65-84CD-6AFEADEC5001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C9-FA19-4418-9282-3EC29D0171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986-4728-4A65-84CD-6AFEADEC5001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C9-FA19-4418-9282-3EC29D0171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986-4728-4A65-84CD-6AFEADEC5001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C9-FA19-4418-9282-3EC29D0171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986-4728-4A65-84CD-6AFEADEC5001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C9-FA19-4418-9282-3EC29D0171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986-4728-4A65-84CD-6AFEADEC5001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3C9-FA19-4418-9282-3EC29D0171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B522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9986-4728-4A65-84CD-6AFEADEC5001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13C9-FA19-4418-9282-3EC29D0171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uk-UA" i="1" dirty="0" err="1" smtClean="0"/>
              <a:t>Розв</a:t>
            </a:r>
            <a:r>
              <a:rPr lang="en-US" i="1" dirty="0" smtClean="0"/>
              <a:t>’</a:t>
            </a:r>
            <a:r>
              <a:rPr lang="uk-UA" i="1" dirty="0" err="1" smtClean="0"/>
              <a:t>язування</a:t>
            </a:r>
            <a:r>
              <a:rPr lang="uk-UA" i="1" dirty="0" smtClean="0"/>
              <a:t>  вправ з теми</a:t>
            </a:r>
            <a:endParaRPr lang="ru-RU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1628800"/>
            <a:ext cx="5452088" cy="10143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uk-UA" sz="6600" dirty="0" smtClean="0">
                <a:solidFill>
                  <a:srgbClr val="CC3300"/>
                </a:solidFill>
              </a:rPr>
              <a:t>“ Графік </a:t>
            </a:r>
            <a:r>
              <a:rPr lang="uk-UA" sz="6600" dirty="0" err="1" smtClean="0">
                <a:solidFill>
                  <a:srgbClr val="CC3300"/>
                </a:solidFill>
              </a:rPr>
              <a:t>функції”</a:t>
            </a:r>
            <a:endParaRPr lang="ru-RU" sz="6600" dirty="0">
              <a:solidFill>
                <a:srgbClr val="CC33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70025788"/>
              </p:ext>
            </p:extLst>
          </p:nvPr>
        </p:nvGraphicFramePr>
        <p:xfrm>
          <a:off x="1571604" y="2643182"/>
          <a:ext cx="5643602" cy="292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GraphC" r:id="rId3" imgW="2876550" imgH="3124200" progId="">
                  <p:embed/>
                </p:oleObj>
              </mc:Choice>
              <mc:Fallback>
                <p:oleObj name="GraphC" r:id="rId3" imgW="2876550" imgH="3124200" progId="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643182"/>
                        <a:ext cx="5643602" cy="29289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75"/>
          <p:cNvSpPr>
            <a:spLocks/>
          </p:cNvSpPr>
          <p:nvPr/>
        </p:nvSpPr>
        <p:spPr bwMode="auto">
          <a:xfrm>
            <a:off x="1928794" y="2786058"/>
            <a:ext cx="5143536" cy="2357454"/>
          </a:xfrm>
          <a:custGeom>
            <a:avLst/>
            <a:gdLst>
              <a:gd name="T0" fmla="*/ 0 w 5431"/>
              <a:gd name="T1" fmla="*/ 2874962 h 2502"/>
              <a:gd name="T2" fmla="*/ 711200 w 5431"/>
              <a:gd name="T3" fmla="*/ 3238500 h 2502"/>
              <a:gd name="T4" fmla="*/ 1074737 w 5431"/>
              <a:gd name="T5" fmla="*/ 3614738 h 2502"/>
              <a:gd name="T6" fmla="*/ 1438275 w 5431"/>
              <a:gd name="T7" fmla="*/ 3963988 h 2502"/>
              <a:gd name="T8" fmla="*/ 2163762 w 5431"/>
              <a:gd name="T9" fmla="*/ 3659188 h 2502"/>
              <a:gd name="T10" fmla="*/ 2874962 w 5431"/>
              <a:gd name="T11" fmla="*/ 2889250 h 2502"/>
              <a:gd name="T12" fmla="*/ 3251200 w 5431"/>
              <a:gd name="T13" fmla="*/ 1816100 h 2502"/>
              <a:gd name="T14" fmla="*/ 3600450 w 5431"/>
              <a:gd name="T15" fmla="*/ 1423987 h 2502"/>
              <a:gd name="T16" fmla="*/ 4325937 w 5431"/>
              <a:gd name="T17" fmla="*/ 1090612 h 2502"/>
              <a:gd name="T18" fmla="*/ 5037137 w 5431"/>
              <a:gd name="T19" fmla="*/ 363537 h 2502"/>
              <a:gd name="T20" fmla="*/ 5748337 w 5431"/>
              <a:gd name="T21" fmla="*/ 1588 h 2502"/>
              <a:gd name="T22" fmla="*/ 6473824 w 5431"/>
              <a:gd name="T23" fmla="*/ 349250 h 2502"/>
              <a:gd name="T24" fmla="*/ 7213600 w 5431"/>
              <a:gd name="T25" fmla="*/ 1074737 h 2502"/>
              <a:gd name="T26" fmla="*/ 7924800 w 5431"/>
              <a:gd name="T27" fmla="*/ 1816100 h 2502"/>
              <a:gd name="T28" fmla="*/ 8621712 w 5431"/>
              <a:gd name="T29" fmla="*/ 3238500 h 25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431"/>
              <a:gd name="T46" fmla="*/ 0 h 2502"/>
              <a:gd name="T47" fmla="*/ 5431 w 5431"/>
              <a:gd name="T48" fmla="*/ 2502 h 25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431" h="2502">
                <a:moveTo>
                  <a:pt x="0" y="1811"/>
                </a:moveTo>
                <a:cubicBezTo>
                  <a:pt x="167" y="1886"/>
                  <a:pt x="335" y="1962"/>
                  <a:pt x="448" y="2040"/>
                </a:cubicBezTo>
                <a:cubicBezTo>
                  <a:pt x="561" y="2118"/>
                  <a:pt x="601" y="2201"/>
                  <a:pt x="677" y="2277"/>
                </a:cubicBezTo>
                <a:cubicBezTo>
                  <a:pt x="753" y="2353"/>
                  <a:pt x="792" y="2492"/>
                  <a:pt x="906" y="2497"/>
                </a:cubicBezTo>
                <a:cubicBezTo>
                  <a:pt x="1020" y="2502"/>
                  <a:pt x="1212" y="2418"/>
                  <a:pt x="1363" y="2305"/>
                </a:cubicBezTo>
                <a:cubicBezTo>
                  <a:pt x="1514" y="2192"/>
                  <a:pt x="1697" y="2014"/>
                  <a:pt x="1811" y="1820"/>
                </a:cubicBezTo>
                <a:cubicBezTo>
                  <a:pt x="1925" y="1626"/>
                  <a:pt x="1972" y="1298"/>
                  <a:pt x="2048" y="1144"/>
                </a:cubicBezTo>
                <a:cubicBezTo>
                  <a:pt x="2124" y="990"/>
                  <a:pt x="2155" y="973"/>
                  <a:pt x="2268" y="897"/>
                </a:cubicBezTo>
                <a:cubicBezTo>
                  <a:pt x="2381" y="821"/>
                  <a:pt x="2574" y="798"/>
                  <a:pt x="2725" y="687"/>
                </a:cubicBezTo>
                <a:cubicBezTo>
                  <a:pt x="2876" y="576"/>
                  <a:pt x="3024" y="343"/>
                  <a:pt x="3173" y="229"/>
                </a:cubicBezTo>
                <a:cubicBezTo>
                  <a:pt x="3322" y="115"/>
                  <a:pt x="3470" y="2"/>
                  <a:pt x="3621" y="1"/>
                </a:cubicBezTo>
                <a:cubicBezTo>
                  <a:pt x="3772" y="0"/>
                  <a:pt x="3924" y="107"/>
                  <a:pt x="4078" y="220"/>
                </a:cubicBezTo>
                <a:cubicBezTo>
                  <a:pt x="4232" y="333"/>
                  <a:pt x="4392" y="523"/>
                  <a:pt x="4544" y="677"/>
                </a:cubicBezTo>
                <a:cubicBezTo>
                  <a:pt x="4696" y="831"/>
                  <a:pt x="4844" y="917"/>
                  <a:pt x="4992" y="1144"/>
                </a:cubicBezTo>
                <a:cubicBezTo>
                  <a:pt x="5140" y="1371"/>
                  <a:pt x="5285" y="1705"/>
                  <a:pt x="5431" y="2040"/>
                </a:cubicBezTo>
              </a:path>
            </a:pathLst>
          </a:custGeom>
          <a:noFill/>
          <a:ln w="63500" cmpd="sng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3143240" y="214290"/>
            <a:ext cx="3286148" cy="857256"/>
          </a:xfrm>
          <a:prstGeom prst="irregularSeal2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dirty="0" smtClean="0"/>
              <a:t>7</a:t>
            </a:r>
            <a:r>
              <a:rPr lang="uk-UA" sz="2800" dirty="0" smtClean="0"/>
              <a:t> </a:t>
            </a:r>
            <a:r>
              <a:rPr lang="uk-UA" sz="2800" dirty="0"/>
              <a:t>клас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96908"/>
          </a:xfrm>
          <a:solidFill>
            <a:srgbClr val="92D050"/>
          </a:solidFill>
        </p:spPr>
        <p:txBody>
          <a:bodyPr/>
          <a:lstStyle/>
          <a:p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</a:rPr>
              <a:t>Мета уроку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uk-UA" i="1" dirty="0" smtClean="0">
                <a:solidFill>
                  <a:schemeClr val="accent5">
                    <a:lumMod val="50000"/>
                  </a:schemeClr>
                </a:solidFill>
              </a:rPr>
              <a:t>Продовжити формувати вміння виконувати побудову графіка функції, заданої формулою «по точках»; відпрацьовувати навички «читання» графіків функцій</a:t>
            </a:r>
            <a:r>
              <a:rPr lang="uk-UA" i="1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algn="just"/>
            <a:r>
              <a:rPr lang="uk-UA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uk-UA" i="1" dirty="0" smtClean="0">
                <a:solidFill>
                  <a:schemeClr val="accent5">
                    <a:lumMod val="50000"/>
                  </a:schemeClr>
                </a:solidFill>
              </a:rPr>
              <a:t>Розвивати розумову активність, </a:t>
            </a:r>
            <a:r>
              <a:rPr lang="uk-UA" i="1" dirty="0" smtClean="0">
                <a:solidFill>
                  <a:schemeClr val="accent5">
                    <a:lumMod val="50000"/>
                  </a:schemeClr>
                </a:solidFill>
              </a:rPr>
              <a:t>уяву, увагу;</a:t>
            </a:r>
            <a:endParaRPr lang="uk-UA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uk-UA" i="1" dirty="0" smtClean="0">
                <a:solidFill>
                  <a:schemeClr val="accent5">
                    <a:lumMod val="50000"/>
                  </a:schemeClr>
                </a:solidFill>
              </a:rPr>
              <a:t>Виховувати культуру записів та </a:t>
            </a:r>
            <a:r>
              <a:rPr lang="uk-UA" i="1" dirty="0" smtClean="0">
                <a:solidFill>
                  <a:schemeClr val="accent5">
                    <a:lumMod val="50000"/>
                  </a:schemeClr>
                </a:solidFill>
              </a:rPr>
              <a:t>рисунків, наполегливість та самостійність.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uk-UA" sz="3600" b="1" i="1" dirty="0" smtClean="0">
                <a:solidFill>
                  <a:srgbClr val="CC3300"/>
                </a:solidFill>
              </a:rPr>
              <a:t>Знайди термін, що стосується даної теми і дай визначення.</a:t>
            </a:r>
            <a:endParaRPr lang="ru-RU" sz="3600" b="1" i="1" dirty="0">
              <a:solidFill>
                <a:srgbClr val="CC3300"/>
              </a:solidFill>
            </a:endParaRPr>
          </a:p>
        </p:txBody>
      </p:sp>
      <p:pic>
        <p:nvPicPr>
          <p:cNvPr id="4" name="Содержимое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 l="1769" t="4104" r="5342" b="4349"/>
          <a:stretch>
            <a:fillRect/>
          </a:stretch>
        </p:blipFill>
        <p:spPr>
          <a:xfrm>
            <a:off x="1142976" y="1214422"/>
            <a:ext cx="6357982" cy="5357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857753" y="1773238"/>
            <a:ext cx="1571636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3200" b="1" dirty="0" smtClean="0">
                <a:solidFill>
                  <a:srgbClr val="000000"/>
                </a:solidFill>
              </a:rPr>
              <a:t>(2 ; 3) </a:t>
            </a:r>
            <a:endParaRPr lang="ru-RU" sz="3200" b="1" dirty="0">
              <a:solidFill>
                <a:srgbClr val="000000"/>
              </a:solidFill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43174" y="1773238"/>
            <a:ext cx="150019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uk-UA" sz="3200" b="1" dirty="0" smtClean="0">
                <a:solidFill>
                  <a:srgbClr val="000000"/>
                </a:solidFill>
              </a:rPr>
              <a:t>(-1 ; 1)</a:t>
            </a:r>
            <a:endParaRPr lang="ru-RU" sz="3200" b="1" dirty="0">
              <a:solidFill>
                <a:srgbClr val="000000"/>
              </a:solidFill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00035" y="1773238"/>
            <a:ext cx="17145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3200" b="1" dirty="0" smtClean="0">
                <a:solidFill>
                  <a:srgbClr val="000000"/>
                </a:solidFill>
              </a:rPr>
              <a:t>(1 ; 0) </a:t>
            </a:r>
            <a:endParaRPr lang="ru-RU" sz="3200" b="1" dirty="0">
              <a:solidFill>
                <a:srgbClr val="000000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215206" y="1773238"/>
            <a:ext cx="128588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uk-UA" sz="3200" b="1" dirty="0" smtClean="0">
                <a:solidFill>
                  <a:srgbClr val="000000"/>
                </a:solidFill>
              </a:rPr>
              <a:t>(2 ; 0)</a:t>
            </a:r>
            <a:endParaRPr lang="ru-RU" sz="3200" b="1" dirty="0">
              <a:solidFill>
                <a:srgbClr val="000000"/>
              </a:solidFill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2420938"/>
            <a:ext cx="24114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3200" b="1" dirty="0" smtClean="0">
                <a:solidFill>
                  <a:srgbClr val="000000"/>
                </a:solidFill>
              </a:rPr>
              <a:t>(-2 ; 3) </a:t>
            </a:r>
            <a:endParaRPr lang="ru-RU" sz="3200" b="1" dirty="0">
              <a:solidFill>
                <a:srgbClr val="00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000232" y="2428868"/>
            <a:ext cx="24114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3200" b="1" dirty="0" smtClean="0">
                <a:solidFill>
                  <a:srgbClr val="000000"/>
                </a:solidFill>
              </a:rPr>
              <a:t>(-0,5;-0,75) </a:t>
            </a:r>
            <a:endParaRPr lang="ru-RU" sz="3200" b="1" dirty="0">
              <a:solidFill>
                <a:srgbClr val="000000"/>
              </a:solidFill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929189" y="2420938"/>
            <a:ext cx="16430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3200" b="1" dirty="0" smtClean="0">
                <a:solidFill>
                  <a:srgbClr val="000000"/>
                </a:solidFill>
              </a:rPr>
              <a:t>(-3 ;-10) </a:t>
            </a:r>
            <a:endParaRPr lang="ru-RU" sz="3200" b="1" dirty="0">
              <a:solidFill>
                <a:srgbClr val="000000"/>
              </a:solidFill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072330" y="2420938"/>
            <a:ext cx="150019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uk-UA" sz="3200" b="1" dirty="0" smtClean="0">
                <a:solidFill>
                  <a:srgbClr val="000000"/>
                </a:solidFill>
              </a:rPr>
              <a:t>(-3 ;-7)</a:t>
            </a:r>
            <a:endParaRPr lang="ru-RU" sz="3200" b="1" dirty="0">
              <a:solidFill>
                <a:srgbClr val="000000"/>
              </a:solidFill>
            </a:endParaRP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428728" y="2997200"/>
            <a:ext cx="1393847" cy="914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4400" b="1" i="1" dirty="0" smtClean="0">
                <a:solidFill>
                  <a:srgbClr val="000000"/>
                </a:solidFill>
                <a:latin typeface="Georgia" pitchFamily="18" charset="0"/>
              </a:rPr>
              <a:t>так</a:t>
            </a:r>
            <a:endParaRPr lang="ru-RU" sz="44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857884" y="2997200"/>
            <a:ext cx="1212841" cy="91440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4400" b="1" i="1" dirty="0" smtClean="0">
                <a:solidFill>
                  <a:srgbClr val="000000"/>
                </a:solidFill>
                <a:latin typeface="Georgia" pitchFamily="18" charset="0"/>
              </a:rPr>
              <a:t>ні</a:t>
            </a:r>
            <a:endParaRPr lang="ru-RU" sz="44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572000" y="3284538"/>
            <a:ext cx="0" cy="3573462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40" name="WordArt 16"/>
          <p:cNvSpPr>
            <a:spLocks noChangeArrowheads="1" noChangeShapeType="1" noTextEdit="1"/>
          </p:cNvSpPr>
          <p:nvPr/>
        </p:nvSpPr>
        <p:spPr bwMode="auto">
          <a:xfrm>
            <a:off x="179388" y="188913"/>
            <a:ext cx="8785225" cy="14398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ru-RU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928663" y="476672"/>
            <a:ext cx="7000924" cy="1200329"/>
          </a:xfrm>
          <a:prstGeom prst="rect">
            <a:avLst/>
          </a:prstGeom>
          <a:solidFill>
            <a:srgbClr val="98D35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7030A0"/>
                </a:solidFill>
                <a:cs typeface="Calibri" pitchFamily="34" charset="0"/>
              </a:rPr>
              <a:t>Чи</a:t>
            </a:r>
            <a:r>
              <a:rPr lang="ru-RU" sz="3600" b="1" dirty="0" smtClean="0">
                <a:solidFill>
                  <a:srgbClr val="7030A0"/>
                </a:solidFill>
                <a:cs typeface="Calibri" pitchFamily="34" charset="0"/>
              </a:rPr>
              <a:t> </a:t>
            </a:r>
            <a:r>
              <a:rPr lang="ru-RU" sz="3600" b="1" dirty="0" err="1" smtClean="0">
                <a:solidFill>
                  <a:srgbClr val="7030A0"/>
                </a:solidFill>
                <a:cs typeface="Calibri" pitchFamily="34" charset="0"/>
              </a:rPr>
              <a:t>належить</a:t>
            </a:r>
            <a:r>
              <a:rPr lang="ru-RU" sz="3600" b="1" dirty="0" smtClean="0">
                <a:solidFill>
                  <a:srgbClr val="7030A0"/>
                </a:solidFill>
                <a:cs typeface="Calibri" pitchFamily="34" charset="0"/>
              </a:rPr>
              <a:t> точка </a:t>
            </a:r>
            <a:r>
              <a:rPr lang="ru-RU" sz="3600" b="1" dirty="0" err="1" smtClean="0">
                <a:solidFill>
                  <a:srgbClr val="7030A0"/>
                </a:solidFill>
                <a:cs typeface="Calibri" pitchFamily="34" charset="0"/>
              </a:rPr>
              <a:t>графіку</a:t>
            </a:r>
            <a:r>
              <a:rPr lang="ru-RU" sz="3600" b="1" dirty="0" smtClean="0">
                <a:solidFill>
                  <a:srgbClr val="7030A0"/>
                </a:solidFill>
                <a:cs typeface="Calibri" pitchFamily="34" charset="0"/>
              </a:rPr>
              <a:t> </a:t>
            </a:r>
            <a:r>
              <a:rPr lang="ru-RU" sz="3600" b="1" dirty="0" err="1" smtClean="0">
                <a:solidFill>
                  <a:srgbClr val="7030A0"/>
                </a:solidFill>
                <a:cs typeface="Calibri" pitchFamily="34" charset="0"/>
              </a:rPr>
              <a:t>функції</a:t>
            </a:r>
            <a:r>
              <a:rPr lang="ru-RU" sz="3600" b="1" dirty="0" smtClean="0">
                <a:solidFill>
                  <a:srgbClr val="7030A0"/>
                </a:solidFill>
                <a:cs typeface="Calibri" pitchFamily="34" charset="0"/>
              </a:rPr>
              <a:t>  у=х</a:t>
            </a:r>
            <a:r>
              <a:rPr lang="ru-RU" sz="3600" b="1" dirty="0" smtClean="0">
                <a:solidFill>
                  <a:srgbClr val="7030A0"/>
                </a:solidFill>
                <a:latin typeface="Calibri"/>
                <a:cs typeface="Calibri" pitchFamily="34" charset="0"/>
              </a:rPr>
              <a:t>²-1?</a:t>
            </a:r>
            <a:r>
              <a:rPr lang="ru-RU" sz="3600" b="1" dirty="0" smtClean="0">
                <a:solidFill>
                  <a:srgbClr val="7030A0"/>
                </a:solidFill>
                <a:cs typeface="Calibri" pitchFamily="34" charset="0"/>
              </a:rPr>
              <a:t> </a:t>
            </a:r>
            <a:endParaRPr lang="ru-RU" sz="3600" b="1" dirty="0">
              <a:solidFill>
                <a:srgbClr val="7030A0"/>
              </a:solidFill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642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96532E-6 L 0.13195 0.3352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0" y="1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96532E-6 L 0.38004 0.3246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0" y="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96532E-6 L -0.34444 0.4191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0" y="20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96532E-6 L -0.12395 0.40855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00" y="2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2948E-6 L 0.13195 0.4191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0" y="20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2948E-6 L -0.07084 0.51375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2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2948E-6 L 0.12014 0.4191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20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2948E-6 L -0.12413 0.5031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00" y="2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6" grpId="0" animBg="1"/>
      <p:bldP spid="26637" grpId="0" animBg="1"/>
      <p:bldP spid="266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14290"/>
            <a:ext cx="8229600" cy="8572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ru-RU" sz="3200" b="1" dirty="0" err="1" smtClean="0">
                <a:latin typeface="+mn-lt"/>
              </a:rPr>
              <a:t>Графік</a:t>
            </a:r>
            <a:r>
              <a:rPr lang="ru-RU" sz="3200" b="1" dirty="0" smtClean="0">
                <a:latin typeface="+mn-lt"/>
              </a:rPr>
              <a:t> </a:t>
            </a:r>
            <a:r>
              <a:rPr lang="ru-RU" sz="3200" b="1" dirty="0" err="1" smtClean="0">
                <a:latin typeface="+mn-lt"/>
              </a:rPr>
              <a:t>залежно</a:t>
            </a:r>
            <a:r>
              <a:rPr lang="uk-UA" sz="3200" b="1" dirty="0" err="1" smtClean="0">
                <a:latin typeface="+mn-lt"/>
              </a:rPr>
              <a:t>сті</a:t>
            </a:r>
            <a:r>
              <a:rPr lang="uk-UA" sz="3200" b="1" dirty="0" smtClean="0">
                <a:latin typeface="+mn-lt"/>
              </a:rPr>
              <a:t> швидкості тіла </a:t>
            </a:r>
            <a:r>
              <a:rPr lang="ru-RU" sz="3200" b="1" dirty="0" smtClean="0">
                <a:latin typeface="+mn-lt"/>
              </a:rPr>
              <a:t> </a:t>
            </a:r>
            <a:r>
              <a:rPr lang="en-US" sz="3200" b="1" dirty="0" smtClean="0">
                <a:latin typeface="+mn-lt"/>
              </a:rPr>
              <a:t/>
            </a:r>
            <a:br>
              <a:rPr lang="en-US" sz="3200" b="1" dirty="0" smtClean="0">
                <a:latin typeface="+mn-lt"/>
              </a:rPr>
            </a:br>
            <a:r>
              <a:rPr lang="ru-RU" sz="3200" b="1" dirty="0" err="1" smtClean="0">
                <a:latin typeface="+mn-lt"/>
              </a:rPr>
              <a:t>від</a:t>
            </a:r>
            <a:r>
              <a:rPr lang="ru-RU" sz="3200" b="1" dirty="0" smtClean="0">
                <a:latin typeface="+mn-lt"/>
              </a:rPr>
              <a:t> часу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0825" y="1268413"/>
            <a:ext cx="2160588" cy="4321175"/>
            <a:chOff x="158" y="799"/>
            <a:chExt cx="1361" cy="2722"/>
          </a:xfrm>
        </p:grpSpPr>
        <p:sp>
          <p:nvSpPr>
            <p:cNvPr id="15448" name="Line 14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9" name="Line 15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50" name="Line 16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51" name="Line 17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732588" y="1268413"/>
            <a:ext cx="2160587" cy="4321175"/>
            <a:chOff x="158" y="799"/>
            <a:chExt cx="1361" cy="2722"/>
          </a:xfrm>
        </p:grpSpPr>
        <p:sp>
          <p:nvSpPr>
            <p:cNvPr id="15444" name="Line 19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5" name="Line 20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6" name="Line 21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7" name="Line 22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851275" y="1268413"/>
            <a:ext cx="2160588" cy="4321175"/>
            <a:chOff x="158" y="799"/>
            <a:chExt cx="1361" cy="2722"/>
          </a:xfrm>
        </p:grpSpPr>
        <p:sp>
          <p:nvSpPr>
            <p:cNvPr id="15440" name="Line 24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1" name="Line 25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2" name="Line 26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3" name="Line 27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70" name="Line 28"/>
          <p:cNvSpPr>
            <a:spLocks noChangeShapeType="1"/>
          </p:cNvSpPr>
          <p:nvPr/>
        </p:nvSpPr>
        <p:spPr bwMode="auto">
          <a:xfrm flipV="1">
            <a:off x="3132138" y="1268413"/>
            <a:ext cx="0" cy="432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1" name="Line 31"/>
          <p:cNvSpPr>
            <a:spLocks noChangeShapeType="1"/>
          </p:cNvSpPr>
          <p:nvPr/>
        </p:nvSpPr>
        <p:spPr bwMode="auto">
          <a:xfrm>
            <a:off x="214282" y="5572140"/>
            <a:ext cx="8642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2" name="Line 32"/>
          <p:cNvSpPr>
            <a:spLocks noChangeShapeType="1"/>
          </p:cNvSpPr>
          <p:nvPr/>
        </p:nvSpPr>
        <p:spPr bwMode="auto">
          <a:xfrm>
            <a:off x="250825" y="4221163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3" name="Line 34"/>
          <p:cNvSpPr>
            <a:spLocks noChangeShapeType="1"/>
          </p:cNvSpPr>
          <p:nvPr/>
        </p:nvSpPr>
        <p:spPr bwMode="auto">
          <a:xfrm>
            <a:off x="214282" y="3429000"/>
            <a:ext cx="8715436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4" name="Line 3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5" name="Line 36"/>
          <p:cNvSpPr>
            <a:spLocks noChangeShapeType="1"/>
          </p:cNvSpPr>
          <p:nvPr/>
        </p:nvSpPr>
        <p:spPr bwMode="auto">
          <a:xfrm>
            <a:off x="250825" y="1989138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6" name="Line 37"/>
          <p:cNvSpPr>
            <a:spLocks noChangeShapeType="1"/>
          </p:cNvSpPr>
          <p:nvPr/>
        </p:nvSpPr>
        <p:spPr bwMode="auto">
          <a:xfrm>
            <a:off x="250825" y="2708275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50825" y="1268413"/>
            <a:ext cx="2160588" cy="4321175"/>
            <a:chOff x="158" y="799"/>
            <a:chExt cx="1361" cy="2722"/>
          </a:xfrm>
        </p:grpSpPr>
        <p:sp>
          <p:nvSpPr>
            <p:cNvPr id="15436" name="Line 39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7" name="Line 40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8" name="Line 41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9" name="Line 42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732588" y="1268413"/>
            <a:ext cx="2160587" cy="4321175"/>
            <a:chOff x="158" y="799"/>
            <a:chExt cx="1361" cy="2722"/>
          </a:xfrm>
        </p:grpSpPr>
        <p:sp>
          <p:nvSpPr>
            <p:cNvPr id="15432" name="Line 44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3" name="Line 45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4" name="Line 46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5" name="Line 47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3851275" y="1125538"/>
            <a:ext cx="2160588" cy="4321175"/>
            <a:chOff x="158" y="799"/>
            <a:chExt cx="1361" cy="2722"/>
          </a:xfrm>
        </p:grpSpPr>
        <p:sp>
          <p:nvSpPr>
            <p:cNvPr id="15428" name="Line 49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29" name="Line 50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0" name="Line 51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1" name="Line 52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80" name="Line 53"/>
          <p:cNvSpPr>
            <a:spLocks noChangeShapeType="1"/>
          </p:cNvSpPr>
          <p:nvPr/>
        </p:nvSpPr>
        <p:spPr bwMode="auto">
          <a:xfrm flipV="1">
            <a:off x="3132138" y="1268413"/>
            <a:ext cx="0" cy="432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222" name="Rectangle 54"/>
          <p:cNvSpPr>
            <a:spLocks noChangeArrowheads="1"/>
          </p:cNvSpPr>
          <p:nvPr/>
        </p:nvSpPr>
        <p:spPr bwMode="auto">
          <a:xfrm>
            <a:off x="214282" y="3286124"/>
            <a:ext cx="3603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uk-UA" sz="2000" b="1" dirty="0">
                <a:latin typeface="Times New Roman" pitchFamily="18" charset="0"/>
              </a:rPr>
              <a:t>6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7223" name="Rectangle 55"/>
          <p:cNvSpPr>
            <a:spLocks noChangeArrowheads="1"/>
          </p:cNvSpPr>
          <p:nvPr/>
        </p:nvSpPr>
        <p:spPr bwMode="auto">
          <a:xfrm>
            <a:off x="785786" y="5715016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2</a:t>
            </a:r>
          </a:p>
        </p:txBody>
      </p:sp>
      <p:sp>
        <p:nvSpPr>
          <p:cNvPr id="7224" name="Rectangle 56"/>
          <p:cNvSpPr>
            <a:spLocks noChangeArrowheads="1"/>
          </p:cNvSpPr>
          <p:nvPr/>
        </p:nvSpPr>
        <p:spPr bwMode="auto">
          <a:xfrm>
            <a:off x="1571604" y="5715016"/>
            <a:ext cx="3603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4</a:t>
            </a:r>
          </a:p>
        </p:txBody>
      </p:sp>
      <p:sp>
        <p:nvSpPr>
          <p:cNvPr id="7225" name="Rectangle 57"/>
          <p:cNvSpPr>
            <a:spLocks noChangeArrowheads="1"/>
          </p:cNvSpPr>
          <p:nvPr/>
        </p:nvSpPr>
        <p:spPr bwMode="auto">
          <a:xfrm>
            <a:off x="2285984" y="5715016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6</a:t>
            </a:r>
          </a:p>
        </p:txBody>
      </p:sp>
      <p:sp>
        <p:nvSpPr>
          <p:cNvPr id="7226" name="Rectangle 58"/>
          <p:cNvSpPr>
            <a:spLocks noChangeArrowheads="1"/>
          </p:cNvSpPr>
          <p:nvPr/>
        </p:nvSpPr>
        <p:spPr bwMode="auto">
          <a:xfrm>
            <a:off x="3000364" y="5643578"/>
            <a:ext cx="3603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8</a:t>
            </a:r>
          </a:p>
        </p:txBody>
      </p:sp>
      <p:sp>
        <p:nvSpPr>
          <p:cNvPr id="7227" name="Rectangle 59"/>
          <p:cNvSpPr>
            <a:spLocks noChangeArrowheads="1"/>
          </p:cNvSpPr>
          <p:nvPr/>
        </p:nvSpPr>
        <p:spPr bwMode="auto">
          <a:xfrm>
            <a:off x="3643306" y="5643578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10</a:t>
            </a:r>
          </a:p>
        </p:txBody>
      </p:sp>
      <p:sp>
        <p:nvSpPr>
          <p:cNvPr id="7228" name="Rectangle 60"/>
          <p:cNvSpPr>
            <a:spLocks noChangeArrowheads="1"/>
          </p:cNvSpPr>
          <p:nvPr/>
        </p:nvSpPr>
        <p:spPr bwMode="auto">
          <a:xfrm>
            <a:off x="4429124" y="5643578"/>
            <a:ext cx="3603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12</a:t>
            </a:r>
          </a:p>
        </p:txBody>
      </p:sp>
      <p:sp>
        <p:nvSpPr>
          <p:cNvPr id="7229" name="Rectangle 61"/>
          <p:cNvSpPr>
            <a:spLocks noChangeArrowheads="1"/>
          </p:cNvSpPr>
          <p:nvPr/>
        </p:nvSpPr>
        <p:spPr bwMode="auto">
          <a:xfrm>
            <a:off x="5143504" y="5643578"/>
            <a:ext cx="3603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14</a:t>
            </a:r>
          </a:p>
        </p:txBody>
      </p:sp>
      <p:sp>
        <p:nvSpPr>
          <p:cNvPr id="7232" name="Rectangle 64"/>
          <p:cNvSpPr>
            <a:spLocks noChangeArrowheads="1"/>
          </p:cNvSpPr>
          <p:nvPr/>
        </p:nvSpPr>
        <p:spPr bwMode="auto">
          <a:xfrm>
            <a:off x="5857884" y="5643578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16</a:t>
            </a:r>
          </a:p>
        </p:txBody>
      </p:sp>
      <p:sp>
        <p:nvSpPr>
          <p:cNvPr id="7233" name="Rectangle 65"/>
          <p:cNvSpPr>
            <a:spLocks noChangeArrowheads="1"/>
          </p:cNvSpPr>
          <p:nvPr/>
        </p:nvSpPr>
        <p:spPr bwMode="auto">
          <a:xfrm>
            <a:off x="6572264" y="5643578"/>
            <a:ext cx="3603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18</a:t>
            </a:r>
          </a:p>
        </p:txBody>
      </p:sp>
      <p:sp>
        <p:nvSpPr>
          <p:cNvPr id="7234" name="Rectangle 66"/>
          <p:cNvSpPr>
            <a:spLocks noChangeArrowheads="1"/>
          </p:cNvSpPr>
          <p:nvPr/>
        </p:nvSpPr>
        <p:spPr bwMode="auto">
          <a:xfrm>
            <a:off x="7286644" y="5643578"/>
            <a:ext cx="36036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20</a:t>
            </a:r>
          </a:p>
        </p:txBody>
      </p:sp>
      <p:sp>
        <p:nvSpPr>
          <p:cNvPr id="15394" name="Rectangle 67"/>
          <p:cNvSpPr>
            <a:spLocks noChangeArrowheads="1"/>
          </p:cNvSpPr>
          <p:nvPr/>
        </p:nvSpPr>
        <p:spPr bwMode="auto">
          <a:xfrm>
            <a:off x="8143900" y="5715016"/>
            <a:ext cx="747714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</a:rPr>
              <a:t>t</a:t>
            </a:r>
            <a:r>
              <a:rPr lang="ru-RU" sz="2400" i="1" dirty="0">
                <a:latin typeface="Times New Roman" pitchFamily="18" charset="0"/>
              </a:rPr>
              <a:t>, с</a:t>
            </a:r>
          </a:p>
        </p:txBody>
      </p:sp>
      <p:sp>
        <p:nvSpPr>
          <p:cNvPr id="15395" name="Rectangle 68"/>
          <p:cNvSpPr>
            <a:spLocks noChangeArrowheads="1"/>
          </p:cNvSpPr>
          <p:nvPr/>
        </p:nvSpPr>
        <p:spPr bwMode="auto">
          <a:xfrm>
            <a:off x="207963" y="2525713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000" b="1" dirty="0">
                <a:latin typeface="Times New Roman" pitchFamily="18" charset="0"/>
              </a:rPr>
              <a:t>8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396" name="Rectangle 69"/>
          <p:cNvSpPr>
            <a:spLocks noChangeArrowheads="1"/>
          </p:cNvSpPr>
          <p:nvPr/>
        </p:nvSpPr>
        <p:spPr bwMode="auto">
          <a:xfrm>
            <a:off x="207963" y="1771650"/>
            <a:ext cx="36036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000" b="1" dirty="0" smtClean="0">
                <a:latin typeface="Times New Roman" pitchFamily="18" charset="0"/>
              </a:rPr>
              <a:t>10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397" name="Rectangle 70"/>
          <p:cNvSpPr>
            <a:spLocks noChangeArrowheads="1"/>
          </p:cNvSpPr>
          <p:nvPr/>
        </p:nvSpPr>
        <p:spPr bwMode="auto">
          <a:xfrm>
            <a:off x="193675" y="3994150"/>
            <a:ext cx="3603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 smtClean="0">
                <a:latin typeface="Times New Roman" pitchFamily="18" charset="0"/>
              </a:rPr>
              <a:t>-4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398" name="Rectangle 71"/>
          <p:cNvSpPr>
            <a:spLocks noChangeArrowheads="1"/>
          </p:cNvSpPr>
          <p:nvPr/>
        </p:nvSpPr>
        <p:spPr bwMode="auto">
          <a:xfrm>
            <a:off x="142844" y="5715016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000" b="1" dirty="0">
                <a:latin typeface="Times New Roman" pitchFamily="18" charset="0"/>
              </a:rPr>
              <a:t>0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399" name="Rectangle 72"/>
          <p:cNvSpPr>
            <a:spLocks noChangeArrowheads="1"/>
          </p:cNvSpPr>
          <p:nvPr/>
        </p:nvSpPr>
        <p:spPr bwMode="auto">
          <a:xfrm>
            <a:off x="204788" y="4711700"/>
            <a:ext cx="36036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000" b="1" dirty="0">
                <a:latin typeface="Times New Roman" pitchFamily="18" charset="0"/>
              </a:rPr>
              <a:t>2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400" name="Rectangle 73"/>
          <p:cNvSpPr>
            <a:spLocks noChangeArrowheads="1"/>
          </p:cNvSpPr>
          <p:nvPr/>
        </p:nvSpPr>
        <p:spPr bwMode="auto">
          <a:xfrm>
            <a:off x="323850" y="1268413"/>
            <a:ext cx="63658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</a:rPr>
              <a:t>v</a:t>
            </a:r>
            <a:r>
              <a:rPr lang="ru-RU" sz="2400" i="1" dirty="0" smtClean="0">
                <a:latin typeface="Times New Roman" pitchFamily="18" charset="0"/>
              </a:rPr>
              <a:t>,</a:t>
            </a:r>
            <a:r>
              <a:rPr lang="uk-UA" sz="2400" i="1" dirty="0" smtClean="0">
                <a:latin typeface="Times New Roman" pitchFamily="18" charset="0"/>
              </a:rPr>
              <a:t>м/с</a:t>
            </a:r>
            <a:endParaRPr lang="ru-RU" sz="2400" i="1" dirty="0">
              <a:latin typeface="Times New Roman" pitchFamily="18" charset="0"/>
            </a:endParaRPr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214282" y="4857760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cxnSp>
        <p:nvCxnSpPr>
          <p:cNvPr id="81" name="Прямая соединительная линия 80"/>
          <p:cNvCxnSpPr>
            <a:stCxn id="15436" idx="1"/>
          </p:cNvCxnSpPr>
          <p:nvPr/>
        </p:nvCxnSpPr>
        <p:spPr>
          <a:xfrm rot="5400000" flipH="1" flipV="1">
            <a:off x="-669146" y="2920211"/>
            <a:ext cx="3589348" cy="17494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2000232" y="2000240"/>
            <a:ext cx="185738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endCxn id="15435" idx="1"/>
          </p:cNvCxnSpPr>
          <p:nvPr/>
        </p:nvCxnSpPr>
        <p:spPr>
          <a:xfrm>
            <a:off x="3857620" y="2000240"/>
            <a:ext cx="3595693" cy="35893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1000100" y="1214422"/>
            <a:ext cx="7313862" cy="461665"/>
          </a:xfrm>
          <a:prstGeom prst="rect">
            <a:avLst/>
          </a:prstGeom>
          <a:solidFill>
            <a:srgbClr val="00B050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2400" b="1" dirty="0" smtClean="0">
                <a:latin typeface="Calibri" pitchFamily="34" charset="0"/>
              </a:rPr>
              <a:t>Яку швидкість мало тіло через 2с після початку руху?</a:t>
            </a:r>
            <a:endParaRPr lang="ru-RU" sz="2400" b="1" dirty="0">
              <a:latin typeface="Calibri" pitchFamily="34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6143636" y="2000240"/>
            <a:ext cx="2143140" cy="6477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2800" b="1" dirty="0">
                <a:solidFill>
                  <a:srgbClr val="000000"/>
                </a:solidFill>
              </a:rPr>
              <a:t>ч</a:t>
            </a:r>
            <a:r>
              <a:rPr lang="ru-RU" sz="2800" b="1" dirty="0" smtClean="0">
                <a:solidFill>
                  <a:srgbClr val="000000"/>
                </a:solidFill>
              </a:rPr>
              <a:t>ерез 5с? </a:t>
            </a:r>
            <a:endParaRPr lang="ru-RU" sz="2800" b="1" dirty="0">
              <a:solidFill>
                <a:srgbClr val="000000"/>
              </a:solidFill>
            </a:endParaRP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6357950" y="2928934"/>
            <a:ext cx="2143140" cy="6477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2800" b="1" dirty="0">
                <a:solidFill>
                  <a:srgbClr val="000000"/>
                </a:solidFill>
              </a:rPr>
              <a:t>ч</a:t>
            </a:r>
            <a:r>
              <a:rPr lang="ru-RU" sz="2800" b="1" dirty="0" smtClean="0">
                <a:solidFill>
                  <a:srgbClr val="000000"/>
                </a:solidFill>
              </a:rPr>
              <a:t>ерез 10с? </a:t>
            </a:r>
            <a:endParaRPr lang="ru-RU" sz="2800" b="1" dirty="0">
              <a:solidFill>
                <a:srgbClr val="000000"/>
              </a:solidFill>
            </a:endParaRP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auto">
          <a:xfrm>
            <a:off x="6786578" y="3857628"/>
            <a:ext cx="2143140" cy="6477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2800" b="1" dirty="0">
                <a:solidFill>
                  <a:srgbClr val="000000"/>
                </a:solidFill>
              </a:rPr>
              <a:t>ч</a:t>
            </a:r>
            <a:r>
              <a:rPr lang="ru-RU" sz="2800" b="1" dirty="0" smtClean="0">
                <a:solidFill>
                  <a:srgbClr val="000000"/>
                </a:solidFill>
              </a:rPr>
              <a:t>ерез 20с? </a:t>
            </a:r>
            <a:endParaRPr lang="ru-RU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9" grpId="0" build="allAtOnce" animBg="1"/>
      <p:bldP spid="90" grpId="0" build="allAtOnce" animBg="1"/>
      <p:bldP spid="99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14290"/>
            <a:ext cx="8229600" cy="8572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ru-RU" sz="3200" b="1" dirty="0" err="1" smtClean="0">
                <a:latin typeface="+mn-lt"/>
              </a:rPr>
              <a:t>Графік</a:t>
            </a:r>
            <a:r>
              <a:rPr lang="ru-RU" sz="3200" b="1" dirty="0" smtClean="0">
                <a:latin typeface="+mn-lt"/>
              </a:rPr>
              <a:t> </a:t>
            </a:r>
            <a:r>
              <a:rPr lang="ru-RU" sz="3200" b="1" dirty="0" err="1" smtClean="0">
                <a:latin typeface="+mn-lt"/>
              </a:rPr>
              <a:t>залежно</a:t>
            </a:r>
            <a:r>
              <a:rPr lang="uk-UA" sz="3200" b="1" dirty="0" err="1" smtClean="0">
                <a:latin typeface="+mn-lt"/>
              </a:rPr>
              <a:t>сті</a:t>
            </a:r>
            <a:r>
              <a:rPr lang="uk-UA" sz="3200" b="1" dirty="0" smtClean="0">
                <a:latin typeface="+mn-lt"/>
              </a:rPr>
              <a:t> швидкості тіла </a:t>
            </a:r>
            <a:r>
              <a:rPr lang="ru-RU" sz="3200" b="1" dirty="0" smtClean="0">
                <a:latin typeface="+mn-lt"/>
              </a:rPr>
              <a:t> </a:t>
            </a:r>
            <a:r>
              <a:rPr lang="en-US" sz="3200" b="1" dirty="0" smtClean="0">
                <a:latin typeface="+mn-lt"/>
              </a:rPr>
              <a:t/>
            </a:r>
            <a:br>
              <a:rPr lang="en-US" sz="3200" b="1" dirty="0" smtClean="0">
                <a:latin typeface="+mn-lt"/>
              </a:rPr>
            </a:br>
            <a:r>
              <a:rPr lang="ru-RU" sz="3200" b="1" dirty="0" err="1" smtClean="0">
                <a:latin typeface="+mn-lt"/>
              </a:rPr>
              <a:t>від</a:t>
            </a:r>
            <a:r>
              <a:rPr lang="ru-RU" sz="3200" b="1" dirty="0" smtClean="0">
                <a:latin typeface="+mn-lt"/>
              </a:rPr>
              <a:t> часу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0825" y="1268413"/>
            <a:ext cx="2160588" cy="4321175"/>
            <a:chOff x="158" y="799"/>
            <a:chExt cx="1361" cy="2722"/>
          </a:xfrm>
        </p:grpSpPr>
        <p:sp>
          <p:nvSpPr>
            <p:cNvPr id="15448" name="Line 14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9" name="Line 15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50" name="Line 16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51" name="Line 17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732588" y="1268413"/>
            <a:ext cx="2160587" cy="4321175"/>
            <a:chOff x="158" y="799"/>
            <a:chExt cx="1361" cy="2722"/>
          </a:xfrm>
        </p:grpSpPr>
        <p:sp>
          <p:nvSpPr>
            <p:cNvPr id="15444" name="Line 19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5" name="Line 20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6" name="Line 21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7" name="Line 22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851275" y="1268413"/>
            <a:ext cx="2160588" cy="4321175"/>
            <a:chOff x="158" y="799"/>
            <a:chExt cx="1361" cy="2722"/>
          </a:xfrm>
        </p:grpSpPr>
        <p:sp>
          <p:nvSpPr>
            <p:cNvPr id="15440" name="Line 24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1" name="Line 25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2" name="Line 26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3" name="Line 27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70" name="Line 28"/>
          <p:cNvSpPr>
            <a:spLocks noChangeShapeType="1"/>
          </p:cNvSpPr>
          <p:nvPr/>
        </p:nvSpPr>
        <p:spPr bwMode="auto">
          <a:xfrm flipV="1">
            <a:off x="3132138" y="1268413"/>
            <a:ext cx="0" cy="432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1" name="Line 31"/>
          <p:cNvSpPr>
            <a:spLocks noChangeShapeType="1"/>
          </p:cNvSpPr>
          <p:nvPr/>
        </p:nvSpPr>
        <p:spPr bwMode="auto">
          <a:xfrm>
            <a:off x="214282" y="5572140"/>
            <a:ext cx="8642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2" name="Line 32"/>
          <p:cNvSpPr>
            <a:spLocks noChangeShapeType="1"/>
          </p:cNvSpPr>
          <p:nvPr/>
        </p:nvSpPr>
        <p:spPr bwMode="auto">
          <a:xfrm>
            <a:off x="250825" y="4221163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3" name="Line 34"/>
          <p:cNvSpPr>
            <a:spLocks noChangeShapeType="1"/>
          </p:cNvSpPr>
          <p:nvPr/>
        </p:nvSpPr>
        <p:spPr bwMode="auto">
          <a:xfrm>
            <a:off x="214282" y="3429000"/>
            <a:ext cx="8715436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4" name="Line 3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5" name="Line 36"/>
          <p:cNvSpPr>
            <a:spLocks noChangeShapeType="1"/>
          </p:cNvSpPr>
          <p:nvPr/>
        </p:nvSpPr>
        <p:spPr bwMode="auto">
          <a:xfrm>
            <a:off x="250825" y="1989138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6" name="Line 37"/>
          <p:cNvSpPr>
            <a:spLocks noChangeShapeType="1"/>
          </p:cNvSpPr>
          <p:nvPr/>
        </p:nvSpPr>
        <p:spPr bwMode="auto">
          <a:xfrm>
            <a:off x="250825" y="2708275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50825" y="1268413"/>
            <a:ext cx="2160588" cy="4321175"/>
            <a:chOff x="158" y="799"/>
            <a:chExt cx="1361" cy="2722"/>
          </a:xfrm>
        </p:grpSpPr>
        <p:sp>
          <p:nvSpPr>
            <p:cNvPr id="15436" name="Line 39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7" name="Line 40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8" name="Line 41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9" name="Line 42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732588" y="1268413"/>
            <a:ext cx="2160587" cy="4321175"/>
            <a:chOff x="158" y="799"/>
            <a:chExt cx="1361" cy="2722"/>
          </a:xfrm>
        </p:grpSpPr>
        <p:sp>
          <p:nvSpPr>
            <p:cNvPr id="15432" name="Line 44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3" name="Line 45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4" name="Line 46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5" name="Line 47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3851275" y="1125538"/>
            <a:ext cx="2160588" cy="4321175"/>
            <a:chOff x="158" y="799"/>
            <a:chExt cx="1361" cy="2722"/>
          </a:xfrm>
        </p:grpSpPr>
        <p:sp>
          <p:nvSpPr>
            <p:cNvPr id="15428" name="Line 49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29" name="Line 50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0" name="Line 51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1" name="Line 52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80" name="Line 53"/>
          <p:cNvSpPr>
            <a:spLocks noChangeShapeType="1"/>
          </p:cNvSpPr>
          <p:nvPr/>
        </p:nvSpPr>
        <p:spPr bwMode="auto">
          <a:xfrm flipV="1">
            <a:off x="3132138" y="1268413"/>
            <a:ext cx="0" cy="432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222" name="Rectangle 54"/>
          <p:cNvSpPr>
            <a:spLocks noChangeArrowheads="1"/>
          </p:cNvSpPr>
          <p:nvPr/>
        </p:nvSpPr>
        <p:spPr bwMode="auto">
          <a:xfrm>
            <a:off x="214282" y="3286124"/>
            <a:ext cx="3603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uk-UA" sz="2000" b="1" dirty="0">
                <a:latin typeface="Times New Roman" pitchFamily="18" charset="0"/>
              </a:rPr>
              <a:t>6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7223" name="Rectangle 55"/>
          <p:cNvSpPr>
            <a:spLocks noChangeArrowheads="1"/>
          </p:cNvSpPr>
          <p:nvPr/>
        </p:nvSpPr>
        <p:spPr bwMode="auto">
          <a:xfrm>
            <a:off x="785786" y="5715016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2</a:t>
            </a:r>
          </a:p>
        </p:txBody>
      </p:sp>
      <p:sp>
        <p:nvSpPr>
          <p:cNvPr id="7224" name="Rectangle 56"/>
          <p:cNvSpPr>
            <a:spLocks noChangeArrowheads="1"/>
          </p:cNvSpPr>
          <p:nvPr/>
        </p:nvSpPr>
        <p:spPr bwMode="auto">
          <a:xfrm>
            <a:off x="1571604" y="5715016"/>
            <a:ext cx="3603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4</a:t>
            </a:r>
          </a:p>
        </p:txBody>
      </p:sp>
      <p:sp>
        <p:nvSpPr>
          <p:cNvPr id="7225" name="Rectangle 57"/>
          <p:cNvSpPr>
            <a:spLocks noChangeArrowheads="1"/>
          </p:cNvSpPr>
          <p:nvPr/>
        </p:nvSpPr>
        <p:spPr bwMode="auto">
          <a:xfrm>
            <a:off x="2285984" y="5715016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6</a:t>
            </a:r>
          </a:p>
        </p:txBody>
      </p:sp>
      <p:sp>
        <p:nvSpPr>
          <p:cNvPr id="7226" name="Rectangle 58"/>
          <p:cNvSpPr>
            <a:spLocks noChangeArrowheads="1"/>
          </p:cNvSpPr>
          <p:nvPr/>
        </p:nvSpPr>
        <p:spPr bwMode="auto">
          <a:xfrm>
            <a:off x="3000364" y="5643578"/>
            <a:ext cx="3603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8</a:t>
            </a:r>
          </a:p>
        </p:txBody>
      </p:sp>
      <p:sp>
        <p:nvSpPr>
          <p:cNvPr id="7227" name="Rectangle 59"/>
          <p:cNvSpPr>
            <a:spLocks noChangeArrowheads="1"/>
          </p:cNvSpPr>
          <p:nvPr/>
        </p:nvSpPr>
        <p:spPr bwMode="auto">
          <a:xfrm>
            <a:off x="3643306" y="5643578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10</a:t>
            </a:r>
          </a:p>
        </p:txBody>
      </p:sp>
      <p:sp>
        <p:nvSpPr>
          <p:cNvPr id="7228" name="Rectangle 60"/>
          <p:cNvSpPr>
            <a:spLocks noChangeArrowheads="1"/>
          </p:cNvSpPr>
          <p:nvPr/>
        </p:nvSpPr>
        <p:spPr bwMode="auto">
          <a:xfrm>
            <a:off x="4429124" y="5643578"/>
            <a:ext cx="3603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12</a:t>
            </a:r>
          </a:p>
        </p:txBody>
      </p:sp>
      <p:sp>
        <p:nvSpPr>
          <p:cNvPr id="7229" name="Rectangle 61"/>
          <p:cNvSpPr>
            <a:spLocks noChangeArrowheads="1"/>
          </p:cNvSpPr>
          <p:nvPr/>
        </p:nvSpPr>
        <p:spPr bwMode="auto">
          <a:xfrm>
            <a:off x="5143504" y="5643578"/>
            <a:ext cx="3603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14</a:t>
            </a:r>
          </a:p>
        </p:txBody>
      </p:sp>
      <p:sp>
        <p:nvSpPr>
          <p:cNvPr id="7232" name="Rectangle 64"/>
          <p:cNvSpPr>
            <a:spLocks noChangeArrowheads="1"/>
          </p:cNvSpPr>
          <p:nvPr/>
        </p:nvSpPr>
        <p:spPr bwMode="auto">
          <a:xfrm>
            <a:off x="5857884" y="5643578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16</a:t>
            </a:r>
          </a:p>
        </p:txBody>
      </p:sp>
      <p:sp>
        <p:nvSpPr>
          <p:cNvPr id="7233" name="Rectangle 65"/>
          <p:cNvSpPr>
            <a:spLocks noChangeArrowheads="1"/>
          </p:cNvSpPr>
          <p:nvPr/>
        </p:nvSpPr>
        <p:spPr bwMode="auto">
          <a:xfrm>
            <a:off x="6572264" y="5643578"/>
            <a:ext cx="3603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18</a:t>
            </a:r>
          </a:p>
        </p:txBody>
      </p:sp>
      <p:sp>
        <p:nvSpPr>
          <p:cNvPr id="7234" name="Rectangle 66"/>
          <p:cNvSpPr>
            <a:spLocks noChangeArrowheads="1"/>
          </p:cNvSpPr>
          <p:nvPr/>
        </p:nvSpPr>
        <p:spPr bwMode="auto">
          <a:xfrm>
            <a:off x="7286644" y="5643578"/>
            <a:ext cx="36036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20</a:t>
            </a:r>
          </a:p>
        </p:txBody>
      </p:sp>
      <p:sp>
        <p:nvSpPr>
          <p:cNvPr id="15394" name="Rectangle 67"/>
          <p:cNvSpPr>
            <a:spLocks noChangeArrowheads="1"/>
          </p:cNvSpPr>
          <p:nvPr/>
        </p:nvSpPr>
        <p:spPr bwMode="auto">
          <a:xfrm>
            <a:off x="8143900" y="5715016"/>
            <a:ext cx="747714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</a:rPr>
              <a:t>t</a:t>
            </a:r>
            <a:r>
              <a:rPr lang="ru-RU" sz="2400" i="1" dirty="0">
                <a:latin typeface="Times New Roman" pitchFamily="18" charset="0"/>
              </a:rPr>
              <a:t>, с</a:t>
            </a:r>
          </a:p>
        </p:txBody>
      </p:sp>
      <p:sp>
        <p:nvSpPr>
          <p:cNvPr id="15395" name="Rectangle 68"/>
          <p:cNvSpPr>
            <a:spLocks noChangeArrowheads="1"/>
          </p:cNvSpPr>
          <p:nvPr/>
        </p:nvSpPr>
        <p:spPr bwMode="auto">
          <a:xfrm>
            <a:off x="207963" y="2525713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000" b="1" dirty="0">
                <a:latin typeface="Times New Roman" pitchFamily="18" charset="0"/>
              </a:rPr>
              <a:t>8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396" name="Rectangle 69"/>
          <p:cNvSpPr>
            <a:spLocks noChangeArrowheads="1"/>
          </p:cNvSpPr>
          <p:nvPr/>
        </p:nvSpPr>
        <p:spPr bwMode="auto">
          <a:xfrm>
            <a:off x="207963" y="1771650"/>
            <a:ext cx="36036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000" b="1" dirty="0" smtClean="0">
                <a:latin typeface="Times New Roman" pitchFamily="18" charset="0"/>
              </a:rPr>
              <a:t>10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397" name="Rectangle 70"/>
          <p:cNvSpPr>
            <a:spLocks noChangeArrowheads="1"/>
          </p:cNvSpPr>
          <p:nvPr/>
        </p:nvSpPr>
        <p:spPr bwMode="auto">
          <a:xfrm>
            <a:off x="193675" y="3994150"/>
            <a:ext cx="3603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 smtClean="0">
                <a:latin typeface="Times New Roman" pitchFamily="18" charset="0"/>
              </a:rPr>
              <a:t>-4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398" name="Rectangle 71"/>
          <p:cNvSpPr>
            <a:spLocks noChangeArrowheads="1"/>
          </p:cNvSpPr>
          <p:nvPr/>
        </p:nvSpPr>
        <p:spPr bwMode="auto">
          <a:xfrm>
            <a:off x="142844" y="5715016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000" b="1" dirty="0">
                <a:latin typeface="Times New Roman" pitchFamily="18" charset="0"/>
              </a:rPr>
              <a:t>0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399" name="Rectangle 72"/>
          <p:cNvSpPr>
            <a:spLocks noChangeArrowheads="1"/>
          </p:cNvSpPr>
          <p:nvPr/>
        </p:nvSpPr>
        <p:spPr bwMode="auto">
          <a:xfrm>
            <a:off x="204788" y="4711700"/>
            <a:ext cx="36036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000" b="1" dirty="0">
                <a:latin typeface="Times New Roman" pitchFamily="18" charset="0"/>
              </a:rPr>
              <a:t>2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400" name="Rectangle 73"/>
          <p:cNvSpPr>
            <a:spLocks noChangeArrowheads="1"/>
          </p:cNvSpPr>
          <p:nvPr/>
        </p:nvSpPr>
        <p:spPr bwMode="auto">
          <a:xfrm>
            <a:off x="323850" y="1268413"/>
            <a:ext cx="63658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</a:rPr>
              <a:t>v</a:t>
            </a:r>
            <a:r>
              <a:rPr lang="ru-RU" sz="2400" i="1" dirty="0" smtClean="0">
                <a:latin typeface="Times New Roman" pitchFamily="18" charset="0"/>
              </a:rPr>
              <a:t>,</a:t>
            </a:r>
            <a:r>
              <a:rPr lang="uk-UA" sz="2400" i="1" dirty="0" smtClean="0">
                <a:latin typeface="Times New Roman" pitchFamily="18" charset="0"/>
              </a:rPr>
              <a:t>м/с</a:t>
            </a:r>
            <a:endParaRPr lang="ru-RU" sz="2400" i="1" dirty="0">
              <a:latin typeface="Times New Roman" pitchFamily="18" charset="0"/>
            </a:endParaRPr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214282" y="4857760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cxnSp>
        <p:nvCxnSpPr>
          <p:cNvPr id="81" name="Прямая соединительная линия 80"/>
          <p:cNvCxnSpPr>
            <a:stCxn id="15436" idx="1"/>
          </p:cNvCxnSpPr>
          <p:nvPr/>
        </p:nvCxnSpPr>
        <p:spPr>
          <a:xfrm rot="5400000" flipH="1" flipV="1">
            <a:off x="-669146" y="2920211"/>
            <a:ext cx="3589348" cy="17494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2000232" y="2000240"/>
            <a:ext cx="185738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endCxn id="15435" idx="1"/>
          </p:cNvCxnSpPr>
          <p:nvPr/>
        </p:nvCxnSpPr>
        <p:spPr>
          <a:xfrm>
            <a:off x="3857620" y="2000240"/>
            <a:ext cx="3595693" cy="35893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1000100" y="1214422"/>
            <a:ext cx="7103419" cy="461665"/>
          </a:xfrm>
          <a:prstGeom prst="rect">
            <a:avLst/>
          </a:prstGeom>
          <a:solidFill>
            <a:srgbClr val="00B050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2400" b="1" dirty="0" smtClean="0">
                <a:latin typeface="Calibri" pitchFamily="34" charset="0"/>
              </a:rPr>
              <a:t>У який момент часу швидкість  тіла дорівнювала?</a:t>
            </a:r>
            <a:endParaRPr lang="ru-RU" sz="2400" b="1" dirty="0">
              <a:latin typeface="Calibri" pitchFamily="34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6143636" y="2000240"/>
            <a:ext cx="2143140" cy="6477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2800" b="1" dirty="0" smtClean="0">
                <a:solidFill>
                  <a:srgbClr val="000000"/>
                </a:solidFill>
              </a:rPr>
              <a:t>4 м/с? </a:t>
            </a:r>
            <a:endParaRPr lang="ru-RU" sz="2800" b="1" dirty="0">
              <a:solidFill>
                <a:srgbClr val="000000"/>
              </a:solidFill>
            </a:endParaRP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6357950" y="2928934"/>
            <a:ext cx="2143140" cy="6477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2800" b="1" dirty="0" smtClean="0">
                <a:solidFill>
                  <a:srgbClr val="000000"/>
                </a:solidFill>
              </a:rPr>
              <a:t>6м/с? </a:t>
            </a:r>
            <a:endParaRPr lang="ru-RU" sz="2800" b="1" dirty="0">
              <a:solidFill>
                <a:srgbClr val="000000"/>
              </a:solidFill>
            </a:endParaRP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auto">
          <a:xfrm>
            <a:off x="6786578" y="3857628"/>
            <a:ext cx="2143140" cy="6477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2800" b="1" dirty="0" smtClean="0">
                <a:solidFill>
                  <a:srgbClr val="000000"/>
                </a:solidFill>
              </a:rPr>
              <a:t>8м/с? </a:t>
            </a:r>
            <a:endParaRPr lang="ru-RU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allAtOnce" animBg="1"/>
      <p:bldP spid="90" grpId="0" build="allAtOnce" animBg="1"/>
      <p:bldP spid="99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14290"/>
            <a:ext cx="8105802" cy="71438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ru-RU" sz="3200" b="1" dirty="0" err="1" smtClean="0">
                <a:latin typeface="+mn-lt"/>
              </a:rPr>
              <a:t>Графік</a:t>
            </a:r>
            <a:r>
              <a:rPr lang="ru-RU" sz="3200" b="1" dirty="0" smtClean="0">
                <a:latin typeface="+mn-lt"/>
              </a:rPr>
              <a:t> </a:t>
            </a:r>
            <a:r>
              <a:rPr lang="ru-RU" sz="3200" b="1" dirty="0" err="1" smtClean="0">
                <a:latin typeface="+mn-lt"/>
              </a:rPr>
              <a:t>залежно</a:t>
            </a:r>
            <a:r>
              <a:rPr lang="uk-UA" sz="3200" b="1" dirty="0" err="1" smtClean="0">
                <a:latin typeface="+mn-lt"/>
              </a:rPr>
              <a:t>сті</a:t>
            </a:r>
            <a:r>
              <a:rPr lang="uk-UA" sz="3200" b="1" dirty="0" smtClean="0">
                <a:latin typeface="+mn-lt"/>
              </a:rPr>
              <a:t> швидкості тіла </a:t>
            </a:r>
            <a:r>
              <a:rPr lang="ru-RU" sz="3200" b="1" dirty="0" smtClean="0">
                <a:latin typeface="+mn-lt"/>
              </a:rPr>
              <a:t> </a:t>
            </a:r>
            <a:r>
              <a:rPr lang="en-US" sz="3200" b="1" dirty="0" smtClean="0">
                <a:latin typeface="+mn-lt"/>
              </a:rPr>
              <a:t/>
            </a:r>
            <a:br>
              <a:rPr lang="en-US" sz="3200" b="1" dirty="0" smtClean="0">
                <a:latin typeface="+mn-lt"/>
              </a:rPr>
            </a:br>
            <a:r>
              <a:rPr lang="ru-RU" sz="3200" b="1" dirty="0" err="1" smtClean="0">
                <a:latin typeface="+mn-lt"/>
              </a:rPr>
              <a:t>від</a:t>
            </a:r>
            <a:r>
              <a:rPr lang="ru-RU" sz="3200" b="1" dirty="0" smtClean="0">
                <a:latin typeface="+mn-lt"/>
              </a:rPr>
              <a:t> часу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0825" y="1268413"/>
            <a:ext cx="2160588" cy="4321175"/>
            <a:chOff x="158" y="799"/>
            <a:chExt cx="1361" cy="2722"/>
          </a:xfrm>
        </p:grpSpPr>
        <p:sp>
          <p:nvSpPr>
            <p:cNvPr id="15448" name="Line 14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9" name="Line 15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50" name="Line 16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51" name="Line 17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732588" y="1268413"/>
            <a:ext cx="2160587" cy="4321175"/>
            <a:chOff x="158" y="799"/>
            <a:chExt cx="1361" cy="2722"/>
          </a:xfrm>
        </p:grpSpPr>
        <p:sp>
          <p:nvSpPr>
            <p:cNvPr id="15444" name="Line 19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5" name="Line 20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6" name="Line 21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7" name="Line 22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851275" y="1268413"/>
            <a:ext cx="2160588" cy="4321175"/>
            <a:chOff x="158" y="799"/>
            <a:chExt cx="1361" cy="2722"/>
          </a:xfrm>
        </p:grpSpPr>
        <p:sp>
          <p:nvSpPr>
            <p:cNvPr id="15440" name="Line 24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1" name="Line 25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2" name="Line 26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43" name="Line 27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70" name="Line 28"/>
          <p:cNvSpPr>
            <a:spLocks noChangeShapeType="1"/>
          </p:cNvSpPr>
          <p:nvPr/>
        </p:nvSpPr>
        <p:spPr bwMode="auto">
          <a:xfrm flipV="1">
            <a:off x="3132138" y="1268413"/>
            <a:ext cx="0" cy="432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1" name="Line 31"/>
          <p:cNvSpPr>
            <a:spLocks noChangeShapeType="1"/>
          </p:cNvSpPr>
          <p:nvPr/>
        </p:nvSpPr>
        <p:spPr bwMode="auto">
          <a:xfrm>
            <a:off x="214282" y="5572140"/>
            <a:ext cx="8642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2" name="Line 32"/>
          <p:cNvSpPr>
            <a:spLocks noChangeShapeType="1"/>
          </p:cNvSpPr>
          <p:nvPr/>
        </p:nvSpPr>
        <p:spPr bwMode="auto">
          <a:xfrm>
            <a:off x="250825" y="4221163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3" name="Line 34"/>
          <p:cNvSpPr>
            <a:spLocks noChangeShapeType="1"/>
          </p:cNvSpPr>
          <p:nvPr/>
        </p:nvSpPr>
        <p:spPr bwMode="auto">
          <a:xfrm>
            <a:off x="214282" y="3429000"/>
            <a:ext cx="8715436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4" name="Line 3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5" name="Line 36"/>
          <p:cNvSpPr>
            <a:spLocks noChangeShapeType="1"/>
          </p:cNvSpPr>
          <p:nvPr/>
        </p:nvSpPr>
        <p:spPr bwMode="auto">
          <a:xfrm>
            <a:off x="250825" y="1989138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6" name="Line 37"/>
          <p:cNvSpPr>
            <a:spLocks noChangeShapeType="1"/>
          </p:cNvSpPr>
          <p:nvPr/>
        </p:nvSpPr>
        <p:spPr bwMode="auto">
          <a:xfrm>
            <a:off x="250825" y="2708275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50825" y="1268413"/>
            <a:ext cx="2160588" cy="4321175"/>
            <a:chOff x="158" y="799"/>
            <a:chExt cx="1361" cy="2722"/>
          </a:xfrm>
        </p:grpSpPr>
        <p:sp>
          <p:nvSpPr>
            <p:cNvPr id="15436" name="Line 39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7" name="Line 40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8" name="Line 41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9" name="Line 42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732588" y="1268413"/>
            <a:ext cx="2160587" cy="4321175"/>
            <a:chOff x="158" y="799"/>
            <a:chExt cx="1361" cy="2722"/>
          </a:xfrm>
        </p:grpSpPr>
        <p:sp>
          <p:nvSpPr>
            <p:cNvPr id="15432" name="Line 44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3" name="Line 45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4" name="Line 46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5" name="Line 47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3851275" y="1125538"/>
            <a:ext cx="2160588" cy="4321175"/>
            <a:chOff x="158" y="799"/>
            <a:chExt cx="1361" cy="2722"/>
          </a:xfrm>
        </p:grpSpPr>
        <p:sp>
          <p:nvSpPr>
            <p:cNvPr id="15428" name="Line 49"/>
            <p:cNvSpPr>
              <a:spLocks noChangeShapeType="1"/>
            </p:cNvSpPr>
            <p:nvPr/>
          </p:nvSpPr>
          <p:spPr bwMode="auto">
            <a:xfrm>
              <a:off x="158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29" name="Line 50"/>
            <p:cNvSpPr>
              <a:spLocks noChangeShapeType="1"/>
            </p:cNvSpPr>
            <p:nvPr/>
          </p:nvSpPr>
          <p:spPr bwMode="auto">
            <a:xfrm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0" name="Line 51"/>
            <p:cNvSpPr>
              <a:spLocks noChangeShapeType="1"/>
            </p:cNvSpPr>
            <p:nvPr/>
          </p:nvSpPr>
          <p:spPr bwMode="auto">
            <a:xfrm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31" name="Line 52"/>
            <p:cNvSpPr>
              <a:spLocks noChangeShapeType="1"/>
            </p:cNvSpPr>
            <p:nvPr/>
          </p:nvSpPr>
          <p:spPr bwMode="auto">
            <a:xfrm>
              <a:off x="612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80" name="Line 53"/>
          <p:cNvSpPr>
            <a:spLocks noChangeShapeType="1"/>
          </p:cNvSpPr>
          <p:nvPr/>
        </p:nvSpPr>
        <p:spPr bwMode="auto">
          <a:xfrm flipV="1">
            <a:off x="3132138" y="1268413"/>
            <a:ext cx="0" cy="432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222" name="Rectangle 54"/>
          <p:cNvSpPr>
            <a:spLocks noChangeArrowheads="1"/>
          </p:cNvSpPr>
          <p:nvPr/>
        </p:nvSpPr>
        <p:spPr bwMode="auto">
          <a:xfrm>
            <a:off x="214282" y="3286124"/>
            <a:ext cx="3603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uk-UA" sz="2000" b="1" dirty="0">
                <a:latin typeface="Times New Roman" pitchFamily="18" charset="0"/>
              </a:rPr>
              <a:t>6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7223" name="Rectangle 55"/>
          <p:cNvSpPr>
            <a:spLocks noChangeArrowheads="1"/>
          </p:cNvSpPr>
          <p:nvPr/>
        </p:nvSpPr>
        <p:spPr bwMode="auto">
          <a:xfrm>
            <a:off x="785786" y="5715016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2</a:t>
            </a:r>
          </a:p>
        </p:txBody>
      </p:sp>
      <p:sp>
        <p:nvSpPr>
          <p:cNvPr id="7224" name="Rectangle 56"/>
          <p:cNvSpPr>
            <a:spLocks noChangeArrowheads="1"/>
          </p:cNvSpPr>
          <p:nvPr/>
        </p:nvSpPr>
        <p:spPr bwMode="auto">
          <a:xfrm>
            <a:off x="1571604" y="5715016"/>
            <a:ext cx="3603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4</a:t>
            </a:r>
          </a:p>
        </p:txBody>
      </p:sp>
      <p:sp>
        <p:nvSpPr>
          <p:cNvPr id="7225" name="Rectangle 57"/>
          <p:cNvSpPr>
            <a:spLocks noChangeArrowheads="1"/>
          </p:cNvSpPr>
          <p:nvPr/>
        </p:nvSpPr>
        <p:spPr bwMode="auto">
          <a:xfrm>
            <a:off x="2285984" y="5715016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6</a:t>
            </a:r>
          </a:p>
        </p:txBody>
      </p:sp>
      <p:sp>
        <p:nvSpPr>
          <p:cNvPr id="7226" name="Rectangle 58"/>
          <p:cNvSpPr>
            <a:spLocks noChangeArrowheads="1"/>
          </p:cNvSpPr>
          <p:nvPr/>
        </p:nvSpPr>
        <p:spPr bwMode="auto">
          <a:xfrm>
            <a:off x="3000364" y="5643578"/>
            <a:ext cx="3603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8</a:t>
            </a:r>
          </a:p>
        </p:txBody>
      </p:sp>
      <p:sp>
        <p:nvSpPr>
          <p:cNvPr id="7227" name="Rectangle 59"/>
          <p:cNvSpPr>
            <a:spLocks noChangeArrowheads="1"/>
          </p:cNvSpPr>
          <p:nvPr/>
        </p:nvSpPr>
        <p:spPr bwMode="auto">
          <a:xfrm>
            <a:off x="3643306" y="5643578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10</a:t>
            </a:r>
          </a:p>
        </p:txBody>
      </p:sp>
      <p:sp>
        <p:nvSpPr>
          <p:cNvPr id="7228" name="Rectangle 60"/>
          <p:cNvSpPr>
            <a:spLocks noChangeArrowheads="1"/>
          </p:cNvSpPr>
          <p:nvPr/>
        </p:nvSpPr>
        <p:spPr bwMode="auto">
          <a:xfrm>
            <a:off x="4429124" y="5643578"/>
            <a:ext cx="360363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12</a:t>
            </a:r>
          </a:p>
        </p:txBody>
      </p:sp>
      <p:sp>
        <p:nvSpPr>
          <p:cNvPr id="7229" name="Rectangle 61"/>
          <p:cNvSpPr>
            <a:spLocks noChangeArrowheads="1"/>
          </p:cNvSpPr>
          <p:nvPr/>
        </p:nvSpPr>
        <p:spPr bwMode="auto">
          <a:xfrm>
            <a:off x="5143504" y="5643578"/>
            <a:ext cx="3603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14</a:t>
            </a:r>
          </a:p>
        </p:txBody>
      </p:sp>
      <p:sp>
        <p:nvSpPr>
          <p:cNvPr id="7232" name="Rectangle 64"/>
          <p:cNvSpPr>
            <a:spLocks noChangeArrowheads="1"/>
          </p:cNvSpPr>
          <p:nvPr/>
        </p:nvSpPr>
        <p:spPr bwMode="auto">
          <a:xfrm>
            <a:off x="5857884" y="5643578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16</a:t>
            </a:r>
          </a:p>
        </p:txBody>
      </p:sp>
      <p:sp>
        <p:nvSpPr>
          <p:cNvPr id="7233" name="Rectangle 65"/>
          <p:cNvSpPr>
            <a:spLocks noChangeArrowheads="1"/>
          </p:cNvSpPr>
          <p:nvPr/>
        </p:nvSpPr>
        <p:spPr bwMode="auto">
          <a:xfrm>
            <a:off x="6572264" y="5643578"/>
            <a:ext cx="3603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18</a:t>
            </a:r>
          </a:p>
        </p:txBody>
      </p:sp>
      <p:sp>
        <p:nvSpPr>
          <p:cNvPr id="7234" name="Rectangle 66"/>
          <p:cNvSpPr>
            <a:spLocks noChangeArrowheads="1"/>
          </p:cNvSpPr>
          <p:nvPr/>
        </p:nvSpPr>
        <p:spPr bwMode="auto">
          <a:xfrm>
            <a:off x="7286644" y="5643578"/>
            <a:ext cx="36036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2000" b="1" dirty="0">
                <a:latin typeface="Times New Roman" pitchFamily="18" charset="0"/>
              </a:rPr>
              <a:t>20</a:t>
            </a:r>
          </a:p>
        </p:txBody>
      </p:sp>
      <p:sp>
        <p:nvSpPr>
          <p:cNvPr id="15394" name="Rectangle 67"/>
          <p:cNvSpPr>
            <a:spLocks noChangeArrowheads="1"/>
          </p:cNvSpPr>
          <p:nvPr/>
        </p:nvSpPr>
        <p:spPr bwMode="auto">
          <a:xfrm>
            <a:off x="8143900" y="5715016"/>
            <a:ext cx="747714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</a:rPr>
              <a:t>t</a:t>
            </a:r>
            <a:r>
              <a:rPr lang="ru-RU" sz="2400" i="1" dirty="0">
                <a:latin typeface="Times New Roman" pitchFamily="18" charset="0"/>
              </a:rPr>
              <a:t>, с</a:t>
            </a:r>
          </a:p>
        </p:txBody>
      </p:sp>
      <p:sp>
        <p:nvSpPr>
          <p:cNvPr id="15395" name="Rectangle 68"/>
          <p:cNvSpPr>
            <a:spLocks noChangeArrowheads="1"/>
          </p:cNvSpPr>
          <p:nvPr/>
        </p:nvSpPr>
        <p:spPr bwMode="auto">
          <a:xfrm>
            <a:off x="207963" y="2525713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000" b="1" dirty="0">
                <a:latin typeface="Times New Roman" pitchFamily="18" charset="0"/>
              </a:rPr>
              <a:t>8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396" name="Rectangle 69"/>
          <p:cNvSpPr>
            <a:spLocks noChangeArrowheads="1"/>
          </p:cNvSpPr>
          <p:nvPr/>
        </p:nvSpPr>
        <p:spPr bwMode="auto">
          <a:xfrm>
            <a:off x="207963" y="1771650"/>
            <a:ext cx="36036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000" b="1" dirty="0" smtClean="0">
                <a:latin typeface="Times New Roman" pitchFamily="18" charset="0"/>
              </a:rPr>
              <a:t>10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397" name="Rectangle 70"/>
          <p:cNvSpPr>
            <a:spLocks noChangeArrowheads="1"/>
          </p:cNvSpPr>
          <p:nvPr/>
        </p:nvSpPr>
        <p:spPr bwMode="auto">
          <a:xfrm>
            <a:off x="193675" y="3994150"/>
            <a:ext cx="3603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b="1" dirty="0" smtClean="0">
                <a:latin typeface="Times New Roman" pitchFamily="18" charset="0"/>
              </a:rPr>
              <a:t>-4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398" name="Rectangle 71"/>
          <p:cNvSpPr>
            <a:spLocks noChangeArrowheads="1"/>
          </p:cNvSpPr>
          <p:nvPr/>
        </p:nvSpPr>
        <p:spPr bwMode="auto">
          <a:xfrm>
            <a:off x="142844" y="5715016"/>
            <a:ext cx="360362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000" b="1" dirty="0">
                <a:latin typeface="Times New Roman" pitchFamily="18" charset="0"/>
              </a:rPr>
              <a:t>0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399" name="Rectangle 72"/>
          <p:cNvSpPr>
            <a:spLocks noChangeArrowheads="1"/>
          </p:cNvSpPr>
          <p:nvPr/>
        </p:nvSpPr>
        <p:spPr bwMode="auto">
          <a:xfrm>
            <a:off x="204788" y="4711700"/>
            <a:ext cx="36036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000" b="1" dirty="0">
                <a:latin typeface="Times New Roman" pitchFamily="18" charset="0"/>
              </a:rPr>
              <a:t>2</a:t>
            </a:r>
            <a:endParaRPr lang="ru-RU" sz="2000" b="1" dirty="0">
              <a:latin typeface="Times New Roman" pitchFamily="18" charset="0"/>
            </a:endParaRPr>
          </a:p>
        </p:txBody>
      </p:sp>
      <p:sp>
        <p:nvSpPr>
          <p:cNvPr id="15400" name="Rectangle 73"/>
          <p:cNvSpPr>
            <a:spLocks noChangeArrowheads="1"/>
          </p:cNvSpPr>
          <p:nvPr/>
        </p:nvSpPr>
        <p:spPr bwMode="auto">
          <a:xfrm>
            <a:off x="323850" y="1268413"/>
            <a:ext cx="63658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</a:rPr>
              <a:t>v</a:t>
            </a:r>
            <a:r>
              <a:rPr lang="ru-RU" sz="2400" i="1" dirty="0" smtClean="0">
                <a:latin typeface="Times New Roman" pitchFamily="18" charset="0"/>
              </a:rPr>
              <a:t>,</a:t>
            </a:r>
            <a:r>
              <a:rPr lang="uk-UA" sz="2400" i="1" dirty="0" smtClean="0">
                <a:latin typeface="Times New Roman" pitchFamily="18" charset="0"/>
              </a:rPr>
              <a:t>м/с</a:t>
            </a:r>
            <a:endParaRPr lang="ru-RU" sz="2400" i="1" dirty="0">
              <a:latin typeface="Times New Roman" pitchFamily="18" charset="0"/>
            </a:endParaRPr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214282" y="4857760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cxnSp>
        <p:nvCxnSpPr>
          <p:cNvPr id="81" name="Прямая соединительная линия 80"/>
          <p:cNvCxnSpPr>
            <a:stCxn id="15436" idx="1"/>
          </p:cNvCxnSpPr>
          <p:nvPr/>
        </p:nvCxnSpPr>
        <p:spPr>
          <a:xfrm rot="5400000" flipH="1" flipV="1">
            <a:off x="-669146" y="2920211"/>
            <a:ext cx="3589348" cy="17494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2000232" y="2000240"/>
            <a:ext cx="185738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endCxn id="15435" idx="1"/>
          </p:cNvCxnSpPr>
          <p:nvPr/>
        </p:nvCxnSpPr>
        <p:spPr>
          <a:xfrm>
            <a:off x="3857620" y="2000240"/>
            <a:ext cx="3595693" cy="35893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2643174" y="1071546"/>
            <a:ext cx="5947334" cy="830997"/>
          </a:xfrm>
          <a:prstGeom prst="rect">
            <a:avLst/>
          </a:prstGeom>
          <a:solidFill>
            <a:srgbClr val="00B050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uk-UA" sz="2400" b="1" dirty="0" smtClean="0">
                <a:latin typeface="Calibri" pitchFamily="34" charset="0"/>
              </a:rPr>
              <a:t>Вкажіть час протягом якого тіло рухалось </a:t>
            </a:r>
          </a:p>
          <a:p>
            <a:pPr algn="ctr"/>
            <a:r>
              <a:rPr lang="uk-UA" sz="2400" b="1" dirty="0" smtClean="0">
                <a:latin typeface="Calibri" pitchFamily="34" charset="0"/>
              </a:rPr>
              <a:t>зі сталою швидкістю?</a:t>
            </a:r>
            <a:endParaRPr lang="ru-RU" sz="2400" b="1" dirty="0">
              <a:latin typeface="Calibri" pitchFamily="34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214546" y="6143644"/>
            <a:ext cx="5069658" cy="461665"/>
          </a:xfrm>
          <a:prstGeom prst="rect">
            <a:avLst/>
          </a:prstGeom>
          <a:solidFill>
            <a:srgbClr val="00B050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uk-UA" sz="2400" b="1" dirty="0" smtClean="0">
                <a:latin typeface="Calibri" pitchFamily="34" charset="0"/>
              </a:rPr>
              <a:t>Який шлях пройшло тіло за цей час?</a:t>
            </a:r>
            <a:endParaRPr lang="ru-RU" sz="2400" b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Text Box 4"/>
          <p:cNvSpPr txBox="1">
            <a:spLocks noChangeArrowheads="1"/>
          </p:cNvSpPr>
          <p:nvPr/>
        </p:nvSpPr>
        <p:spPr bwMode="auto">
          <a:xfrm>
            <a:off x="1357290" y="571480"/>
            <a:ext cx="6241580" cy="523220"/>
          </a:xfrm>
          <a:prstGeom prst="rect">
            <a:avLst/>
          </a:prstGeom>
          <a:solidFill>
            <a:schemeClr val="accent6">
              <a:alpha val="56078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 err="1" smtClean="0"/>
              <a:t>Функція</a:t>
            </a:r>
            <a:r>
              <a:rPr lang="ru-RU" sz="2800" b="1" dirty="0" smtClean="0"/>
              <a:t> </a:t>
            </a:r>
            <a:r>
              <a:rPr lang="ru-RU" sz="2800" b="1" dirty="0"/>
              <a:t>задана </a:t>
            </a:r>
            <a:r>
              <a:rPr lang="ru-RU" sz="2800" b="1" dirty="0" smtClean="0"/>
              <a:t>формулою    у =  -3х+2.</a:t>
            </a:r>
            <a:endParaRPr lang="ru-RU" sz="2800" b="1" dirty="0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348038" y="1412875"/>
            <a:ext cx="5546134" cy="523220"/>
          </a:xfrm>
          <a:prstGeom prst="rect">
            <a:avLst/>
          </a:prstGeom>
          <a:solidFill>
            <a:srgbClr val="99FF99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itchFamily="18" charset="0"/>
              </a:rPr>
              <a:t>                        </a:t>
            </a:r>
            <a:r>
              <a:rPr lang="ru-RU" sz="2800" b="1" dirty="0" err="1" smtClean="0"/>
              <a:t>Заповніть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таблицю</a:t>
            </a:r>
            <a:r>
              <a:rPr lang="ru-RU" sz="2800" b="1" dirty="0" smtClean="0">
                <a:latin typeface="Times New Roman" pitchFamily="18" charset="0"/>
              </a:rPr>
              <a:t>.</a:t>
            </a:r>
            <a:endParaRPr lang="ru-RU" sz="2800" b="1" dirty="0">
              <a:latin typeface="Times New Roman" pitchFamily="18" charset="0"/>
            </a:endParaRPr>
          </a:p>
        </p:txBody>
      </p:sp>
      <p:graphicFrame>
        <p:nvGraphicFramePr>
          <p:cNvPr id="4611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65532"/>
              </p:ext>
            </p:extLst>
          </p:nvPr>
        </p:nvGraphicFramePr>
        <p:xfrm>
          <a:off x="323850" y="2060575"/>
          <a:ext cx="8496300" cy="1584326"/>
        </p:xfrm>
        <a:graphic>
          <a:graphicData uri="http://schemas.openxmlformats.org/drawingml/2006/table">
            <a:tbl>
              <a:tblPr/>
              <a:tblGrid>
                <a:gridCol w="1214438"/>
                <a:gridCol w="1212850"/>
                <a:gridCol w="1214437"/>
                <a:gridCol w="1212850"/>
                <a:gridCol w="1214438"/>
                <a:gridCol w="1212850"/>
                <a:gridCol w="1214437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kumimoji="0" lang="ru-RU" sz="3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uk-UA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ru-RU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uk-UA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</a:t>
                      </a:r>
                      <a:endParaRPr kumimoji="0" lang="ru-RU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ru-RU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ru-RU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endParaRPr kumimoji="0" lang="ru-RU" sz="3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1619250" y="2925763"/>
            <a:ext cx="10810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3600" b="1" dirty="0"/>
              <a:t>8</a:t>
            </a:r>
            <a:endParaRPr lang="ru-RU" sz="3600" b="1" dirty="0"/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2843213" y="2925763"/>
            <a:ext cx="10810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3600" b="1" dirty="0"/>
              <a:t>5</a:t>
            </a:r>
            <a:endParaRPr lang="ru-RU" sz="3600" b="1" dirty="0"/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3995738" y="2925763"/>
            <a:ext cx="10810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3600" b="1" dirty="0"/>
              <a:t>2</a:t>
            </a:r>
            <a:endParaRPr lang="ru-RU" sz="3600" b="1" dirty="0"/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19700" y="2925763"/>
            <a:ext cx="10810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3600" b="1" dirty="0"/>
              <a:t>0</a:t>
            </a:r>
            <a:r>
              <a:rPr lang="en-US" sz="3600" b="1" dirty="0" smtClean="0"/>
              <a:t>,5</a:t>
            </a:r>
            <a:endParaRPr lang="ru-RU" sz="3600" b="1" dirty="0"/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6443663" y="2925763"/>
            <a:ext cx="10810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 smtClean="0"/>
              <a:t>-</a:t>
            </a:r>
            <a:r>
              <a:rPr lang="uk-UA" sz="3600" b="1" dirty="0" smtClean="0"/>
              <a:t>4</a:t>
            </a:r>
            <a:endParaRPr lang="ru-RU" sz="3600" b="1" dirty="0"/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7667625" y="2925763"/>
            <a:ext cx="10810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3600" b="1" dirty="0" smtClean="0"/>
              <a:t>-7</a:t>
            </a:r>
            <a:endParaRPr lang="ru-RU" sz="3600" b="1" dirty="0"/>
          </a:p>
        </p:txBody>
      </p: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3348038" y="4437063"/>
            <a:ext cx="5558316" cy="523220"/>
          </a:xfrm>
          <a:prstGeom prst="rect">
            <a:avLst/>
          </a:prstGeom>
          <a:solidFill>
            <a:srgbClr val="99FF99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itchFamily="18" charset="0"/>
              </a:rPr>
              <a:t>                        </a:t>
            </a:r>
            <a:r>
              <a:rPr lang="ru-RU" sz="2800" b="1" dirty="0" err="1" smtClean="0"/>
              <a:t>Заповніть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таблицю</a:t>
            </a:r>
            <a:r>
              <a:rPr lang="ru-RU" sz="2800" b="1" dirty="0" smtClean="0"/>
              <a:t>.</a:t>
            </a:r>
            <a:endParaRPr lang="ru-RU" sz="2800" b="1" dirty="0"/>
          </a:p>
        </p:txBody>
      </p:sp>
      <p:graphicFrame>
        <p:nvGraphicFramePr>
          <p:cNvPr id="4612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94660"/>
              </p:ext>
            </p:extLst>
          </p:nvPr>
        </p:nvGraphicFramePr>
        <p:xfrm>
          <a:off x="323850" y="5084763"/>
          <a:ext cx="8496300" cy="1584326"/>
        </p:xfrm>
        <a:graphic>
          <a:graphicData uri="http://schemas.openxmlformats.org/drawingml/2006/table">
            <a:tbl>
              <a:tblPr/>
              <a:tblGrid>
                <a:gridCol w="1214438"/>
                <a:gridCol w="1212850"/>
                <a:gridCol w="1214437"/>
                <a:gridCol w="1212850"/>
                <a:gridCol w="1214438"/>
                <a:gridCol w="1212850"/>
                <a:gridCol w="1214437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kumimoji="0" lang="ru-RU" sz="3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uk-UA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ru-RU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uk-UA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ru-RU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kumimoji="0" lang="uk-UA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,5</a:t>
                      </a:r>
                      <a:endParaRPr kumimoji="0" lang="ru-RU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ru-RU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ru-RU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endParaRPr kumimoji="0" lang="ru-RU" sz="3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5" name="Rectangle 75"/>
          <p:cNvSpPr>
            <a:spLocks noChangeArrowheads="1"/>
          </p:cNvSpPr>
          <p:nvPr/>
        </p:nvSpPr>
        <p:spPr bwMode="auto">
          <a:xfrm>
            <a:off x="1619250" y="5949950"/>
            <a:ext cx="10810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3600" b="1" dirty="0"/>
              <a:t>6</a:t>
            </a:r>
            <a:endParaRPr lang="ru-RU" sz="3600" b="1" dirty="0"/>
          </a:p>
        </p:txBody>
      </p:sp>
      <p:sp>
        <p:nvSpPr>
          <p:cNvPr id="46156" name="Rectangle 76"/>
          <p:cNvSpPr>
            <a:spLocks noChangeArrowheads="1"/>
          </p:cNvSpPr>
          <p:nvPr/>
        </p:nvSpPr>
        <p:spPr bwMode="auto">
          <a:xfrm>
            <a:off x="2843213" y="5949950"/>
            <a:ext cx="10810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3600" b="1" dirty="0" smtClean="0"/>
              <a:t>2</a:t>
            </a:r>
            <a:endParaRPr lang="ru-RU" sz="3600" b="1" dirty="0"/>
          </a:p>
        </p:txBody>
      </p:sp>
      <p:sp>
        <p:nvSpPr>
          <p:cNvPr id="46157" name="Rectangle 77"/>
          <p:cNvSpPr>
            <a:spLocks noChangeArrowheads="1"/>
          </p:cNvSpPr>
          <p:nvPr/>
        </p:nvSpPr>
        <p:spPr bwMode="auto">
          <a:xfrm>
            <a:off x="3995738" y="5949950"/>
            <a:ext cx="10810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 smtClean="0"/>
              <a:t>-</a:t>
            </a:r>
            <a:r>
              <a:rPr lang="uk-UA" sz="3600" b="1" dirty="0" smtClean="0"/>
              <a:t>2</a:t>
            </a:r>
            <a:endParaRPr lang="ru-RU" sz="3600" b="1" dirty="0"/>
          </a:p>
        </p:txBody>
      </p:sp>
      <p:sp>
        <p:nvSpPr>
          <p:cNvPr id="46158" name="Rectangle 78"/>
          <p:cNvSpPr>
            <a:spLocks noChangeArrowheads="1"/>
          </p:cNvSpPr>
          <p:nvPr/>
        </p:nvSpPr>
        <p:spPr bwMode="auto">
          <a:xfrm>
            <a:off x="5219700" y="5949950"/>
            <a:ext cx="10810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 smtClean="0"/>
              <a:t>-</a:t>
            </a:r>
            <a:r>
              <a:rPr lang="uk-UA" sz="3600" b="1" dirty="0"/>
              <a:t>4</a:t>
            </a:r>
            <a:endParaRPr lang="ru-RU" sz="3600" b="1" dirty="0"/>
          </a:p>
        </p:txBody>
      </p:sp>
      <p:sp>
        <p:nvSpPr>
          <p:cNvPr id="46159" name="Rectangle 79"/>
          <p:cNvSpPr>
            <a:spLocks noChangeArrowheads="1"/>
          </p:cNvSpPr>
          <p:nvPr/>
        </p:nvSpPr>
        <p:spPr bwMode="auto">
          <a:xfrm>
            <a:off x="6443663" y="5949950"/>
            <a:ext cx="10810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 smtClean="0"/>
              <a:t>-</a:t>
            </a:r>
            <a:r>
              <a:rPr lang="uk-UA" sz="3600" b="1" dirty="0" smtClean="0"/>
              <a:t>6</a:t>
            </a:r>
            <a:endParaRPr lang="ru-RU" sz="3600" b="1" dirty="0"/>
          </a:p>
        </p:txBody>
      </p:sp>
      <p:sp>
        <p:nvSpPr>
          <p:cNvPr id="46160" name="Rectangle 80"/>
          <p:cNvSpPr>
            <a:spLocks noChangeArrowheads="1"/>
          </p:cNvSpPr>
          <p:nvPr/>
        </p:nvSpPr>
        <p:spPr bwMode="auto">
          <a:xfrm>
            <a:off x="7667625" y="5949950"/>
            <a:ext cx="10810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3600" b="1" dirty="0" smtClean="0"/>
              <a:t>-10</a:t>
            </a:r>
            <a:endParaRPr lang="ru-RU" sz="3600" b="1" dirty="0"/>
          </a:p>
        </p:txBody>
      </p:sp>
      <p:sp>
        <p:nvSpPr>
          <p:cNvPr id="3144" name="Rectangle 8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46" name="Text Box 46"/>
          <p:cNvSpPr txBox="1">
            <a:spLocks noChangeArrowheads="1"/>
          </p:cNvSpPr>
          <p:nvPr/>
        </p:nvSpPr>
        <p:spPr bwMode="auto">
          <a:xfrm>
            <a:off x="1571604" y="3714752"/>
            <a:ext cx="6143092" cy="523220"/>
          </a:xfrm>
          <a:prstGeom prst="rect">
            <a:avLst/>
          </a:prstGeom>
          <a:solidFill>
            <a:schemeClr val="accent6">
              <a:alpha val="56078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 err="1" smtClean="0"/>
              <a:t>Функц</a:t>
            </a:r>
            <a:r>
              <a:rPr lang="uk-UA" sz="2800" b="1" dirty="0"/>
              <a:t>і</a:t>
            </a:r>
            <a:r>
              <a:rPr lang="ru-RU" sz="2800" b="1" dirty="0" smtClean="0"/>
              <a:t>я </a:t>
            </a:r>
            <a:r>
              <a:rPr lang="ru-RU" sz="2800" b="1" dirty="0"/>
              <a:t>задана </a:t>
            </a:r>
            <a:r>
              <a:rPr lang="ru-RU" sz="2800" b="1" dirty="0" smtClean="0"/>
              <a:t>формулою  у = -4х-2.</a:t>
            </a:r>
            <a:endParaRPr lang="ru-RU" sz="2800" b="1" dirty="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214282" y="500042"/>
            <a:ext cx="1081088" cy="6477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3600" b="1" dirty="0" smtClean="0"/>
              <a:t>В І</a:t>
            </a:r>
            <a:endParaRPr lang="ru-RU" sz="3600" b="1" dirty="0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357158" y="3714752"/>
            <a:ext cx="1081088" cy="6477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3600" b="1" dirty="0" smtClean="0"/>
              <a:t>В ІІ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4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1000"/>
                                        <p:tgtEl>
                                          <p:spTgt spid="4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4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9" grpId="0"/>
      <p:bldP spid="46120" grpId="0"/>
      <p:bldP spid="46121" grpId="0"/>
      <p:bldP spid="46122" grpId="0"/>
      <p:bldP spid="46123" grpId="0"/>
      <p:bldP spid="46124" grpId="0"/>
      <p:bldP spid="46155" grpId="0"/>
      <p:bldP spid="46156" grpId="0"/>
      <p:bldP spid="46157" grpId="0"/>
      <p:bldP spid="46158" grpId="0"/>
      <p:bldP spid="46159" grpId="0"/>
      <p:bldP spid="461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sz="4000" b="1" dirty="0" smtClean="0"/>
              <a:t>Домашнє завдання:</a:t>
            </a:r>
          </a:p>
          <a:p>
            <a:r>
              <a:rPr lang="uk-UA" dirty="0" smtClean="0"/>
              <a:t>Параграф </a:t>
            </a:r>
            <a:r>
              <a:rPr lang="uk-UA" b="1" dirty="0" smtClean="0"/>
              <a:t>16</a:t>
            </a:r>
            <a:r>
              <a:rPr lang="uk-UA" dirty="0" smtClean="0"/>
              <a:t> – читати, </a:t>
            </a:r>
            <a:r>
              <a:rPr lang="uk-UA" b="1" dirty="0" smtClean="0"/>
              <a:t>№846 </a:t>
            </a:r>
            <a:r>
              <a:rPr lang="uk-UA" dirty="0" smtClean="0"/>
              <a:t>– письмово.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841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9.6|3|2.7|2.8|2.7|2.7|2.9|2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334</Words>
  <Application>Microsoft Office PowerPoint</Application>
  <PresentationFormat>Экран (4:3)</PresentationFormat>
  <Paragraphs>123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GraphC</vt:lpstr>
      <vt:lpstr>Розв’язування  вправ з теми</vt:lpstr>
      <vt:lpstr>Мета уроку</vt:lpstr>
      <vt:lpstr>Знайди термін, що стосується даної теми і дай визначення.</vt:lpstr>
      <vt:lpstr>Презентация PowerPoint</vt:lpstr>
      <vt:lpstr>Графік залежності швидкості тіла   від часу </vt:lpstr>
      <vt:lpstr>Графік залежності швидкості тіла   від часу </vt:lpstr>
      <vt:lpstr>Графік залежності швидкості тіла   від часу 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admin</cp:lastModifiedBy>
  <cp:revision>38</cp:revision>
  <dcterms:created xsi:type="dcterms:W3CDTF">2015-01-31T04:54:37Z</dcterms:created>
  <dcterms:modified xsi:type="dcterms:W3CDTF">2022-03-21T17:05:38Z</dcterms:modified>
</cp:coreProperties>
</file>