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1" r:id="rId4"/>
    <p:sldId id="263" r:id="rId5"/>
    <p:sldId id="265" r:id="rId6"/>
    <p:sldId id="266" r:id="rId7"/>
    <p:sldId id="267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196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C1BD5AB-236D-4FE4-96FA-B4637212BD65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5047FE-53EA-45AA-ADB8-527472C655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14922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Present Simple Tense</a:t>
            </a:r>
            <a:br>
              <a:rPr lang="en-US" sz="4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ru-RU" sz="4800" b="1" dirty="0" smtClean="0">
                <a:solidFill>
                  <a:srgbClr val="FF0000"/>
                </a:solidFill>
                <a:cs typeface="Aharoni" pitchFamily="2" charset="-79"/>
              </a:rPr>
              <a:t>(</a:t>
            </a:r>
            <a:r>
              <a:rPr lang="ru-RU" sz="4800" b="1" dirty="0" err="1" smtClean="0">
                <a:solidFill>
                  <a:srgbClr val="FF0000"/>
                </a:solidFill>
                <a:cs typeface="Aharoni" pitchFamily="2" charset="-79"/>
              </a:rPr>
              <a:t>теперішній</a:t>
            </a:r>
            <a:r>
              <a:rPr lang="ru-RU" sz="4800" b="1" dirty="0" smtClean="0">
                <a:solidFill>
                  <a:srgbClr val="FF0000"/>
                </a:solidFill>
                <a:cs typeface="Aharoni" pitchFamily="2" charset="-79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sz="4800" b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sz="4800" b="1" dirty="0" err="1" smtClean="0">
                <a:solidFill>
                  <a:srgbClr val="FF0000"/>
                </a:solidFill>
                <a:cs typeface="Aharoni" pitchFamily="2" charset="-79"/>
              </a:rPr>
              <a:t>неозначений</a:t>
            </a:r>
            <a:r>
              <a:rPr lang="ru-RU" sz="4800" b="1" dirty="0" smtClean="0">
                <a:solidFill>
                  <a:srgbClr val="FF0000"/>
                </a:solidFill>
                <a:cs typeface="Aharoni" pitchFamily="2" charset="-79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cs typeface="Aharoni" pitchFamily="2" charset="-79"/>
              </a:rPr>
              <a:t>час)</a:t>
            </a:r>
            <a:endParaRPr lang="ru-RU" sz="4800" b="1" dirty="0">
              <a:solidFill>
                <a:srgbClr val="FF0000"/>
              </a:solidFill>
              <a:cs typeface="Aharoni" pitchFamily="2" charset="-79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163112"/>
          </a:xfrm>
        </p:spPr>
        <p:txBody>
          <a:bodyPr/>
          <a:lstStyle/>
          <a:p>
            <a:endParaRPr lang="uk-U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1. </a:t>
            </a:r>
            <a:r>
              <a:rPr lang="uk-UA" b="1" dirty="0" smtClean="0">
                <a:solidFill>
                  <a:srgbClr val="FF0000"/>
                </a:solidFill>
              </a:rPr>
              <a:t>Значення </a:t>
            </a:r>
            <a:r>
              <a:rPr lang="en-US" b="1" dirty="0" smtClean="0">
                <a:solidFill>
                  <a:srgbClr val="FF0000"/>
                </a:solidFill>
              </a:rPr>
              <a:t>Present Simple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Present Simple Tense  </a:t>
            </a:r>
            <a:r>
              <a:rPr lang="uk-UA" dirty="0" smtClean="0"/>
              <a:t>називає  регулярну, повторювану або постійний стан в теперішньому часі: </a:t>
            </a:r>
          </a:p>
          <a:p>
            <a:r>
              <a:rPr lang="uk-UA" dirty="0" smtClean="0"/>
              <a:t>Ми ходимо до школи кожного дня.</a:t>
            </a:r>
          </a:p>
          <a:p>
            <a:r>
              <a:rPr lang="en-US" dirty="0" smtClean="0"/>
              <a:t>We  go to school every day.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dirty="0" smtClean="0">
                <a:solidFill>
                  <a:srgbClr val="FF0000"/>
                </a:solidFill>
              </a:rPr>
              <a:t>2. Утворення </a:t>
            </a:r>
            <a:r>
              <a:rPr lang="en-US" sz="4000" dirty="0" smtClean="0">
                <a:solidFill>
                  <a:srgbClr val="FF0000"/>
                </a:solidFill>
              </a:rPr>
              <a:t>Present Simple Tense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 Simple </a:t>
            </a:r>
            <a:r>
              <a:rPr lang="uk-UA" dirty="0" smtClean="0"/>
              <a:t>співпадає з формою інфінітива (без </a:t>
            </a:r>
            <a:r>
              <a:rPr lang="en-US" dirty="0" smtClean="0"/>
              <a:t>to</a:t>
            </a:r>
            <a:r>
              <a:rPr lang="uk-UA" dirty="0" smtClean="0"/>
              <a:t>) в усіх особах,крім      3-ої особи однини (</a:t>
            </a:r>
            <a:r>
              <a:rPr lang="en-US" dirty="0" smtClean="0"/>
              <a:t>he, she, it, my mother, a teacher, Olga</a:t>
            </a:r>
            <a:r>
              <a:rPr lang="uk-UA" dirty="0" smtClean="0"/>
              <a:t>)</a:t>
            </a:r>
            <a:r>
              <a:rPr lang="en-US" dirty="0" smtClean="0"/>
              <a:t>, </a:t>
            </a:r>
            <a:r>
              <a:rPr lang="uk-UA" dirty="0" smtClean="0"/>
              <a:t>що набуває </a:t>
            </a:r>
            <a:r>
              <a:rPr lang="uk-UA" dirty="0" smtClean="0">
                <a:solidFill>
                  <a:srgbClr val="00B050"/>
                </a:solidFill>
              </a:rPr>
              <a:t>закінчення –</a:t>
            </a:r>
            <a:r>
              <a:rPr lang="en-US" dirty="0" smtClean="0">
                <a:solidFill>
                  <a:srgbClr val="00B050"/>
                </a:solidFill>
              </a:rPr>
              <a:t>s, -</a:t>
            </a:r>
            <a:r>
              <a:rPr lang="en-US" dirty="0" err="1" smtClean="0">
                <a:solidFill>
                  <a:srgbClr val="00B050"/>
                </a:solidFill>
              </a:rPr>
              <a:t>es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 smtClean="0"/>
              <a:t>I play – </a:t>
            </a:r>
            <a:r>
              <a:rPr lang="uk-UA" sz="2400" dirty="0" smtClean="0"/>
              <a:t>Я граюся</a:t>
            </a:r>
            <a:endParaRPr lang="en-US" sz="2400" dirty="0" smtClean="0"/>
          </a:p>
          <a:p>
            <a:r>
              <a:rPr lang="en-US" sz="2400" dirty="0" smtClean="0"/>
              <a:t>We play</a:t>
            </a:r>
            <a:r>
              <a:rPr lang="uk-UA" sz="2400" dirty="0" smtClean="0"/>
              <a:t> – Ми граємося</a:t>
            </a:r>
            <a:endParaRPr lang="en-US" sz="2400" dirty="0" smtClean="0"/>
          </a:p>
          <a:p>
            <a:r>
              <a:rPr lang="en-US" sz="2400" dirty="0" smtClean="0"/>
              <a:t>You play</a:t>
            </a:r>
            <a:r>
              <a:rPr lang="uk-UA" sz="2400" dirty="0" smtClean="0"/>
              <a:t> – Ти граєшся</a:t>
            </a:r>
            <a:endParaRPr lang="en-US" sz="2400" dirty="0" smtClean="0"/>
          </a:p>
          <a:p>
            <a:r>
              <a:rPr lang="en-US" sz="2400" dirty="0" smtClean="0"/>
              <a:t>My friends play</a:t>
            </a:r>
            <a:r>
              <a:rPr lang="uk-UA" sz="2400" dirty="0" smtClean="0"/>
              <a:t> – Мої друзі граються</a:t>
            </a:r>
            <a:endParaRPr lang="en-US" sz="2400" dirty="0" smtClean="0"/>
          </a:p>
          <a:p>
            <a:r>
              <a:rPr lang="en-US" sz="2400" dirty="0" smtClean="0"/>
              <a:t>They play</a:t>
            </a:r>
            <a:r>
              <a:rPr lang="uk-UA" sz="2400" dirty="0" smtClean="0"/>
              <a:t> – Вони граються</a:t>
            </a:r>
            <a:endParaRPr lang="en-US" sz="2400" dirty="0" smtClean="0"/>
          </a:p>
          <a:p>
            <a:r>
              <a:rPr lang="en-US" sz="2400" dirty="0" smtClean="0"/>
              <a:t>He play</a:t>
            </a:r>
            <a:r>
              <a:rPr lang="en-US" sz="2400" dirty="0" smtClean="0">
                <a:solidFill>
                  <a:srgbClr val="00B050"/>
                </a:solidFill>
              </a:rPr>
              <a:t>s</a:t>
            </a:r>
            <a:r>
              <a:rPr lang="uk-UA" sz="2400" dirty="0" smtClean="0"/>
              <a:t> – Він грається</a:t>
            </a:r>
            <a:endParaRPr lang="en-US" sz="2400" dirty="0" smtClean="0"/>
          </a:p>
          <a:p>
            <a:r>
              <a:rPr lang="en-US" sz="2400" dirty="0" smtClean="0"/>
              <a:t>She play</a:t>
            </a:r>
            <a:r>
              <a:rPr lang="en-US" sz="2400" dirty="0" smtClean="0">
                <a:solidFill>
                  <a:srgbClr val="00B050"/>
                </a:solidFill>
              </a:rPr>
              <a:t>s</a:t>
            </a:r>
            <a:r>
              <a:rPr lang="uk-UA" sz="2400" dirty="0" smtClean="0">
                <a:solidFill>
                  <a:srgbClr val="00B050"/>
                </a:solidFill>
              </a:rPr>
              <a:t> </a:t>
            </a:r>
            <a:r>
              <a:rPr lang="uk-UA" sz="2400" dirty="0" smtClean="0"/>
              <a:t>– Вона грається</a:t>
            </a:r>
            <a:endParaRPr lang="en-US" sz="2400" dirty="0" smtClean="0"/>
          </a:p>
          <a:p>
            <a:endParaRPr lang="uk-UA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3.</a:t>
            </a:r>
            <a:r>
              <a:rPr lang="uk-UA" b="1" dirty="0" smtClean="0">
                <a:solidFill>
                  <a:srgbClr val="FF0000"/>
                </a:solidFill>
              </a:rPr>
              <a:t>Питальна форма </a:t>
            </a:r>
            <a:r>
              <a:rPr lang="en-US" b="1" dirty="0" smtClean="0">
                <a:solidFill>
                  <a:srgbClr val="FF0000"/>
                </a:solidFill>
              </a:rPr>
              <a:t>Present Simple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5328592"/>
          </a:xfrm>
        </p:spPr>
        <p:txBody>
          <a:bodyPr/>
          <a:lstStyle/>
          <a:p>
            <a:r>
              <a:rPr lang="uk-UA" dirty="0" smtClean="0"/>
              <a:t>Питальна форма утворюється за допомогою допоміжного дієслова на початку речення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DO </a:t>
            </a:r>
            <a:r>
              <a:rPr lang="en-US" dirty="0" smtClean="0"/>
              <a:t>+ I/we/you/they/pupils+</a:t>
            </a:r>
            <a:r>
              <a:rPr lang="uk-UA" dirty="0" smtClean="0"/>
              <a:t> інфінітив без частки </a:t>
            </a:r>
            <a:r>
              <a:rPr lang="en-US" dirty="0" smtClean="0"/>
              <a:t>to …?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Do you go to school every day?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DOES</a:t>
            </a:r>
            <a:r>
              <a:rPr lang="en-US" dirty="0" err="1" smtClean="0"/>
              <a:t>+he</a:t>
            </a:r>
            <a:r>
              <a:rPr lang="en-US" dirty="0" smtClean="0"/>
              <a:t>/she/it/Olga/my friend+</a:t>
            </a:r>
            <a:r>
              <a:rPr lang="uk-UA" dirty="0" smtClean="0"/>
              <a:t>інфінітив без частки </a:t>
            </a:r>
            <a:r>
              <a:rPr lang="en-US" dirty="0" smtClean="0"/>
              <a:t>to </a:t>
            </a:r>
            <a:r>
              <a:rPr lang="uk-UA" dirty="0" smtClean="0"/>
              <a:t>із </a:t>
            </a:r>
            <a:r>
              <a:rPr lang="uk-UA" dirty="0" smtClean="0">
                <a:solidFill>
                  <a:srgbClr val="92D050"/>
                </a:solidFill>
              </a:rPr>
              <a:t>закінченням –</a:t>
            </a:r>
            <a:r>
              <a:rPr lang="en-US" dirty="0" smtClean="0">
                <a:solidFill>
                  <a:srgbClr val="92D050"/>
                </a:solidFill>
              </a:rPr>
              <a:t>s, - </a:t>
            </a:r>
            <a:r>
              <a:rPr lang="en-US" dirty="0" err="1" smtClean="0">
                <a:solidFill>
                  <a:srgbClr val="92D050"/>
                </a:solidFill>
              </a:rPr>
              <a:t>es</a:t>
            </a:r>
            <a:r>
              <a:rPr lang="en-US" dirty="0" smtClean="0"/>
              <a:t>…?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Does Olga go to school every day?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Тренувальні вправи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uk-UA" dirty="0" smtClean="0">
                <a:solidFill>
                  <a:srgbClr val="FF0000"/>
                </a:solidFill>
              </a:rPr>
              <a:t>підставте </a:t>
            </a:r>
            <a:r>
              <a:rPr lang="en-US" dirty="0" smtClean="0">
                <a:solidFill>
                  <a:srgbClr val="00B050"/>
                </a:solidFill>
              </a:rPr>
              <a:t>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uk-UA" dirty="0" smtClean="0">
                <a:solidFill>
                  <a:srgbClr val="FF0000"/>
                </a:solidFill>
              </a:rPr>
              <a:t>або </a:t>
            </a:r>
            <a:r>
              <a:rPr lang="en-US" dirty="0" smtClean="0">
                <a:solidFill>
                  <a:srgbClr val="00B050"/>
                </a:solidFill>
              </a:rPr>
              <a:t>does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…we often play tennis?</a:t>
            </a:r>
          </a:p>
          <a:p>
            <a:r>
              <a:rPr lang="en-US" dirty="0" smtClean="0"/>
              <a:t>…my friends play tennis?</a:t>
            </a:r>
          </a:p>
          <a:p>
            <a:r>
              <a:rPr lang="en-US" dirty="0" smtClean="0"/>
              <a:t>…my friend play tennis?</a:t>
            </a:r>
          </a:p>
          <a:p>
            <a:r>
              <a:rPr lang="en-US" dirty="0" smtClean="0"/>
              <a:t>…you like to watch TV?</a:t>
            </a:r>
          </a:p>
          <a:p>
            <a:r>
              <a:rPr lang="en-US" dirty="0" smtClean="0"/>
              <a:t>…it rain?</a:t>
            </a:r>
          </a:p>
          <a:p>
            <a:r>
              <a:rPr lang="en-US" dirty="0" smtClean="0"/>
              <a:t>…they play football every day?</a:t>
            </a:r>
          </a:p>
          <a:p>
            <a:r>
              <a:rPr lang="en-US" dirty="0" smtClean="0"/>
              <a:t>… Luka like to sing a rap?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Заперечна форма</a:t>
            </a:r>
            <a:r>
              <a:rPr lang="en-US" b="1" dirty="0" smtClean="0">
                <a:solidFill>
                  <a:srgbClr val="FF0000"/>
                </a:solidFill>
              </a:rPr>
              <a:t> Present Simple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Заперечна</a:t>
            </a:r>
            <a:r>
              <a:rPr lang="ru-RU" dirty="0" smtClean="0"/>
              <a:t> форма </a:t>
            </a:r>
            <a:r>
              <a:rPr lang="ru-RU" dirty="0" err="1" smtClean="0"/>
              <a:t>утворюється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do</a:t>
            </a:r>
            <a:r>
              <a:rPr lang="en-US" dirty="0" smtClean="0"/>
              <a:t> </a:t>
            </a:r>
            <a:r>
              <a:rPr lang="uk-UA" dirty="0" smtClean="0"/>
              <a:t>або </a:t>
            </a:r>
            <a:r>
              <a:rPr lang="en-US" dirty="0" smtClean="0">
                <a:solidFill>
                  <a:srgbClr val="92D050"/>
                </a:solidFill>
              </a:rPr>
              <a:t>does</a:t>
            </a:r>
            <a:r>
              <a:rPr lang="en-US" dirty="0" smtClean="0"/>
              <a:t>, </a:t>
            </a:r>
            <a:r>
              <a:rPr lang="uk-UA" dirty="0" smtClean="0"/>
              <a:t>частки </a:t>
            </a:r>
            <a:r>
              <a:rPr lang="en-US" dirty="0" smtClean="0">
                <a:solidFill>
                  <a:srgbClr val="92D050"/>
                </a:solidFill>
              </a:rPr>
              <a:t>not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/>
              <a:t>та </a:t>
            </a:r>
            <a:r>
              <a:rPr lang="ru-RU" dirty="0" err="1" smtClean="0"/>
              <a:t>дієслова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92D050"/>
                </a:solidFill>
              </a:rPr>
              <a:t>без </a:t>
            </a:r>
            <a:r>
              <a:rPr lang="ru-RU" dirty="0" err="1" smtClean="0">
                <a:solidFill>
                  <a:srgbClr val="92D050"/>
                </a:solidFill>
              </a:rPr>
              <a:t>частки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to </a:t>
            </a:r>
            <a:r>
              <a:rPr lang="uk-UA" dirty="0" smtClean="0"/>
              <a:t>і без закінчення </a:t>
            </a:r>
            <a:r>
              <a:rPr lang="en-US" dirty="0" smtClean="0">
                <a:solidFill>
                  <a:srgbClr val="92D050"/>
                </a:solidFill>
              </a:rPr>
              <a:t>–s, -</a:t>
            </a:r>
            <a:r>
              <a:rPr lang="en-US" dirty="0" err="1" smtClean="0">
                <a:solidFill>
                  <a:srgbClr val="92D050"/>
                </a:solidFill>
              </a:rPr>
              <a:t>es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dirty="0" smtClean="0"/>
              <a:t>I don’t play football.- </a:t>
            </a:r>
            <a:r>
              <a:rPr lang="uk-UA" dirty="0" smtClean="0"/>
              <a:t>Я не граю у футбол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smtClean="0"/>
              <a:t>She doesn’t play football</a:t>
            </a:r>
            <a:r>
              <a:rPr lang="uk-UA" dirty="0" smtClean="0"/>
              <a:t>. – Вона не грає у футбол.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Тренувальні вправи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…not work.</a:t>
            </a:r>
          </a:p>
          <a:p>
            <a:r>
              <a:rPr lang="en-US" dirty="0" smtClean="0"/>
              <a:t>They … not listen to music.</a:t>
            </a:r>
          </a:p>
          <a:p>
            <a:r>
              <a:rPr lang="en-US" dirty="0" smtClean="0"/>
              <a:t>We … not read books.</a:t>
            </a:r>
          </a:p>
          <a:p>
            <a:r>
              <a:rPr lang="en-US" dirty="0" smtClean="0"/>
              <a:t>Ira …not write a story.</a:t>
            </a:r>
          </a:p>
          <a:p>
            <a:r>
              <a:rPr lang="en-US" dirty="0" smtClean="0"/>
              <a:t>My friends…not play football.</a:t>
            </a:r>
          </a:p>
          <a:p>
            <a:r>
              <a:rPr lang="en-US" dirty="0" smtClean="0"/>
              <a:t>My friend…not play volleyball. 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</a:t>
            </a:r>
            <a:r>
              <a:rPr lang="uk-UA" b="1" dirty="0" smtClean="0">
                <a:solidFill>
                  <a:srgbClr val="FF0000"/>
                </a:solidFill>
              </a:rPr>
              <a:t>Випадки вживання </a:t>
            </a:r>
            <a:r>
              <a:rPr lang="en-US" b="1" dirty="0" smtClean="0">
                <a:solidFill>
                  <a:srgbClr val="FF0000"/>
                </a:solidFill>
              </a:rPr>
              <a:t>Present Simple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uk-UA" dirty="0" smtClean="0"/>
              <a:t>Коли називається звичайна, часто або постійно повторювана дія:</a:t>
            </a:r>
          </a:p>
          <a:p>
            <a:r>
              <a:rPr lang="en-US" dirty="0" smtClean="0"/>
              <a:t>I go to the library every day.</a:t>
            </a:r>
          </a:p>
          <a:p>
            <a:r>
              <a:rPr lang="en-US" dirty="0" smtClean="0"/>
              <a:t>2. </a:t>
            </a:r>
            <a:r>
              <a:rPr lang="uk-UA" dirty="0" smtClean="0"/>
              <a:t>Коли вживаються такі обставини часу:</a:t>
            </a:r>
          </a:p>
          <a:p>
            <a:r>
              <a:rPr lang="uk-UA" dirty="0" smtClean="0"/>
              <a:t>-</a:t>
            </a:r>
            <a:r>
              <a:rPr lang="en-US" dirty="0" smtClean="0"/>
              <a:t>every day/ every week/ …month/…year/ daily/weekly/ on Sundays/in the evening/in the afternoon/in spring </a:t>
            </a:r>
            <a:r>
              <a:rPr lang="uk-UA" dirty="0" smtClean="0"/>
              <a:t>та </a:t>
            </a:r>
            <a:r>
              <a:rPr lang="uk-UA" dirty="0" err="1" smtClean="0"/>
              <a:t>інш</a:t>
            </a:r>
            <a:r>
              <a:rPr lang="uk-UA" dirty="0" smtClean="0"/>
              <a:t>.</a:t>
            </a:r>
          </a:p>
          <a:p>
            <a:r>
              <a:rPr lang="uk-UA" dirty="0" smtClean="0"/>
              <a:t>- </a:t>
            </a:r>
            <a:r>
              <a:rPr lang="en-US" dirty="0" smtClean="0"/>
              <a:t>always/never/seldom/rarely/often/</a:t>
            </a:r>
          </a:p>
          <a:p>
            <a:r>
              <a:rPr lang="en-US" dirty="0" smtClean="0"/>
              <a:t>usually: They </a:t>
            </a:r>
            <a:r>
              <a:rPr lang="en-US" dirty="0" smtClean="0">
                <a:solidFill>
                  <a:srgbClr val="00B050"/>
                </a:solidFill>
              </a:rPr>
              <a:t>often</a:t>
            </a:r>
            <a:r>
              <a:rPr lang="en-US" dirty="0" smtClean="0"/>
              <a:t> play football.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378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Солнцестояние</vt:lpstr>
      <vt:lpstr>Present Simple Tense (теперішній  неозначений час)</vt:lpstr>
      <vt:lpstr>1. Значення Present Simple</vt:lpstr>
      <vt:lpstr>2. Утворення Present Simple Tense</vt:lpstr>
      <vt:lpstr>3.Питальна форма Present Simple </vt:lpstr>
      <vt:lpstr>Тренувальні вправи:  підставте do або does</vt:lpstr>
      <vt:lpstr>Заперечна форма Present Simple</vt:lpstr>
      <vt:lpstr>Тренувальні вправи</vt:lpstr>
      <vt:lpstr>4.Випадки вживання Present Simple 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Simple Tense (теперішній неозначений час)</dc:title>
  <dc:creator>Админ</dc:creator>
  <cp:lastModifiedBy>Лана</cp:lastModifiedBy>
  <cp:revision>15</cp:revision>
  <dcterms:created xsi:type="dcterms:W3CDTF">2013-11-10T15:33:34Z</dcterms:created>
  <dcterms:modified xsi:type="dcterms:W3CDTF">2021-11-10T22:08:37Z</dcterms:modified>
</cp:coreProperties>
</file>