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1706" r:id="rId3"/>
    <p:sldId id="2913" r:id="rId4"/>
    <p:sldId id="3071" r:id="rId5"/>
    <p:sldId id="3072" r:id="rId6"/>
    <p:sldId id="2394" r:id="rId7"/>
    <p:sldId id="2986" r:id="rId8"/>
    <p:sldId id="3081" r:id="rId9"/>
    <p:sldId id="3076" r:id="rId10"/>
    <p:sldId id="3082" r:id="rId11"/>
    <p:sldId id="3083" r:id="rId12"/>
    <p:sldId id="3077" r:id="rId13"/>
    <p:sldId id="3084" r:id="rId14"/>
    <p:sldId id="3085" r:id="rId15"/>
    <p:sldId id="667" r:id="rId16"/>
    <p:sldId id="96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706"/>
            <p14:sldId id="2913"/>
            <p14:sldId id="3071"/>
            <p14:sldId id="3072"/>
            <p14:sldId id="2394"/>
            <p14:sldId id="2986"/>
            <p14:sldId id="3081"/>
            <p14:sldId id="3076"/>
            <p14:sldId id="3082"/>
            <p14:sldId id="3083"/>
            <p14:sldId id="3077"/>
            <p14:sldId id="3084"/>
            <p14:sldId id="3085"/>
          </p14:sldIdLst>
        </p14:section>
        <p14:section name="Раздел без заголовка" id="{AC9334F8-F988-4E78-9E68-3A8F16322EC6}">
          <p14:sldIdLst>
            <p14:sldId id="667"/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5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B90"/>
    <a:srgbClr val="2F3242"/>
    <a:srgbClr val="FF5050"/>
    <a:srgbClr val="567D34"/>
    <a:srgbClr val="99CA3C"/>
    <a:srgbClr val="FFFF00"/>
    <a:srgbClr val="A43695"/>
    <a:srgbClr val="FF0000"/>
    <a:srgbClr val="FF99FF"/>
    <a:srgbClr val="56B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4947659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Перевірка 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36EA98DA-261D-4136-8024-B3B536C0DF1A}"/>
              </a:ext>
            </a:extLst>
          </p:cNvPr>
          <p:cNvSpPr txBox="1"/>
          <p:nvPr/>
        </p:nvSpPr>
        <p:spPr>
          <a:xfrm>
            <a:off x="3040620" y="18026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8DB951-D48F-4FAC-91E9-612F6B503B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1"/>
          <a:stretch/>
        </p:blipFill>
        <p:spPr>
          <a:xfrm>
            <a:off x="8199783" y="1134369"/>
            <a:ext cx="3447906" cy="376529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B35777-4E5A-4D49-831B-21ABCB698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" r="52400" b="11014"/>
          <a:stretch/>
        </p:blipFill>
        <p:spPr>
          <a:xfrm>
            <a:off x="107572" y="1279291"/>
            <a:ext cx="2782798" cy="547198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Запиши формули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107572" y="5627452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3" name="Скругленный прямоугольник 41">
            <a:extLst>
              <a:ext uri="{FF2B5EF4-FFF2-40B4-BE49-F238E27FC236}">
                <a16:creationId xmlns:a16="http://schemas.microsoft.com/office/drawing/2014/main" id="{22547C00-3AF8-4826-AAB6-B15545B4D025}"/>
              </a:ext>
            </a:extLst>
          </p:cNvPr>
          <p:cNvSpPr/>
          <p:nvPr/>
        </p:nvSpPr>
        <p:spPr>
          <a:xfrm>
            <a:off x="3047667" y="1116721"/>
            <a:ext cx="8400482" cy="33313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Довжини сторін прямокутника дорівнюють </a:t>
            </a:r>
            <a:r>
              <a:rPr lang="uk-UA" sz="40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en-US" sz="40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Запиши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формули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знаходження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периметра </a:t>
            </a:r>
            <a:r>
              <a:rPr lang="ru-RU" sz="40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ць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 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прямокутника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E5427DC5-ABDE-4909-84F5-83C39F6EE27B}"/>
              </a:ext>
            </a:extLst>
          </p:cNvPr>
          <p:cNvSpPr/>
          <p:nvPr/>
        </p:nvSpPr>
        <p:spPr>
          <a:xfrm>
            <a:off x="3822029" y="4535341"/>
            <a:ext cx="7652951" cy="9560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P=</a:t>
            </a:r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</a:rPr>
              <a:t>a+a+b+b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6" name="Скругленный прямоугольник 24">
            <a:extLst>
              <a:ext uri="{FF2B5EF4-FFF2-40B4-BE49-F238E27FC236}">
                <a16:creationId xmlns:a16="http://schemas.microsoft.com/office/drawing/2014/main" id="{5C2602D0-4869-463F-AA29-F43B20929D8D}"/>
              </a:ext>
            </a:extLst>
          </p:cNvPr>
          <p:cNvSpPr/>
          <p:nvPr/>
        </p:nvSpPr>
        <p:spPr>
          <a:xfrm>
            <a:off x="3822029" y="5578709"/>
            <a:ext cx="7652951" cy="95606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P=2∙a+2∙b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3521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B35777-4E5A-4D49-831B-21ABCB698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" r="52400" b="11014"/>
          <a:stretch/>
        </p:blipFill>
        <p:spPr>
          <a:xfrm>
            <a:off x="124834" y="1279291"/>
            <a:ext cx="2782798" cy="547198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Запиши формули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107572" y="5620601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3" name="Скругленный прямоугольник 41">
            <a:extLst>
              <a:ext uri="{FF2B5EF4-FFF2-40B4-BE49-F238E27FC236}">
                <a16:creationId xmlns:a16="http://schemas.microsoft.com/office/drawing/2014/main" id="{22547C00-3AF8-4826-AAB6-B15545B4D025}"/>
              </a:ext>
            </a:extLst>
          </p:cNvPr>
          <p:cNvSpPr/>
          <p:nvPr/>
        </p:nvSpPr>
        <p:spPr>
          <a:xfrm>
            <a:off x="3848861" y="1116721"/>
            <a:ext cx="7599288" cy="33313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сторони</a:t>
            </a: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квадрата дор</a:t>
            </a:r>
            <a:r>
              <a:rPr lang="uk-UA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івнює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Запишіть формулу для знаходження периметра </a:t>
            </a:r>
            <a:r>
              <a:rPr lang="uk-UA" sz="4000" b="1" dirty="0">
                <a:solidFill>
                  <a:srgbClr val="F16B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цього квадрата.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E5427DC5-ABDE-4909-84F5-83C39F6EE27B}"/>
              </a:ext>
            </a:extLst>
          </p:cNvPr>
          <p:cNvSpPr/>
          <p:nvPr/>
        </p:nvSpPr>
        <p:spPr>
          <a:xfrm>
            <a:off x="3795198" y="4634745"/>
            <a:ext cx="7652951" cy="175612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P=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а∙4</a:t>
            </a:r>
          </a:p>
        </p:txBody>
      </p:sp>
    </p:spTree>
    <p:extLst>
      <p:ext uri="{BB962C8B-B14F-4D97-AF65-F5344CB8AC3E}">
        <p14:creationId xmlns:p14="http://schemas.microsoft.com/office/powerpoint/2010/main" val="11185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3B3E55-C725-41BD-A6DA-38EDE529F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9" y="345550"/>
            <a:ext cx="1755670" cy="314453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Дай відповідь на запитання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9974" y="563055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2BE5E8-135B-4A16-8425-42D1C7F78F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0" b="18654"/>
          <a:stretch/>
        </p:blipFill>
        <p:spPr>
          <a:xfrm>
            <a:off x="6468498" y="2628575"/>
            <a:ext cx="5527262" cy="3937831"/>
          </a:xfrm>
          <a:prstGeom prst="rect">
            <a:avLst/>
          </a:prstGeom>
        </p:spPr>
      </p:pic>
      <p:sp>
        <p:nvSpPr>
          <p:cNvPr id="17" name="Скругленный прямоугольник 41">
            <a:extLst>
              <a:ext uri="{FF2B5EF4-FFF2-40B4-BE49-F238E27FC236}">
                <a16:creationId xmlns:a16="http://schemas.microsoft.com/office/drawing/2014/main" id="{B1940C46-B086-45F2-BD8F-1E99784746EB}"/>
              </a:ext>
            </a:extLst>
          </p:cNvPr>
          <p:cNvSpPr/>
          <p:nvPr/>
        </p:nvSpPr>
        <p:spPr>
          <a:xfrm>
            <a:off x="3848861" y="1116721"/>
            <a:ext cx="7599288" cy="142769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Периметр д</a:t>
            </a:r>
            <a:r>
              <a:rPr lang="uk-UA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ілянки</a:t>
            </a:r>
            <a:r>
              <a:rPr lang="uk-U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квадратної форми дорівнює 36 м. Яка довжина сторони цієї ділянки?</a:t>
            </a:r>
            <a:endParaRPr lang="uk-UA" sz="2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A2FF59E4-873E-40E6-9044-BF051D5358B3}"/>
              </a:ext>
            </a:extLst>
          </p:cNvPr>
          <p:cNvSpPr/>
          <p:nvPr/>
        </p:nvSpPr>
        <p:spPr>
          <a:xfrm>
            <a:off x="192969" y="3468225"/>
            <a:ext cx="6438567" cy="1742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36м:4=9м</a:t>
            </a:r>
          </a:p>
          <a:p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Відповідь: 9м – довжина сторони ділянки.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8635B-2988-4179-82F4-CFF5072837D1}"/>
              </a:ext>
            </a:extLst>
          </p:cNvPr>
          <p:cNvSpPr txBox="1"/>
          <p:nvPr/>
        </p:nvSpPr>
        <p:spPr>
          <a:xfrm rot="19455252">
            <a:off x="10147853" y="5423249"/>
            <a:ext cx="140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/>
              <a:t>9 м</a:t>
            </a:r>
          </a:p>
        </p:txBody>
      </p:sp>
    </p:spTree>
    <p:extLst>
      <p:ext uri="{BB962C8B-B14F-4D97-AF65-F5344CB8AC3E}">
        <p14:creationId xmlns:p14="http://schemas.microsoft.com/office/powerpoint/2010/main" val="11298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2231A3-8EFB-4867-B808-D3A473074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5"/>
          <a:stretch/>
        </p:blipFill>
        <p:spPr>
          <a:xfrm>
            <a:off x="788360" y="4072546"/>
            <a:ext cx="3270891" cy="244014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000" b="1" dirty="0" err="1">
                <a:solidFill>
                  <a:schemeClr val="bg1"/>
                </a:solidFill>
              </a:rPr>
              <a:t>Знайди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значення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виразу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якщо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>
                <a:solidFill>
                  <a:srgbClr val="FFFF00"/>
                </a:solidFill>
              </a:rPr>
              <a:t>а=32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і </a:t>
            </a:r>
            <a:r>
              <a:rPr lang="en-US" sz="2000" b="1" dirty="0">
                <a:solidFill>
                  <a:srgbClr val="FFFF00"/>
                </a:solidFill>
              </a:rPr>
              <a:t>b=8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1BC0FE0F-C2C6-4042-A3F7-BF94812C4D66}"/>
              </a:ext>
            </a:extLst>
          </p:cNvPr>
          <p:cNvSpPr/>
          <p:nvPr/>
        </p:nvSpPr>
        <p:spPr>
          <a:xfrm>
            <a:off x="188007" y="1547624"/>
            <a:ext cx="7964638" cy="10527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Якщо а=32,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</a:rPr>
              <a:t>b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=8, то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lang="en-US" sz="4800" b="1" dirty="0" err="1" smtClean="0">
                <a:ln>
                  <a:solidFill>
                    <a:sysClr val="windowText" lastClr="000000"/>
                  </a:solidFill>
                </a:ln>
              </a:rPr>
              <a:t>a+b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):4=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DF9EEC16-DD3E-497C-841A-73AD63154DFE}"/>
              </a:ext>
            </a:extLst>
          </p:cNvPr>
          <p:cNvSpPr/>
          <p:nvPr/>
        </p:nvSpPr>
        <p:spPr>
          <a:xfrm>
            <a:off x="7469023" y="1547624"/>
            <a:ext cx="2897025" cy="10527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(32+8):4=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34521CCF-DAE8-46DF-AEE4-2408872A0A6B}"/>
              </a:ext>
            </a:extLst>
          </p:cNvPr>
          <p:cNvSpPr/>
          <p:nvPr/>
        </p:nvSpPr>
        <p:spPr>
          <a:xfrm>
            <a:off x="10173354" y="1563984"/>
            <a:ext cx="1249958" cy="105272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10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2CE0857D-2BE6-413C-84E0-E5A8545EB3D9}"/>
              </a:ext>
            </a:extLst>
          </p:cNvPr>
          <p:cNvSpPr/>
          <p:nvPr/>
        </p:nvSpPr>
        <p:spPr>
          <a:xfrm>
            <a:off x="247829" y="2928911"/>
            <a:ext cx="7221194" cy="105272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Якщо а=32,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b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=8, то</a:t>
            </a:r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a+b:4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=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2093D65-4747-4C98-B0D4-BB0245CE1A91}"/>
              </a:ext>
            </a:extLst>
          </p:cNvPr>
          <p:cNvSpPr/>
          <p:nvPr/>
        </p:nvSpPr>
        <p:spPr>
          <a:xfrm>
            <a:off x="7309710" y="2928911"/>
            <a:ext cx="2768755" cy="1052724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32+8:4=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29" name="Скругленный прямоугольник 24">
            <a:extLst>
              <a:ext uri="{FF2B5EF4-FFF2-40B4-BE49-F238E27FC236}">
                <a16:creationId xmlns:a16="http://schemas.microsoft.com/office/drawing/2014/main" id="{53B310F1-68B6-48E2-80AC-79CA53B551C1}"/>
              </a:ext>
            </a:extLst>
          </p:cNvPr>
          <p:cNvSpPr/>
          <p:nvPr/>
        </p:nvSpPr>
        <p:spPr>
          <a:xfrm>
            <a:off x="10078465" y="2928911"/>
            <a:ext cx="1249958" cy="105272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800" b="1" dirty="0">
                <a:ln>
                  <a:solidFill>
                    <a:sysClr val="windowText" lastClr="000000"/>
                  </a:solidFill>
                </a:ln>
              </a:rPr>
              <a:t>34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541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5FB746DA-6FAD-4203-9895-0CD70A487F55}"/>
              </a:ext>
            </a:extLst>
          </p:cNvPr>
          <p:cNvSpPr/>
          <p:nvPr/>
        </p:nvSpPr>
        <p:spPr>
          <a:xfrm>
            <a:off x="4512365" y="1990235"/>
            <a:ext cx="6460435" cy="83776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45=8∙5+5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3AEA80-F4E4-4AA4-821C-47C30A7BD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1"/>
          <a:stretch/>
        </p:blipFill>
        <p:spPr>
          <a:xfrm>
            <a:off x="167253" y="1391678"/>
            <a:ext cx="3792656" cy="536814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ru-RU" sz="2000" b="1" dirty="0" err="1">
                <a:solidFill>
                  <a:schemeClr val="bg1"/>
                </a:solidFill>
              </a:rPr>
              <a:t>Виконай</a:t>
            </a:r>
            <a:r>
              <a:rPr lang="ru-RU" sz="2000" b="1" dirty="0">
                <a:solidFill>
                  <a:schemeClr val="bg1"/>
                </a:solidFill>
              </a:rPr>
              <a:t> д</a:t>
            </a:r>
            <a:r>
              <a:rPr lang="uk-UA" sz="2000" b="1" dirty="0" err="1">
                <a:solidFill>
                  <a:schemeClr val="bg1"/>
                </a:solidFill>
              </a:rPr>
              <a:t>ілення</a:t>
            </a:r>
            <a:r>
              <a:rPr lang="uk-UA" sz="2000" b="1" dirty="0">
                <a:solidFill>
                  <a:schemeClr val="bg1"/>
                </a:solidFill>
              </a:rPr>
              <a:t> і зроби перевірку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3FD36B37-9AB1-40C9-B57E-0C4F73D460C4}"/>
              </a:ext>
            </a:extLst>
          </p:cNvPr>
          <p:cNvSpPr/>
          <p:nvPr/>
        </p:nvSpPr>
        <p:spPr>
          <a:xfrm>
            <a:off x="4127162" y="1046017"/>
            <a:ext cx="7521499" cy="10527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45:8=5 (ост. 5)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4684DA7F-DDEB-46B4-B87E-2FECABC17D96}"/>
              </a:ext>
            </a:extLst>
          </p:cNvPr>
          <p:cNvSpPr/>
          <p:nvPr/>
        </p:nvSpPr>
        <p:spPr>
          <a:xfrm>
            <a:off x="4512365" y="3935695"/>
            <a:ext cx="6460435" cy="83776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56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9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6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+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C54B5D00-8DE3-4404-A9C8-3EB1D58A7110}"/>
              </a:ext>
            </a:extLst>
          </p:cNvPr>
          <p:cNvSpPr/>
          <p:nvPr/>
        </p:nvSpPr>
        <p:spPr>
          <a:xfrm>
            <a:off x="4127162" y="2991477"/>
            <a:ext cx="7521499" cy="10527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56:9=6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(ост. 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2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)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0BDEECAA-A12C-494A-BCA8-789A254F9BFF}"/>
              </a:ext>
            </a:extLst>
          </p:cNvPr>
          <p:cNvSpPr/>
          <p:nvPr/>
        </p:nvSpPr>
        <p:spPr>
          <a:xfrm>
            <a:off x="4512365" y="5831459"/>
            <a:ext cx="6460435" cy="837767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85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=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16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∙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+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lang="uk-UA" sz="4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E698CFEC-CE21-4C9C-B319-AFCD383783AD}"/>
              </a:ext>
            </a:extLst>
          </p:cNvPr>
          <p:cNvSpPr/>
          <p:nvPr/>
        </p:nvSpPr>
        <p:spPr>
          <a:xfrm>
            <a:off x="4127162" y="4887241"/>
            <a:ext cx="7521499" cy="1052724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85:16=5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(ост. 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</a:rPr>
              <a:t>5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96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701268" y="1922177"/>
            <a:ext cx="4921155" cy="3171116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smtClean="0">
                <a:solidFill>
                  <a:srgbClr val="2F3242"/>
                </a:solidFill>
              </a:rPr>
              <a:t>Приклади </a:t>
            </a:r>
            <a:r>
              <a:rPr lang="uk-UA" sz="4400" b="1">
                <a:solidFill>
                  <a:srgbClr val="2F3242"/>
                </a:solidFill>
              </a:rPr>
              <a:t>№</a:t>
            </a:r>
            <a:r>
              <a:rPr lang="uk-UA" sz="4400" b="1" smtClean="0">
                <a:solidFill>
                  <a:srgbClr val="2F3242"/>
                </a:solidFill>
              </a:rPr>
              <a:t>636,</a:t>
            </a:r>
            <a:endParaRPr lang="uk-UA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с</a:t>
            </a:r>
            <a:r>
              <a:rPr lang="uk-UA" sz="4400" b="1" dirty="0" smtClean="0">
                <a:solidFill>
                  <a:srgbClr val="2F3242"/>
                </a:solidFill>
              </a:rPr>
              <a:t>т. 103 вивчити правило.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val="15843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від 2 метрів -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50 см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 кг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 см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 год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790225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300 кг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6 год</a:t>
            </a:r>
          </a:p>
        </p:txBody>
      </p:sp>
    </p:spTree>
    <p:extLst>
      <p:ext uri="{BB962C8B-B14F-4D97-AF65-F5344CB8AC3E}">
        <p14:creationId xmlns:p14="http://schemas.microsoft.com/office/powerpoint/2010/main" val="13630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від 3 ц -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50 см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 кг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 см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 год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9180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300 кг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6 год</a:t>
            </a:r>
          </a:p>
        </p:txBody>
      </p:sp>
    </p:spTree>
    <p:extLst>
      <p:ext uri="{BB962C8B-B14F-4D97-AF65-F5344CB8AC3E}">
        <p14:creationId xmlns:p14="http://schemas.microsoft.com/office/powerpoint/2010/main" val="155760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uk-UA" sz="2000" b="1" dirty="0">
                <a:solidFill>
                  <a:schemeClr val="bg1"/>
                </a:solidFill>
              </a:rPr>
              <a:t>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8" y="5231040"/>
            <a:ext cx="3700198" cy="13568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5231040"/>
            <a:ext cx="3700199" cy="13568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47" y="3696167"/>
            <a:ext cx="3700199" cy="135687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4" y="5231040"/>
            <a:ext cx="3700199" cy="1356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385" y="3696167"/>
            <a:ext cx="3700199" cy="1356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4" y="3695718"/>
            <a:ext cx="3700198" cy="1356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solidFill>
                <a:srgbClr val="FF99FF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8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uk-UA" sz="8000" b="1" dirty="0">
                    <a:ln>
                      <a:solidFill>
                        <a:sysClr val="windowText" lastClr="000000"/>
                      </a:solidFill>
                    </a:ln>
                  </a:rPr>
                  <a:t> від 2 діб - це …</a:t>
                </a:r>
              </a:p>
            </p:txBody>
          </p:sp>
        </mc:Choice>
        <mc:Fallback xmlns="">
          <p:sp>
            <p:nvSpPr>
              <p:cNvPr id="19" name="Скругленный 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6" y="1318367"/>
                <a:ext cx="11678349" cy="208315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4734178" y="38384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50 см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61695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 кг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906661" y="3809429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 см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533900" y="5383440"/>
            <a:ext cx="232832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5 год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59262" y="5289606"/>
            <a:ext cx="2820042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300 кг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929840" y="5326261"/>
            <a:ext cx="2561867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</a:rPr>
              <a:t>6 год</a:t>
            </a:r>
          </a:p>
        </p:txBody>
      </p:sp>
    </p:spTree>
    <p:extLst>
      <p:ext uri="{BB962C8B-B14F-4D97-AF65-F5344CB8AC3E}">
        <p14:creationId xmlns:p14="http://schemas.microsoft.com/office/powerpoint/2010/main" val="185835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7" r="33653"/>
          <a:stretch/>
        </p:blipFill>
        <p:spPr>
          <a:xfrm>
            <a:off x="872647" y="3375653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id="{0C6726F9-1E20-4A2B-BF35-034CDF3A88A6}"/>
              </a:ext>
            </a:extLst>
          </p:cNvPr>
          <p:cNvSpPr/>
          <p:nvPr/>
        </p:nvSpPr>
        <p:spPr>
          <a:xfrm>
            <a:off x="206617" y="5074466"/>
            <a:ext cx="8792034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 err="1">
                <a:ln>
                  <a:solidFill>
                    <a:sysClr val="windowText" lastClr="000000"/>
                  </a:solidFill>
                </a:ln>
              </a:rPr>
              <a:t>Запиши</a:t>
            </a:r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числа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6  160  12  106  126 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у порядку зростання, а потім  у порядку спадання.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5492DC16-8A79-4DC3-BA58-443D4BB155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1733068" y="3375653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BAD6E08-0896-4218-8346-2A99EAB03B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0" r="34150"/>
          <a:stretch/>
        </p:blipFill>
        <p:spPr>
          <a:xfrm>
            <a:off x="4393311" y="3370663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E9448D6-75FC-4B8D-B67F-7FEBD097922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r="89715"/>
          <a:stretch/>
        </p:blipFill>
        <p:spPr>
          <a:xfrm>
            <a:off x="3920420" y="3387910"/>
            <a:ext cx="578465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2DBAAAF-F941-476E-9523-A722705774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3548296" y="3375653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F76B98E-4C94-40CF-A806-E0342FF8F1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r="72571"/>
          <a:stretch/>
        </p:blipFill>
        <p:spPr>
          <a:xfrm>
            <a:off x="2183070" y="3370663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5745ABD-7832-463B-95C3-C0B9B7C8BE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7" r="33653"/>
          <a:stretch/>
        </p:blipFill>
        <p:spPr>
          <a:xfrm>
            <a:off x="7992618" y="3397229"/>
            <a:ext cx="578465" cy="79878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EA965B0-1567-435F-BBEF-6EC3822502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5758537" y="3375653"/>
            <a:ext cx="578465" cy="7987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CC98A95-AC0A-4F65-BEE7-57A68A9085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40" r="34150"/>
          <a:stretch/>
        </p:blipFill>
        <p:spPr>
          <a:xfrm>
            <a:off x="6640061" y="3402108"/>
            <a:ext cx="578465" cy="7987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24F5867-222D-4E32-B8D7-9428DA1DD35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" r="89715"/>
          <a:stretch/>
        </p:blipFill>
        <p:spPr>
          <a:xfrm>
            <a:off x="8370818" y="3370663"/>
            <a:ext cx="578465" cy="79878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8A1886D-02E5-455C-82DE-92B80CC763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r="80503"/>
          <a:stretch/>
        </p:blipFill>
        <p:spPr>
          <a:xfrm>
            <a:off x="7573765" y="3375653"/>
            <a:ext cx="578465" cy="798782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5EC6C72-2AD6-4382-8182-02FAC80CC19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9" r="72571"/>
          <a:stretch/>
        </p:blipFill>
        <p:spPr>
          <a:xfrm>
            <a:off x="6229642" y="3377770"/>
            <a:ext cx="578465" cy="79878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206" y="1184099"/>
            <a:ext cx="348111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91CBE8-CACA-4CD0-8803-54B7F8EB6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0" r="56108" b="18654"/>
          <a:stretch/>
        </p:blipFill>
        <p:spPr>
          <a:xfrm>
            <a:off x="-175952" y="1354830"/>
            <a:ext cx="3982639" cy="534406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491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Використовуючи вирази на ділення, склади рівності за зразком. Зроби висновок.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85458" y="566082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FBADDD0D-A4C4-4F21-BBEC-3F7945637B6A}"/>
              </a:ext>
            </a:extLst>
          </p:cNvPr>
          <p:cNvSpPr/>
          <p:nvPr/>
        </p:nvSpPr>
        <p:spPr>
          <a:xfrm>
            <a:off x="4671571" y="1454621"/>
            <a:ext cx="6957212" cy="103016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36:7=5 (ост.1)</a:t>
            </a:r>
          </a:p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36=5∙7+1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BE83EF33-FB75-4940-8C4B-34243E97D22F}"/>
              </a:ext>
            </a:extLst>
          </p:cNvPr>
          <p:cNvSpPr/>
          <p:nvPr/>
        </p:nvSpPr>
        <p:spPr>
          <a:xfrm>
            <a:off x="4671571" y="2721910"/>
            <a:ext cx="6957212" cy="15717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38:6= 6 (ост.2)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38=6∙6+2 </a:t>
            </a:r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4F879C96-78F1-4B3D-8B25-364EE728265A}"/>
              </a:ext>
            </a:extLst>
          </p:cNvPr>
          <p:cNvSpPr/>
          <p:nvPr/>
        </p:nvSpPr>
        <p:spPr>
          <a:xfrm>
            <a:off x="7746595" y="2761314"/>
            <a:ext cx="2286000" cy="707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342ED897-5E4E-4275-89A0-06F4D667681D}"/>
              </a:ext>
            </a:extLst>
          </p:cNvPr>
          <p:cNvSpPr/>
          <p:nvPr/>
        </p:nvSpPr>
        <p:spPr>
          <a:xfrm>
            <a:off x="7901609" y="3507806"/>
            <a:ext cx="347869" cy="707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BC1AA830-4B32-42A6-8E21-0458332D3D59}"/>
              </a:ext>
            </a:extLst>
          </p:cNvPr>
          <p:cNvSpPr/>
          <p:nvPr/>
        </p:nvSpPr>
        <p:spPr>
          <a:xfrm>
            <a:off x="9004852" y="3507806"/>
            <a:ext cx="347869" cy="707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0C4C0794-909A-4E68-A814-5650504CFDA4}"/>
              </a:ext>
            </a:extLst>
          </p:cNvPr>
          <p:cNvSpPr/>
          <p:nvPr/>
        </p:nvSpPr>
        <p:spPr>
          <a:xfrm>
            <a:off x="4671571" y="4757517"/>
            <a:ext cx="6957212" cy="15717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53:9=5(ост.8)</a:t>
            </a:r>
          </a:p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53=9∙5+8 </a:t>
            </a:r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C594260F-7243-4A6D-9AB8-DBB23A515658}"/>
              </a:ext>
            </a:extLst>
          </p:cNvPr>
          <p:cNvSpPr/>
          <p:nvPr/>
        </p:nvSpPr>
        <p:spPr>
          <a:xfrm>
            <a:off x="7861852" y="4832289"/>
            <a:ext cx="2286000" cy="707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7DE80D6A-95C2-4C2A-8136-A45A726F84F8}"/>
              </a:ext>
            </a:extLst>
          </p:cNvPr>
          <p:cNvSpPr/>
          <p:nvPr/>
        </p:nvSpPr>
        <p:spPr>
          <a:xfrm>
            <a:off x="7901609" y="5519076"/>
            <a:ext cx="347869" cy="707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5BC38E04-94BB-4DA5-8EE1-7BF96F90A866}"/>
              </a:ext>
            </a:extLst>
          </p:cNvPr>
          <p:cNvSpPr/>
          <p:nvPr/>
        </p:nvSpPr>
        <p:spPr>
          <a:xfrm>
            <a:off x="9004852" y="5563804"/>
            <a:ext cx="347869" cy="7070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854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91CBE8-CACA-4CD0-8803-54B7F8EB6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3" r="-405" b="18654"/>
          <a:stretch/>
        </p:blipFill>
        <p:spPr>
          <a:xfrm flipH="1">
            <a:off x="155899" y="1344341"/>
            <a:ext cx="3856010" cy="534406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7491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Використовуючи вирази на ділення, склади рівності за зразком. Зроби висновок.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5684579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FBADDD0D-A4C4-4F21-BBEC-3F7945637B6A}"/>
              </a:ext>
            </a:extLst>
          </p:cNvPr>
          <p:cNvSpPr/>
          <p:nvPr/>
        </p:nvSpPr>
        <p:spPr>
          <a:xfrm>
            <a:off x="4671571" y="1454621"/>
            <a:ext cx="6957212" cy="1030162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36:7=5 (ост.1)</a:t>
            </a:r>
          </a:p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36=5∙7+1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BE83EF33-FB75-4940-8C4B-34243E97D22F}"/>
              </a:ext>
            </a:extLst>
          </p:cNvPr>
          <p:cNvSpPr/>
          <p:nvPr/>
        </p:nvSpPr>
        <p:spPr>
          <a:xfrm>
            <a:off x="4671571" y="2632459"/>
            <a:ext cx="6957212" cy="9531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38:6= 5 (ост.2)</a:t>
            </a:r>
          </a:p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38=6∙6+2 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0C4C0794-909A-4E68-A814-5650504CFDA4}"/>
              </a:ext>
            </a:extLst>
          </p:cNvPr>
          <p:cNvSpPr/>
          <p:nvPr/>
        </p:nvSpPr>
        <p:spPr>
          <a:xfrm>
            <a:off x="4671571" y="3733328"/>
            <a:ext cx="6957212" cy="953193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53:9=5(ост.8)</a:t>
            </a:r>
          </a:p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53=9∙5+8 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FCAFD51D-6AD7-43E6-9E38-5945794C4470}"/>
              </a:ext>
            </a:extLst>
          </p:cNvPr>
          <p:cNvSpPr/>
          <p:nvPr/>
        </p:nvSpPr>
        <p:spPr>
          <a:xfrm>
            <a:off x="3564647" y="4787127"/>
            <a:ext cx="8471454" cy="1901276"/>
          </a:xfrm>
          <a:prstGeom prst="roundRect">
            <a:avLst/>
          </a:prstGeom>
          <a:solidFill>
            <a:srgbClr val="FF5050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Якщо при додаванні остачі до добутку частки й дільника отримаємо ділене, то ділення виконано правильно.</a:t>
            </a:r>
          </a:p>
        </p:txBody>
      </p:sp>
    </p:spTree>
    <p:extLst>
      <p:ext uri="{BB962C8B-B14F-4D97-AF65-F5344CB8AC3E}">
        <p14:creationId xmlns:p14="http://schemas.microsoft.com/office/powerpoint/2010/main" val="20581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B35777-4E5A-4D49-831B-21ABCB698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" r="52400" b="11014"/>
          <a:stretch/>
        </p:blipFill>
        <p:spPr>
          <a:xfrm>
            <a:off x="107572" y="1279291"/>
            <a:ext cx="2782798" cy="547198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04.05.2022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Не обчислюючи знайди помилки. Перевір себе обчисленням.</a:t>
            </a: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73185" y="5620601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Скругленный прямоугольник 24">
            <a:extLst>
              <a:ext uri="{FF2B5EF4-FFF2-40B4-BE49-F238E27FC236}">
                <a16:creationId xmlns:a16="http://schemas.microsoft.com/office/drawing/2014/main" id="{6FC854BF-41E8-4E67-8334-E53DD2501493}"/>
              </a:ext>
            </a:extLst>
          </p:cNvPr>
          <p:cNvSpPr/>
          <p:nvPr/>
        </p:nvSpPr>
        <p:spPr>
          <a:xfrm>
            <a:off x="3965892" y="1370188"/>
            <a:ext cx="7652951" cy="106489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42:6=6(ост. 6)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63A5FDC1-4FD5-422E-A26C-642A6ABABD81}"/>
              </a:ext>
            </a:extLst>
          </p:cNvPr>
          <p:cNvSpPr/>
          <p:nvPr/>
        </p:nvSpPr>
        <p:spPr>
          <a:xfrm>
            <a:off x="3965892" y="2582762"/>
            <a:ext cx="7652951" cy="106489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54:7=7(ост. 5)</a:t>
            </a:r>
          </a:p>
        </p:txBody>
      </p:sp>
      <p:sp>
        <p:nvSpPr>
          <p:cNvPr id="17" name="Скругленный прямоугольник 24">
            <a:extLst>
              <a:ext uri="{FF2B5EF4-FFF2-40B4-BE49-F238E27FC236}">
                <a16:creationId xmlns:a16="http://schemas.microsoft.com/office/drawing/2014/main" id="{99BD4D88-5A2B-492C-BB29-DBAF3DB544DD}"/>
              </a:ext>
            </a:extLst>
          </p:cNvPr>
          <p:cNvSpPr/>
          <p:nvPr/>
        </p:nvSpPr>
        <p:spPr>
          <a:xfrm>
            <a:off x="3965892" y="3795336"/>
            <a:ext cx="7652951" cy="106489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55:6=8(ост. 7)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8B7A5E33-2A60-4DDA-A8EF-44A105E4032E}"/>
              </a:ext>
            </a:extLst>
          </p:cNvPr>
          <p:cNvSpPr/>
          <p:nvPr/>
        </p:nvSpPr>
        <p:spPr>
          <a:xfrm>
            <a:off x="3965892" y="5007910"/>
            <a:ext cx="7652951" cy="1064899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74:9=8(ост. 2)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A9881270-B627-4A13-A64D-512836F5BFFC}"/>
              </a:ext>
            </a:extLst>
          </p:cNvPr>
          <p:cNvSpPr/>
          <p:nvPr/>
        </p:nvSpPr>
        <p:spPr>
          <a:xfrm>
            <a:off x="3965892" y="1370187"/>
            <a:ext cx="7652951" cy="106489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              </a:t>
            </a:r>
            <a:r>
              <a:rPr lang="en-US" sz="48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42:6=7</a:t>
            </a:r>
            <a:endParaRPr lang="uk-UA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1028" name="Picture 4" descr="Bock in SecondLife: True or False">
            <a:extLst>
              <a:ext uri="{FF2B5EF4-FFF2-40B4-BE49-F238E27FC236}">
                <a16:creationId xmlns:a16="http://schemas.microsoft.com/office/drawing/2014/main" id="{BDF54963-FD42-416D-ACEF-C40DAC5AF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8"/>
          <a:stretch/>
        </p:blipFill>
        <p:spPr bwMode="auto">
          <a:xfrm>
            <a:off x="10697206" y="2536043"/>
            <a:ext cx="1212574" cy="1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7308753E-9FC0-4DDC-9D8D-6C09693D3584}"/>
              </a:ext>
            </a:extLst>
          </p:cNvPr>
          <p:cNvSpPr/>
          <p:nvPr/>
        </p:nvSpPr>
        <p:spPr>
          <a:xfrm>
            <a:off x="3965891" y="3786685"/>
            <a:ext cx="7652951" cy="106489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55:6=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9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(ост. 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1</a:t>
            </a:r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24" name="Picture 4" descr="Bock in SecondLife: True or False">
            <a:extLst>
              <a:ext uri="{FF2B5EF4-FFF2-40B4-BE49-F238E27FC236}">
                <a16:creationId xmlns:a16="http://schemas.microsoft.com/office/drawing/2014/main" id="{69D0B212-2726-4E7F-A3E8-2491919BF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38"/>
          <a:stretch/>
        </p:blipFill>
        <p:spPr bwMode="auto">
          <a:xfrm>
            <a:off x="10697206" y="4934072"/>
            <a:ext cx="1212574" cy="118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38940</TotalTime>
  <Words>575</Words>
  <Application>Microsoft Office PowerPoint</Application>
  <PresentationFormat>Широкоэкранный</PresentationFormat>
  <Paragraphs>191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6021</cp:revision>
  <dcterms:created xsi:type="dcterms:W3CDTF">2018-01-05T16:38:53Z</dcterms:created>
  <dcterms:modified xsi:type="dcterms:W3CDTF">2022-05-04T12:26:58Z</dcterms:modified>
</cp:coreProperties>
</file>