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7" r:id="rId13"/>
    <p:sldId id="266" r:id="rId14"/>
    <p:sldId id="28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9F8"/>
    <a:srgbClr val="C2E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rgbClr val="C2EED1"/>
            </a:gs>
            <a:gs pos="100000">
              <a:srgbClr val="DDF9F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71800" y="1872141"/>
            <a:ext cx="6572245" cy="3442031"/>
          </a:xfrm>
        </p:spPr>
        <p:txBody>
          <a:bodyPr>
            <a:noAutofit/>
          </a:bodyPr>
          <a:lstStyle/>
          <a:p>
            <a:pPr algn="ctr"/>
            <a:r>
              <a:rPr lang="uk-UA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/>
                <a:cs typeface="Times New Roman"/>
              </a:rPr>
              <a:t>НАРОДНІ ПРОМИСЛИ. УКРАЇНСЬКА НАРОДНА ІГРАШКА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31432" y="123808"/>
            <a:ext cx="4312568" cy="1584176"/>
          </a:xfrm>
        </p:spPr>
        <p:txBody>
          <a:bodyPr>
            <a:normAutofit/>
          </a:bodyPr>
          <a:lstStyle/>
          <a:p>
            <a:pPr algn="ctr"/>
            <a:r>
              <a:rPr lang="uk-UA" sz="2100" b="1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STLiti" panose="02010800040101010101" pitchFamily="2" charset="-122"/>
                <a:cs typeface="Arial" panose="020B0604020202020204" pitchFamily="34" charset="0"/>
              </a:rPr>
              <a:t>урок образотворчого мистецтва </a:t>
            </a:r>
          </a:p>
          <a:p>
            <a:pPr algn="ctr"/>
            <a:r>
              <a:rPr lang="uk-UA" sz="2100" b="1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STLiti" panose="02010800040101010101" pitchFamily="2" charset="-122"/>
                <a:cs typeface="Arial" panose="020B0604020202020204" pitchFamily="34" charset="0"/>
              </a:rPr>
              <a:t>у 5 класі</a:t>
            </a:r>
          </a:p>
          <a:p>
            <a:pPr algn="ctr"/>
            <a:r>
              <a:rPr lang="uk-UA" sz="2100" b="1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STLiti" panose="02010800040101010101" pitchFamily="2" charset="-122"/>
                <a:cs typeface="Arial" panose="020B0604020202020204" pitchFamily="34" charset="0"/>
              </a:rPr>
              <a:t>Вчитель: Андрєєва Ж.В.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07" l="0" r="996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3429000"/>
            <a:ext cx="3862602" cy="27363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2179852" cy="2070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4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60637"/>
            <a:ext cx="7435809" cy="52561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3" y="260648"/>
            <a:ext cx="842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Давайте розглянемо ескізи народних іграшок, які виготовлялися з глини</a:t>
            </a:r>
            <a:endParaRPr lang="ru-RU" sz="36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6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2074"/>
            <a:ext cx="7488832" cy="60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9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5689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Практичне завдання </a:t>
            </a:r>
          </a:p>
          <a:p>
            <a:pPr algn="ctr"/>
            <a:r>
              <a:rPr lang="uk-UA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(обрати один із варіантів):</a:t>
            </a:r>
          </a:p>
          <a:p>
            <a:r>
              <a:rPr lang="uk-UA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варіант - </a:t>
            </a:r>
            <a:r>
              <a:rPr lang="uk-UA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папері </a:t>
            </a:r>
            <a:r>
              <a:rPr lang="uk-UA" sz="2400" b="1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гуашевими</a:t>
            </a:r>
            <a:r>
              <a:rPr lang="uk-UA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фарбами намалювати ескіз народної іграшки (півник, зозуля, коник, олень або баранчик )</a:t>
            </a:r>
            <a:endParaRPr lang="ru-RU" sz="24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37" y="2564904"/>
            <a:ext cx="2065719" cy="38074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74" y="2564904"/>
            <a:ext cx="1995696" cy="3740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084" y="2564904"/>
            <a:ext cx="1923022" cy="37612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" y="2564904"/>
            <a:ext cx="1983139" cy="36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1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4" y="2113235"/>
            <a:ext cx="2593752" cy="258838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89583"/>
            <a:ext cx="4243769" cy="27684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6" y="2197211"/>
            <a:ext cx="2088232" cy="23036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4" y="4357565"/>
            <a:ext cx="2870270" cy="24901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110696"/>
            <a:ext cx="2117509" cy="313998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5536" y="111964"/>
            <a:ext cx="83678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варіант – </a:t>
            </a:r>
            <a:r>
              <a:rPr lang="uk-UA" sz="24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виліпити з солоного тіста (2 стакани борошна, 1 стакан солі «Екстра», 0, 5 стакана теплої води, замісити густе тісто) народну іграшку (півник, зозуля, коник, олень або баранчик ), дати виробу підсохнути, потім  задекорувати  </a:t>
            </a:r>
            <a:r>
              <a:rPr lang="uk-UA" sz="2400" b="1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гуашевими</a:t>
            </a:r>
            <a:r>
              <a:rPr lang="uk-UA" sz="2400" b="1" i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фарбами.</a:t>
            </a:r>
            <a:endParaRPr lang="ru-RU" sz="24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8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620688"/>
            <a:ext cx="7632848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uk-UA" sz="5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cs typeface="Times New Roman"/>
              </a:rPr>
              <a:t>Зворотній зв’язок</a:t>
            </a:r>
            <a:endParaRPr lang="ru-RU" sz="55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636912"/>
            <a:ext cx="7776864" cy="33239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>
                <a:ln w="50800"/>
                <a:latin typeface="Times New Roman"/>
                <a:cs typeface="Times New Roman"/>
              </a:rPr>
              <a:t>1.Viber</a:t>
            </a:r>
            <a:r>
              <a:rPr lang="ru-RU" sz="4000" b="1" dirty="0">
                <a:ln w="50800"/>
                <a:latin typeface="Times New Roman"/>
                <a:cs typeface="Times New Roman"/>
              </a:rPr>
              <a:t>: 0984971546</a:t>
            </a:r>
            <a:endParaRPr lang="en-US" sz="4000" b="1" dirty="0">
              <a:ln w="50800"/>
              <a:latin typeface="Times New Roman"/>
              <a:cs typeface="Times New Roman"/>
            </a:endParaRPr>
          </a:p>
          <a:p>
            <a:pPr algn="ctr"/>
            <a:endParaRPr lang="ru-RU" sz="4000" b="1" dirty="0">
              <a:ln w="50800"/>
              <a:latin typeface="Times New Roman"/>
              <a:cs typeface="Times New Roman"/>
            </a:endParaRPr>
          </a:p>
          <a:p>
            <a:pPr algn="ctr"/>
            <a:r>
              <a:rPr lang="en-US" sz="4000" b="1" dirty="0">
                <a:ln w="50800"/>
                <a:latin typeface="Times New Roman"/>
                <a:cs typeface="Times New Roman"/>
              </a:rPr>
              <a:t>2. e-mail</a:t>
            </a:r>
            <a:r>
              <a:rPr lang="ru-RU" sz="4000" b="1" dirty="0">
                <a:ln w="50800"/>
                <a:latin typeface="Times New Roman"/>
                <a:cs typeface="Times New Roman"/>
              </a:rPr>
              <a:t>:</a:t>
            </a:r>
            <a:r>
              <a:rPr lang="ru-RU" sz="3200" b="1" dirty="0">
                <a:ln w="50800"/>
                <a:latin typeface="Times New Roman"/>
                <a:cs typeface="Times New Roman"/>
              </a:rPr>
              <a:t> </a:t>
            </a:r>
            <a:r>
              <a:rPr lang="ru-RU" sz="3200" b="1" dirty="0">
                <a:ln w="50800"/>
                <a:latin typeface="Times New Roman"/>
                <a:cs typeface="Times New Roman"/>
                <a:hlinkClick r:id="rId2"/>
              </a:rPr>
              <a:t>zhannaandreeva95@ukr.net</a:t>
            </a:r>
            <a:endParaRPr lang="en-US" sz="3200" b="1" dirty="0">
              <a:ln w="50800"/>
              <a:latin typeface="Times New Roman"/>
              <a:cs typeface="Times New Roman"/>
            </a:endParaRPr>
          </a:p>
          <a:p>
            <a:pPr algn="ctr"/>
            <a:endParaRPr lang="en-US" sz="3200" b="1" dirty="0">
              <a:ln w="50800"/>
              <a:latin typeface="Times New Roman"/>
              <a:cs typeface="Times New Roman"/>
            </a:endParaRPr>
          </a:p>
          <a:p>
            <a:pPr algn="ctr"/>
            <a:r>
              <a:rPr lang="en-US" sz="4000" b="1" dirty="0">
                <a:ln w="50800"/>
                <a:latin typeface="Times New Roman"/>
                <a:cs typeface="Times New Roman"/>
              </a:rPr>
              <a:t>3. Human</a:t>
            </a:r>
          </a:p>
          <a:p>
            <a:pPr algn="ctr"/>
            <a:endParaRPr lang="ru-RU" b="1" i="1" dirty="0">
              <a:ln w="50800"/>
            </a:endParaRPr>
          </a:p>
        </p:txBody>
      </p:sp>
    </p:spTree>
    <p:extLst>
      <p:ext uri="{BB962C8B-B14F-4D97-AF65-F5344CB8AC3E}">
        <p14:creationId xmlns:p14="http://schemas.microsoft.com/office/powerpoint/2010/main" val="18891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0466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УКРАЇНСЬКА НАРОДНА ІГРАШКА</a:t>
            </a:r>
            <a:endParaRPr lang="ru-RU" sz="36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340769"/>
            <a:ext cx="7704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Іграшки </a:t>
            </a:r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це галузь українського народного мистецтва, що об’єднує вироби з кераміки, дерева, лози, соломи, паперу тощо</a:t>
            </a: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uk-UA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Народна іграшка </a:t>
            </a:r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унікальне явище традиційної народної культури українців. Вона є водночас предметом народної гри, засобом виховання та розвитку дитини, об’єктом творчості, реліктом автентичної культури, художнім витвором, національним сувеніром. </a:t>
            </a:r>
          </a:p>
          <a:p>
            <a:pPr algn="just"/>
            <a:r>
              <a:rPr lang="uk-UA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Види української народної  іграшки за матеріалом: </a:t>
            </a:r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дерев’яні, глиняні, м’які(ганчіркові), сирні, солом’яні та іграшки з природного матеріалу – сіна реп’яхів, рогозів, листя, качанів кукурудзи, тирси, вербової кори, льону, різноманітних квітів, овочів</a:t>
            </a:r>
            <a:r>
              <a:rPr lang="uk-UA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uk-UA" sz="2000" i="1" dirty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98472"/>
            <a:ext cx="4392488" cy="2479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713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9269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 ІСТОРІЇ ІГРАШКИ</a:t>
            </a:r>
            <a:endParaRPr lang="ru-RU" sz="36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На території України </a:t>
            </a:r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найдавніші прототипи іграшки виявлені в с. </a:t>
            </a:r>
            <a:r>
              <a:rPr lang="uk-UA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Мезин</a:t>
            </a:r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Коропського</a:t>
            </a:r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району Чернігівської області. Це були фігурки пташок, вовка чи собаки, виготовлені з мамонтового бивня приблизно 25 тис. років тому. Мали вони обрядове значення.</a:t>
            </a:r>
          </a:p>
          <a:p>
            <a:pPr algn="just"/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IV-III</a:t>
            </a:r>
            <a:r>
              <a:rPr lang="uk-UA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тис. до н. е. трипільці </a:t>
            </a:r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виготовляли керамічні  жіночі статуетки, різноманітні фігурки тварин (овець, коней, биків тощо) та їх дитинчат, які символізували плодючість. В могильнику на території Львівської області археологами знайдено порожнисті ліпні фігурки пташок, що згодом трансформувалися в іграшки-свищики.</a:t>
            </a:r>
          </a:p>
          <a:p>
            <a:pPr algn="just"/>
            <a:r>
              <a:rPr lang="uk-UA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Дитячі іграшки давніх слов’ян  </a:t>
            </a:r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(дерев’яні коники, качечки) знайдено під час розкопок на Наддніпрянщині. Датовані вони приблизно Х-ХІІ ст. У той час побутували і так звані технічні іграшки: луки, мечі, дзиґи тощо. Розвиток кустарного іграшкового промислу припадає на середину ХІХ ст. Саме у цей період в Україні сформувались три найбільші регіони виготовлення забавок: Подніпров’я, Поділля і Прикарпаття, а в їх межах утворилися провідні осередки. Протягом тривалого часу тут формувалися місцеві стильові особливості.</a:t>
            </a:r>
            <a:endParaRPr lang="ru-RU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0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ДЕРЕВ’ЯНА ІГРАШКА</a:t>
            </a:r>
            <a:endParaRPr lang="ru-RU" sz="36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Дерево </a:t>
            </a:r>
            <a:r>
              <a:rPr lang="uk-UA" sz="20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матеріал, який у сільських умовах фактично завжди під рукою. Тому найбільше іграшок-саморобок роблять саме із дерева.</a:t>
            </a:r>
          </a:p>
          <a:p>
            <a:pPr algn="just"/>
            <a:r>
              <a:rPr lang="uk-UA" sz="20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Це свистки, мороки, візки, колиски, мініатюрний посуд, знаряддя праці, лялькові меблі і зброя.</a:t>
            </a:r>
            <a:endParaRPr lang="ru-RU" sz="2000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9001"/>
            <a:ext cx="3862714" cy="2703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7009"/>
            <a:ext cx="3928916" cy="2664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651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СИРНА ІГРАШКА</a:t>
            </a:r>
            <a:endParaRPr lang="ru-RU" sz="36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12776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На Гуцульщині і донині роблять </a:t>
            </a:r>
            <a:r>
              <a:rPr lang="uk-UA" sz="20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іграшки з сиру </a:t>
            </a:r>
            <a:r>
              <a:rPr lang="uk-UA" sz="20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коників, баранців, бичків. Розміри фігурок невеликі: 10 см заввишки та 16 см завдовжки. Цим промислом займаються жінки.</a:t>
            </a:r>
            <a:endParaRPr lang="ru-RU" sz="2000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75" y="2428439"/>
            <a:ext cx="2709457" cy="2709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32" y="4077072"/>
            <a:ext cx="2492896" cy="2492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1" y="3919364"/>
            <a:ext cx="2650604" cy="2650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992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69269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МОТАНКА</a:t>
            </a:r>
            <a:endParaRPr lang="ru-RU" sz="36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349580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000" b="1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Мотанка</a:t>
            </a:r>
            <a:r>
              <a:rPr lang="uk-UA" sz="20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вузликова лялька зроблена з тканини. Назва походить від українського слова «мотати». Перші </a:t>
            </a:r>
            <a:r>
              <a:rPr lang="uk-UA" sz="2000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мотанки</a:t>
            </a:r>
            <a:r>
              <a:rPr lang="uk-UA" sz="20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не мали рук, ніг і тулуба. Виразною була лише голова. Обличчя «пусте» або з хрестом, вишитим різнокольоровими нитками. Хрест на обличчі має символічне значення, адже це знак сонця, знак духовного єднання землі і неба, чоловічого і жіночого начала.</a:t>
            </a:r>
          </a:p>
          <a:p>
            <a:pPr algn="just"/>
            <a:r>
              <a:rPr lang="uk-UA" sz="2000" i="1" dirty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71723"/>
            <a:ext cx="2592288" cy="2989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7" y="3471724"/>
            <a:ext cx="3637380" cy="2989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969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476672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Лялька-</a:t>
            </a:r>
            <a:r>
              <a:rPr lang="ru-RU" b="1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мотанка</a:t>
            </a:r>
            <a:r>
              <a:rPr lang="ru-RU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символ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жіночої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мудрості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родинний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оберіг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Збереглися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відомості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і про те,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дівчині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перед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заміжжям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мати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власноруч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робила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дарувала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ляльку-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мотанку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Для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виготовлення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ляльки-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мотанки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використовують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натуральні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матеріали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бавовну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льон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вовну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дерево,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бісер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збір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трав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тощо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Прикрашали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мотанку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народними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орнаментами та </a:t>
            </a:r>
            <a:r>
              <a:rPr lang="ru-RU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вишивкою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30998"/>
            <a:ext cx="1905000" cy="3219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88" y="3212976"/>
            <a:ext cx="4286250" cy="340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230998"/>
            <a:ext cx="1988754" cy="3070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324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340" y="60862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ОПІШНЯНСЬКА ІГРАШКА</a:t>
            </a:r>
            <a:endParaRPr lang="ru-RU" sz="36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556792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В Опішні виготовляли глиняні іграшки</a:t>
            </a:r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подібні до знарядь праці і посуду («монетки»); свистунці: коники, баранці, гуски, курки, півники, качки; вершники на коні, мама з дитиною, жінка з куркою, ведмідь; сюжетні іграшки: «Весілля на Полтавщині», «Хлібороб».</a:t>
            </a:r>
          </a:p>
          <a:p>
            <a:pPr algn="just"/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Для </a:t>
            </a:r>
            <a:r>
              <a:rPr lang="uk-UA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Опішнянської</a:t>
            </a:r>
            <a:r>
              <a:rPr lang="uk-UA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іграшки характерні рослинні орнаменти, хвилясті, прямі, ламані лінії, крапки, кружечки, мазки.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11118"/>
            <a:ext cx="4654328" cy="3101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27" y="3311118"/>
            <a:ext cx="2066413" cy="3101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812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СОЛОМ’ЯНА ІГРАШКА</a:t>
            </a:r>
            <a:endParaRPr lang="ru-RU" sz="36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0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Іграшки із соломи та трави </a:t>
            </a:r>
            <a:r>
              <a:rPr lang="uk-UA" sz="20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типові екологічні іграшки. Авторами цих іграшок були зазвичай сільські умільці-хлібороби. Виготовляли брязкальця ромбічної форми, брязкальця у формі кулі, «дзеркала», бичків, оленів, коників, ляльок різного типу, «павучків» тощо.</a:t>
            </a:r>
            <a:endParaRPr lang="ru-RU" sz="2000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82" y="2834907"/>
            <a:ext cx="3536058" cy="2488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67" y="4006819"/>
            <a:ext cx="3835927" cy="2558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0291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751</Words>
  <Application>Microsoft Office PowerPoint</Application>
  <PresentationFormat>Экран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STLiti</vt:lpstr>
      <vt:lpstr>Times New Roman</vt:lpstr>
      <vt:lpstr>Тема Office</vt:lpstr>
      <vt:lpstr>НАРОДНІ ПРОМИСЛИ. УКРАЇНСЬКА НАРОДНА ІГРАШКА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Школа</cp:lastModifiedBy>
  <cp:revision>29</cp:revision>
  <dcterms:created xsi:type="dcterms:W3CDTF">2016-11-19T15:57:14Z</dcterms:created>
  <dcterms:modified xsi:type="dcterms:W3CDTF">2022-04-13T12:39:30Z</dcterms:modified>
</cp:coreProperties>
</file>