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1588" r:id="rId3"/>
    <p:sldId id="1620" r:id="rId4"/>
    <p:sldId id="1621" r:id="rId5"/>
    <p:sldId id="1622" r:id="rId6"/>
    <p:sldId id="1623" r:id="rId7"/>
    <p:sldId id="1624" r:id="rId8"/>
    <p:sldId id="1487" r:id="rId9"/>
    <p:sldId id="1551" r:id="rId10"/>
    <p:sldId id="1626" r:id="rId11"/>
    <p:sldId id="1627" r:id="rId12"/>
    <p:sldId id="1628" r:id="rId13"/>
    <p:sldId id="1629" r:id="rId14"/>
    <p:sldId id="1630" r:id="rId15"/>
    <p:sldId id="1631" r:id="rId16"/>
    <p:sldId id="1632" r:id="rId17"/>
    <p:sldId id="1625" r:id="rId18"/>
    <p:sldId id="1636" r:id="rId19"/>
    <p:sldId id="163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588"/>
            <p14:sldId id="1620"/>
            <p14:sldId id="1621"/>
            <p14:sldId id="1622"/>
            <p14:sldId id="1623"/>
            <p14:sldId id="1624"/>
            <p14:sldId id="1487"/>
            <p14:sldId id="1551"/>
            <p14:sldId id="1626"/>
            <p14:sldId id="1627"/>
            <p14:sldId id="1628"/>
            <p14:sldId id="1629"/>
            <p14:sldId id="1630"/>
            <p14:sldId id="1631"/>
            <p14:sldId id="1632"/>
            <p14:sldId id="1625"/>
            <p14:sldId id="1636"/>
            <p14:sldId id="1634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FF3131"/>
    <a:srgbClr val="00B050"/>
    <a:srgbClr val="BA1CBA"/>
    <a:srgbClr val="FFFF00"/>
    <a:srgbClr val="9E0000"/>
    <a:srgbClr val="1694E9"/>
    <a:srgbClr val="C6109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2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jpe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43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27" y="2563545"/>
            <a:ext cx="6866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чисел 0 і 1. Множення на 0 і 1. Обчислення виразів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означає кожний множник у виразах? Заміни множення додаванням. Обчисли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за таблицями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2248625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2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224862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469745" y="4438895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+ 6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746017" y="443889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uk-UA" sz="72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0573" y="1331917"/>
            <a:ext cx="2560788" cy="3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означає кожний множник у виразах? Заміни множення додаванням. Обчисли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за таблицями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2248625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224862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uk-UA" sz="72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69745" y="4438895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+ 7 + 7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746017" y="443889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  <a:endParaRPr lang="uk-UA" sz="72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0573" y="1331917"/>
            <a:ext cx="2560788" cy="3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означає кожний множник у виразах? Заміни множення додаванням. Обчисли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за таблицями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2248625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224862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uk-UA" sz="72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69745" y="4438895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+ 8 + 8 + 8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746017" y="443889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uk-UA" sz="72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0573" y="1331917"/>
            <a:ext cx="2560788" cy="3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множення додаванням. Обчисли та зроби висновок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654270" y="1493420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∙ 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977843" y="1493420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654270" y="2739584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=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524388" y="2739584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4662" y="1053904"/>
            <a:ext cx="1499860" cy="1906602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640412" y="3985748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∙ 6 =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963985" y="3985748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654270" y="5277747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+ 1 + 1=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9984662" y="5277747"/>
            <a:ext cx="180251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7321" y="3603790"/>
            <a:ext cx="1499860" cy="19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Заміни множення додаванням. Обчисли та зроби висновок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654270" y="1493420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5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977843" y="1493420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654270" y="2739584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+ 0 =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524388" y="2739584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4662" y="1053904"/>
            <a:ext cx="1499860" cy="1906602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640412" y="3985748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7 =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963985" y="3985748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654270" y="5277747"/>
            <a:ext cx="9383844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+ 0 + 0 + 0 =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11038113" y="5277747"/>
            <a:ext cx="749067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7321" y="3603790"/>
            <a:ext cx="1499860" cy="19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1"/>
            <a:ext cx="9617912" cy="2081216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1 ∙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56370"/>
            <a:ext cx="2262069" cy="3359508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262069" y="3640516"/>
            <a:ext cx="9617912" cy="2081216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0 ∙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44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можна замінити додаванням добутки? За якими правилами виконуєш множення на 1 і 0?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823864" y="1604664"/>
            <a:ext cx="6204234" cy="2215991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1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8604" y="1704841"/>
            <a:ext cx="3324117" cy="4225573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1810006" y="4096992"/>
            <a:ext cx="6204234" cy="2215991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0 </a:t>
            </a:r>
          </a:p>
        </p:txBody>
      </p:sp>
    </p:spTree>
    <p:extLst>
      <p:ext uri="{BB962C8B-B14F-4D97-AF65-F5344CB8AC3E}">
        <p14:creationId xmlns:p14="http://schemas.microsoft.com/office/powerpoint/2010/main" val="11673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Скористайся календарем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566763" y="1380081"/>
            <a:ext cx="10184100" cy="107721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День залізничника відзначають 4 листопада. Скільки від цієї дати днів до Нового року?</a:t>
            </a:r>
          </a:p>
        </p:txBody>
      </p:sp>
      <p:pic>
        <p:nvPicPr>
          <p:cNvPr id="1026" name="Picture 2" descr="Календар на 2020 рік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53229" b="23565"/>
          <a:stretch/>
        </p:blipFill>
        <p:spPr bwMode="auto">
          <a:xfrm>
            <a:off x="2415933" y="3216607"/>
            <a:ext cx="8277838" cy="32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3610253" y="4594031"/>
            <a:ext cx="515746" cy="486919"/>
          </a:xfrm>
          <a:prstGeom prst="ellipse">
            <a:avLst/>
          </a:prstGeom>
          <a:noFill/>
          <a:ln w="762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6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Розв'яжи задачу</a:t>
            </a:r>
            <a:endParaRPr lang="uk-UA" sz="2000" b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544585" y="1300008"/>
            <a:ext cx="10320437" cy="2308324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Діти полічили вагони у вантажному </a:t>
            </a:r>
            <a:r>
              <a:rPr lang="uk-UA" sz="36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потязі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Вагонів-платформ було 9, вагонів-цистерн – у 3 рази більше, а </a:t>
            </a:r>
            <a:r>
              <a:rPr lang="uk-UA" sz="36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півагонів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на </a:t>
            </a:r>
            <a:r>
              <a:rPr lang="en-US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більше, ніж цистерн. Скільки піввагонів у цьому </a:t>
            </a:r>
            <a:r>
              <a:rPr lang="uk-UA" sz="36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потязі</a:t>
            </a:r>
            <a:r>
              <a:rPr lang="uk-UA" sz="3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050" name="Picture 2" descr="4-х осная платформа.Пр-во Пересвет.Арт.3652.Масштаб ТТ (1:120). Грузовые  вагоны TT (1:120) - Модели железных дорог и поездов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4" b="24705"/>
          <a:stretch/>
        </p:blipFill>
        <p:spPr bwMode="auto">
          <a:xfrm>
            <a:off x="1527710" y="5634096"/>
            <a:ext cx="3591399" cy="10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агон-цистерна - Что такое Вагон-цистерна? - Техническая Библиотека  Neftegaz.RU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r="18914"/>
          <a:stretch/>
        </p:blipFill>
        <p:spPr bwMode="auto">
          <a:xfrm>
            <a:off x="5338111" y="4952052"/>
            <a:ext cx="2584175" cy="17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іввагон суцільнометалевий із глухими торцевими стінками й  розвантажувальними люками модель 12-9046 для перевезення насипних  непилоподібних, навалювальних (кам'яного вугілля, руди й ін.), штабельних і  штучних вантажів, що не вимагають укриття від ...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b="22029"/>
          <a:stretch/>
        </p:blipFill>
        <p:spPr bwMode="auto">
          <a:xfrm>
            <a:off x="8330239" y="5204184"/>
            <a:ext cx="3709540" cy="15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648558" y="3804165"/>
            <a:ext cx="30569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 - 9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905139" y="3744538"/>
            <a:ext cx="35509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Цистерн - ?,</a:t>
            </a:r>
          </a:p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3 рази більше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8583551" y="3768071"/>
            <a:ext cx="329609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Піввагонів - ?,</a:t>
            </a:r>
          </a:p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82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2" r="60272" b="64861"/>
          <a:stretch/>
        </p:blipFill>
        <p:spPr>
          <a:xfrm>
            <a:off x="1351245" y="1456402"/>
            <a:ext cx="10718836" cy="528729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1" t="43141" r="66868" b="43017"/>
          <a:stretch/>
        </p:blipFill>
        <p:spPr>
          <a:xfrm>
            <a:off x="9110532" y="1772213"/>
            <a:ext cx="541936" cy="67609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1" t="43079" r="12998" b="43079"/>
          <a:stretch/>
        </p:blipFill>
        <p:spPr>
          <a:xfrm>
            <a:off x="9512881" y="1772212"/>
            <a:ext cx="541936" cy="67609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3" t="43058" r="67436" b="43100"/>
          <a:stretch/>
        </p:blipFill>
        <p:spPr>
          <a:xfrm>
            <a:off x="1802671" y="2619012"/>
            <a:ext cx="541936" cy="67609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43307" r="85526" b="42851"/>
          <a:stretch/>
        </p:blipFill>
        <p:spPr>
          <a:xfrm>
            <a:off x="5229015" y="2628640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3101969" y="3507583"/>
            <a:ext cx="498655" cy="633477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36" y="1232096"/>
            <a:ext cx="3923299" cy="162450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4354904" y="2628640"/>
            <a:ext cx="541936" cy="6760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2235786" y="3486710"/>
            <a:ext cx="498655" cy="63347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43277" r="67194" b="42881"/>
          <a:stretch/>
        </p:blipFill>
        <p:spPr>
          <a:xfrm>
            <a:off x="9947022" y="1791192"/>
            <a:ext cx="541936" cy="67609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2223729" y="2628641"/>
            <a:ext cx="541936" cy="676099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3112545" y="2640322"/>
            <a:ext cx="498655" cy="633477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5241197" y="3480636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8" t="43135" r="22751" b="43023"/>
          <a:stretch/>
        </p:blipFill>
        <p:spPr>
          <a:xfrm>
            <a:off x="1748051" y="3464270"/>
            <a:ext cx="541936" cy="6760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1" t="43455" r="76418" b="42703"/>
          <a:stretch/>
        </p:blipFill>
        <p:spPr>
          <a:xfrm>
            <a:off x="3945827" y="2628641"/>
            <a:ext cx="541936" cy="67609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2974109" y="2465826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2988760" y="4141059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83002" y="3349343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=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8684" y="2747668"/>
            <a:ext cx="408812" cy="41878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1160" y="2727801"/>
            <a:ext cx="408812" cy="418784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728722" y="3619988"/>
            <a:ext cx="302864" cy="27288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4385504" y="3491533"/>
            <a:ext cx="498655" cy="633477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8" t="43135" r="22751" b="43023"/>
          <a:stretch/>
        </p:blipFill>
        <p:spPr>
          <a:xfrm>
            <a:off x="3897769" y="3469093"/>
            <a:ext cx="541936" cy="67609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0345" y="3592927"/>
            <a:ext cx="408812" cy="418784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1819051" y="4337720"/>
            <a:ext cx="498655" cy="633477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2246690" y="4337721"/>
            <a:ext cx="498655" cy="633477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3101969" y="4316411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2251" y="4424581"/>
            <a:ext cx="408812" cy="41878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3951733" y="4335700"/>
            <a:ext cx="498655" cy="633477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4379372" y="4335701"/>
            <a:ext cx="498655" cy="633477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43361" r="85421" b="42797"/>
          <a:stretch/>
        </p:blipFill>
        <p:spPr>
          <a:xfrm>
            <a:off x="5234651" y="4314391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4768516" y="4514187"/>
            <a:ext cx="421206" cy="276501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6938305" y="2640321"/>
            <a:ext cx="498655" cy="633477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7335495" y="2619012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43307" r="85526" b="42851"/>
          <a:stretch/>
        </p:blipFill>
        <p:spPr>
          <a:xfrm>
            <a:off x="8204188" y="2642165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7844076" y="2800750"/>
            <a:ext cx="302864" cy="272886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9084172" y="2619436"/>
            <a:ext cx="498655" cy="63347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5" t="43041" r="48944" b="43117"/>
          <a:stretch/>
        </p:blipFill>
        <p:spPr>
          <a:xfrm>
            <a:off x="9481362" y="2598127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43307" r="85526" b="42851"/>
          <a:stretch/>
        </p:blipFill>
        <p:spPr>
          <a:xfrm>
            <a:off x="10350055" y="2621280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9985" y="2726782"/>
            <a:ext cx="408812" cy="41878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8612668" y="2448311"/>
            <a:ext cx="595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7347527" y="3460797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1" t="43209" r="39608" b="42949"/>
          <a:stretch/>
        </p:blipFill>
        <p:spPr>
          <a:xfrm>
            <a:off x="6938450" y="3460798"/>
            <a:ext cx="541936" cy="6760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8232702" y="3502327"/>
            <a:ext cx="498655" cy="633477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7739425" y="3668891"/>
            <a:ext cx="421206" cy="27650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43161" r="67538" b="42997"/>
          <a:stretch/>
        </p:blipFill>
        <p:spPr>
          <a:xfrm>
            <a:off x="9483673" y="3469092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1" t="43209" r="39608" b="42949"/>
          <a:stretch/>
        </p:blipFill>
        <p:spPr>
          <a:xfrm>
            <a:off x="9074596" y="3469093"/>
            <a:ext cx="541936" cy="6760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10368848" y="3510622"/>
            <a:ext cx="498655" cy="633477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9985" y="3589454"/>
            <a:ext cx="408812" cy="418784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498420" y="3337181"/>
            <a:ext cx="107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7369167" y="4337797"/>
            <a:ext cx="498655" cy="633477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971076" y="4323896"/>
            <a:ext cx="509310" cy="647013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3" t="43730" r="4365" b="43234"/>
          <a:stretch/>
        </p:blipFill>
        <p:spPr>
          <a:xfrm>
            <a:off x="8243007" y="4345845"/>
            <a:ext cx="498655" cy="633477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4144" y="4424677"/>
            <a:ext cx="408812" cy="418784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43668" r="58197" b="43296"/>
          <a:stretch/>
        </p:blipFill>
        <p:spPr>
          <a:xfrm>
            <a:off x="9498685" y="4332604"/>
            <a:ext cx="498655" cy="633477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100594" y="4318703"/>
            <a:ext cx="509310" cy="647013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43307" r="85526" b="42851"/>
          <a:stretch/>
        </p:blipFill>
        <p:spPr>
          <a:xfrm>
            <a:off x="10353632" y="4331511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993520" y="4490096"/>
            <a:ext cx="302864" cy="272886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 rot="10800000">
            <a:off x="8622150" y="4161029"/>
            <a:ext cx="595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87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  <p:bldP spid="109" grpId="0"/>
      <p:bldP spid="142" grpId="0"/>
      <p:bldP spid="151" grpId="0"/>
      <p:bldP spid="1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8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8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2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1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4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1" t="42897" r="22698" b="43261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0" t="43713" r="21699" b="42445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0" t="43050" r="22879" b="43108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9" t="43569" r="21740" b="42589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1" t="43107" r="22928" b="43051"/>
          <a:stretch/>
        </p:blipFill>
        <p:spPr>
          <a:xfrm>
            <a:off x="3480491" y="3430599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8" t="43714" r="21821" b="42444"/>
          <a:stretch/>
        </p:blipFill>
        <p:spPr>
          <a:xfrm>
            <a:off x="2702525" y="3461235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1" t="43252" r="22838" b="42906"/>
          <a:stretch/>
        </p:blipFill>
        <p:spPr>
          <a:xfrm>
            <a:off x="8821849" y="3430599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6" t="43786" r="21903" b="42372"/>
          <a:stretch/>
        </p:blipFill>
        <p:spPr>
          <a:xfrm>
            <a:off x="8020392" y="3461133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6" t="42954" r="22693" b="43204"/>
          <a:stretch/>
        </p:blipFill>
        <p:spPr>
          <a:xfrm>
            <a:off x="5272297" y="343059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8" t="43714" r="21781" b="42444"/>
          <a:stretch/>
        </p:blipFill>
        <p:spPr>
          <a:xfrm>
            <a:off x="4470840" y="3461133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9" t="42921" r="22520" b="43237"/>
          <a:stretch/>
        </p:blipFill>
        <p:spPr>
          <a:xfrm>
            <a:off x="10625117" y="3420118"/>
            <a:ext cx="584567" cy="7292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4" t="43497" r="21455" b="42661"/>
          <a:stretch/>
        </p:blipFill>
        <p:spPr>
          <a:xfrm>
            <a:off x="9828358" y="3450652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64846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Що означає кожний множник у виразах? Заміни множення додаванням. Обчисли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за таблицями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2248625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6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224862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469745" y="4438895"/>
            <a:ext cx="8380558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+ 5 + 5 + 5 + 5 + 5 =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746017" y="443889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0573" y="1331917"/>
            <a:ext cx="2560788" cy="3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29" grpId="0" animBg="1"/>
      <p:bldP spid="3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34868</TotalTime>
  <Words>518</Words>
  <Application>Microsoft Office PowerPoint</Application>
  <PresentationFormat>Широкоэкранный</PresentationFormat>
  <Paragraphs>201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4273</cp:revision>
  <dcterms:created xsi:type="dcterms:W3CDTF">2018-01-05T16:38:53Z</dcterms:created>
  <dcterms:modified xsi:type="dcterms:W3CDTF">2021-11-10T15:04:30Z</dcterms:modified>
</cp:coreProperties>
</file>