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4" r:id="rId6"/>
    <p:sldId id="262" r:id="rId7"/>
    <p:sldId id="261" r:id="rId8"/>
    <p:sldId id="269" r:id="rId9"/>
    <p:sldId id="274" r:id="rId10"/>
    <p:sldId id="268" r:id="rId11"/>
    <p:sldId id="270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0" autoAdjust="0"/>
    <p:restoredTop sz="94660"/>
  </p:normalViewPr>
  <p:slideViewPr>
    <p:cSldViewPr>
      <p:cViewPr>
        <p:scale>
          <a:sx n="66" d="100"/>
          <a:sy n="66" d="100"/>
        </p:scale>
        <p:origin x="-150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520E9-21E7-4366-A139-B0C1EFC407D6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19584-4493-4C7B-AD5D-C7CA8ACED9E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19584-4493-4C7B-AD5D-C7CA8ACED9E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sYxBhO-w9k&amp;ab_channel=%D0%9E%D0%BB%D0%B5%D0%BD%D0%B0%D0%97%D0%B0%D0%B4%D0%BE%D1%80%D0%BE%D0%B6%D0%BD%D0%B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urok.com.ua/prezentaciya-z-temi-mehanichni-ta-teplovi-fizichni-yavischa-5-klas-62565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sYxBhO-w9k&amp;ab_channel=%D0%9E%D0%BB%D0%B5%D0%BD%D0%B0%D0%97%D0%B0%D0%B4%D0%BE%D1%80%D0%BE%D0%B6%D0%BD%D0%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Механічні й теплові фізичні явища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3886200"/>
            <a:ext cx="2643206" cy="1752600"/>
          </a:xfrm>
        </p:spPr>
        <p:txBody>
          <a:bodyPr/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Урок </a:t>
            </a:r>
            <a:r>
              <a:rPr lang="uk-UA" sz="2000" b="1" dirty="0" smtClean="0">
                <a:solidFill>
                  <a:srgbClr val="0000CC"/>
                </a:solidFill>
              </a:rPr>
              <a:t>16</a:t>
            </a:r>
          </a:p>
          <a:p>
            <a:r>
              <a:rPr lang="uk-UA" sz="2000" b="1" dirty="0" smtClean="0">
                <a:solidFill>
                  <a:srgbClr val="0000CC"/>
                </a:solidFill>
              </a:rPr>
              <a:t>(</a:t>
            </a:r>
            <a:r>
              <a:rPr lang="uk-UA" sz="2000" b="1" dirty="0" err="1" smtClean="0">
                <a:solidFill>
                  <a:srgbClr val="0000CC"/>
                </a:solidFill>
              </a:rPr>
              <a:t>Ічастина</a:t>
            </a:r>
            <a:r>
              <a:rPr lang="uk-UA" sz="2000" b="1" smtClean="0">
                <a:solidFill>
                  <a:srgbClr val="0000CC"/>
                </a:solidFill>
              </a:rPr>
              <a:t>)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uk-UA" sz="2000" b="1" dirty="0" smtClean="0">
                <a:solidFill>
                  <a:srgbClr val="0000CC"/>
                </a:solidFill>
              </a:rPr>
              <a:t>11.11.2021</a:t>
            </a:r>
          </a:p>
          <a:p>
            <a:r>
              <a:rPr lang="uk-UA" sz="2000" b="1" dirty="0" smtClean="0">
                <a:solidFill>
                  <a:srgbClr val="0000CC"/>
                </a:solidFill>
              </a:rPr>
              <a:t>5-Аклас</a:t>
            </a:r>
            <a:endParaRPr lang="ru-RU" sz="2000" b="1" dirty="0" smtClean="0">
              <a:solidFill>
                <a:srgbClr val="0000CC"/>
              </a:solidFill>
            </a:endParaRPr>
          </a:p>
          <a:p>
            <a:endParaRPr lang="ru-RU" dirty="0"/>
          </a:p>
        </p:txBody>
      </p:sp>
      <p:pic>
        <p:nvPicPr>
          <p:cNvPr id="5" name="Рисунок 4" descr="C:\Users\valen\Desktop\239931064.jpg"/>
          <p:cNvPicPr/>
          <p:nvPr/>
        </p:nvPicPr>
        <p:blipFill>
          <a:blip r:embed="rId3"/>
          <a:srcRect l="10253" r="58099"/>
          <a:stretch>
            <a:fillRect/>
          </a:stretch>
        </p:blipFill>
        <p:spPr bwMode="auto">
          <a:xfrm>
            <a:off x="6786578" y="3214686"/>
            <a:ext cx="1840787" cy="331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>
                <a:solidFill>
                  <a:srgbClr val="FFFF00"/>
                </a:solidFill>
                <a:latin typeface="Comic Sans MS" pitchFamily="66" charset="0"/>
              </a:rPr>
              <a:t>Термометри-</a:t>
            </a:r>
            <a:r>
              <a:rPr lang="uk-UA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uk-UA" dirty="0" smtClean="0">
                <a:solidFill>
                  <a:srgbClr val="FFC000"/>
                </a:solidFill>
                <a:latin typeface="Comic Sans MS" pitchFamily="66" charset="0"/>
              </a:rPr>
              <a:t>прилади</a:t>
            </a:r>
            <a:br>
              <a:rPr lang="uk-UA" dirty="0" smtClean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uk-UA" dirty="0" smtClean="0">
                <a:solidFill>
                  <a:srgbClr val="FFC000"/>
                </a:solidFill>
                <a:latin typeface="Comic Sans MS" pitchFamily="66" charset="0"/>
              </a:rPr>
              <a:t>для вимірювання температури</a:t>
            </a:r>
            <a:endParaRPr lang="ru-RU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Де застосовують зображені термометри</a:t>
            </a:r>
            <a:r>
              <a:rPr lang="en-US" dirty="0" smtClean="0"/>
              <a:t>?</a:t>
            </a:r>
            <a:endParaRPr lang="uk-UA" dirty="0" smtClean="0"/>
          </a:p>
          <a:p>
            <a:endParaRPr lang="ru-RU" dirty="0"/>
          </a:p>
        </p:txBody>
      </p:sp>
      <p:pic>
        <p:nvPicPr>
          <p:cNvPr id="5" name="Picture 15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2643182"/>
            <a:ext cx="2062642" cy="134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 descr="ÐÐ°ÑÑÐ¸Ð½ÐºÐ¸ Ð¿Ð¾ Ð·Ð°Ð¿ÑÐ¾ÑÑ ÑÐµÑÐ¼Ð¾Ð¼ÐµÑÑÐ¸ ÑÐ¿Ð¸ÑÑÐ¾Ð²Ð¸Ð¹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286124"/>
            <a:ext cx="200026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valen\Desktop\termometry-dlya-vody-raznovidnosti-i-sovety-po-vyboru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2428868"/>
            <a:ext cx="2462218" cy="1848490"/>
          </a:xfrm>
          <a:prstGeom prst="rect">
            <a:avLst/>
          </a:prstGeom>
          <a:noFill/>
        </p:spPr>
      </p:pic>
      <p:pic>
        <p:nvPicPr>
          <p:cNvPr id="4099" name="Picture 3" descr="C:\Users\valen\Desktop\termometr-elektronnij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4071942"/>
            <a:ext cx="2040027" cy="1595754"/>
          </a:xfrm>
          <a:prstGeom prst="rect">
            <a:avLst/>
          </a:prstGeom>
          <a:noFill/>
        </p:spPr>
      </p:pic>
      <p:sp>
        <p:nvSpPr>
          <p:cNvPr id="9" name="Овал 8"/>
          <p:cNvSpPr/>
          <p:nvPr/>
        </p:nvSpPr>
        <p:spPr>
          <a:xfrm>
            <a:off x="928662" y="6000768"/>
            <a:ext cx="700086" cy="700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214678" y="4429132"/>
            <a:ext cx="700086" cy="700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215338" y="3643314"/>
            <a:ext cx="700086" cy="700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pic>
        <p:nvPicPr>
          <p:cNvPr id="1026" name="Picture 2" descr="C:\Users\valen\Desktop\20160912_07eK.jf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3490720"/>
            <a:ext cx="1785950" cy="2510028"/>
          </a:xfrm>
          <a:prstGeom prst="rect">
            <a:avLst/>
          </a:prstGeom>
          <a:noFill/>
        </p:spPr>
      </p:pic>
      <p:sp>
        <p:nvSpPr>
          <p:cNvPr id="14" name="Овал 13"/>
          <p:cNvSpPr/>
          <p:nvPr/>
        </p:nvSpPr>
        <p:spPr>
          <a:xfrm>
            <a:off x="5500694" y="5357826"/>
            <a:ext cx="71438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  <a:latin typeface="Comic Sans MS" pitchFamily="66" charset="0"/>
              </a:rPr>
              <a:t>Домашнє завдання</a:t>
            </a:r>
            <a:endParaRPr lang="ru-RU" sz="3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u="sng" dirty="0" smtClean="0">
                <a:hlinkClick r:id="rId3"/>
              </a:rPr>
              <a:t>Ознайомитися з відео</a:t>
            </a:r>
          </a:p>
          <a:p>
            <a:r>
              <a:rPr lang="uk-UA" sz="2400" u="sng" dirty="0" smtClean="0">
                <a:hlinkClick r:id="rId3"/>
              </a:rPr>
              <a:t>https://www.youtube.com/watch?v=IsYxBhO-w9k&amp;ab_channel=%D0%9E%D0%BB%D0%B5%D0%BD%D0%B0%D0%97%D0%B0%D0%B4%D0%BE%D1%80%D0%BE%D0%B6%D0%BD%D0%B0</a:t>
            </a:r>
            <a:endParaRPr lang="uk-UA" sz="2400" u="sng" dirty="0" smtClean="0"/>
          </a:p>
          <a:p>
            <a:r>
              <a:rPr lang="uk-UA" sz="2400" dirty="0" smtClean="0"/>
              <a:t> </a:t>
            </a:r>
            <a:endParaRPr lang="ru-RU" sz="2400" dirty="0" smtClean="0"/>
          </a:p>
          <a:p>
            <a:endParaRPr lang="uk-UA" sz="2400" b="1" dirty="0" smtClean="0">
              <a:solidFill>
                <a:srgbClr val="0070C0"/>
              </a:solidFill>
            </a:endParaRPr>
          </a:p>
          <a:p>
            <a:r>
              <a:rPr lang="uk-UA" sz="2400" b="1" dirty="0" smtClean="0">
                <a:solidFill>
                  <a:srgbClr val="0070C0"/>
                </a:solidFill>
              </a:rPr>
              <a:t>Опрацювати § 11.</a:t>
            </a:r>
          </a:p>
          <a:p>
            <a:r>
              <a:rPr lang="uk-UA" sz="2400" b="1" dirty="0" smtClean="0">
                <a:solidFill>
                  <a:srgbClr val="0070C0"/>
                </a:solidFill>
              </a:rPr>
              <a:t>Підготувати відповіді на питання с.46 (усно).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00"/>
                </a:solidFill>
                <a:latin typeface="Comic Sans MS" pitchFamily="66" charset="0"/>
              </a:rPr>
              <a:t>Використані ресурси</a:t>
            </a:r>
            <a:endParaRPr lang="ru-RU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https://naurok.com.ua/prezentaciya-z-temi-mehanichni-ta-teplovi-fizichni-yavischa-5-klas-62565.html</a:t>
            </a:r>
            <a:endParaRPr lang="uk-UA" sz="2400" dirty="0" smtClean="0"/>
          </a:p>
          <a:p>
            <a:endParaRPr lang="uk-UA" sz="2400" u="sng" dirty="0" smtClean="0">
              <a:hlinkClick r:id="rId4"/>
            </a:endParaRPr>
          </a:p>
          <a:p>
            <a:r>
              <a:rPr lang="uk-UA" sz="2400" u="sng" dirty="0" smtClean="0">
                <a:hlinkClick r:id="rId4"/>
              </a:rPr>
              <a:t>https://www.youtube.com/watch?v=IsYxBhO-w9k&amp;ab_channel=%D0%9E%D0%BB%D0%B5%D0%BD%D0%B0%D0%97%D0%B0%D0%B4%D0%BE%D1%80%D0%BE%D0%B6%D0%BD%D0%B0</a:t>
            </a:r>
            <a:endParaRPr lang="uk-UA" sz="2400" u="sng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solidFill>
                  <a:srgbClr val="FF0000"/>
                </a:solidFill>
                <a:latin typeface="Comic Sans MS" pitchFamily="66" charset="0"/>
              </a:rPr>
              <a:t>Механічні</a:t>
            </a:r>
            <a:r>
              <a:rPr lang="ru-RU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Comic Sans MS" pitchFamily="66" charset="0"/>
              </a:rPr>
              <a:t>явища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rgbClr val="0070C0"/>
                </a:solidFill>
              </a:rPr>
              <a:t>Механічні </a:t>
            </a:r>
            <a:r>
              <a:rPr lang="uk-UA" sz="2400" b="1" dirty="0" err="1" smtClean="0">
                <a:solidFill>
                  <a:srgbClr val="0070C0"/>
                </a:solidFill>
              </a:rPr>
              <a:t>явища-</a:t>
            </a:r>
            <a:r>
              <a:rPr lang="uk-UA" sz="2400" b="1" dirty="0" smtClean="0">
                <a:solidFill>
                  <a:srgbClr val="0070C0"/>
                </a:solidFill>
              </a:rPr>
              <a:t> </a:t>
            </a:r>
            <a:r>
              <a:rPr lang="uk-UA" sz="2400" dirty="0" smtClean="0"/>
              <a:t>явища, </a:t>
            </a:r>
            <a:r>
              <a:rPr lang="uk-UA" sz="2400" dirty="0" err="1" smtClean="0"/>
              <a:t>пов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язані</a:t>
            </a:r>
            <a:r>
              <a:rPr lang="uk-UA" sz="2400" dirty="0" smtClean="0"/>
              <a:t> з рухом тіл.</a:t>
            </a:r>
          </a:p>
          <a:p>
            <a:r>
              <a:rPr lang="uk-UA" sz="2400" b="1" dirty="0" smtClean="0">
                <a:solidFill>
                  <a:srgbClr val="0070C0"/>
                </a:solidFill>
              </a:rPr>
              <a:t>Механічний рух</a:t>
            </a:r>
            <a:r>
              <a:rPr lang="uk-UA" sz="2400" dirty="0" smtClean="0">
                <a:solidFill>
                  <a:srgbClr val="0070C0"/>
                </a:solidFill>
              </a:rPr>
              <a:t>-це </a:t>
            </a:r>
            <a:r>
              <a:rPr lang="uk-UA" sz="2400" dirty="0" smtClean="0"/>
              <a:t>зміна положення одного тіла відносно іншого.</a:t>
            </a:r>
          </a:p>
          <a:p>
            <a:endParaRPr lang="ru-RU" dirty="0"/>
          </a:p>
        </p:txBody>
      </p:sp>
      <p:sp>
        <p:nvSpPr>
          <p:cNvPr id="9" name="Виноска зі стрілкою догори 6"/>
          <p:cNvSpPr/>
          <p:nvPr/>
        </p:nvSpPr>
        <p:spPr>
          <a:xfrm>
            <a:off x="785786" y="3000372"/>
            <a:ext cx="2857520" cy="35719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u="sng" dirty="0" smtClean="0">
                <a:solidFill>
                  <a:srgbClr val="FFFF00"/>
                </a:solidFill>
                <a:latin typeface="Comic Sans MS" pitchFamily="66" charset="0"/>
              </a:rPr>
              <a:t>Характеристики механічного руху: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FFFF00"/>
                </a:solidFill>
                <a:latin typeface="Comic Sans MS" pitchFamily="66" charset="0"/>
              </a:rPr>
              <a:t>шлях;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FFFF00"/>
                </a:solidFill>
                <a:latin typeface="Comic Sans MS" pitchFamily="66" charset="0"/>
              </a:rPr>
              <a:t>час;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uk-UA" sz="2400" dirty="0">
                <a:solidFill>
                  <a:srgbClr val="FFFF00"/>
                </a:solidFill>
                <a:latin typeface="Comic Sans MS" pitchFamily="66" charset="0"/>
              </a:rPr>
              <a:t>ш</a:t>
            </a:r>
            <a:r>
              <a:rPr lang="uk-UA" sz="2400" dirty="0" smtClean="0">
                <a:solidFill>
                  <a:srgbClr val="FFFF00"/>
                </a:solidFill>
                <a:latin typeface="Comic Sans MS" pitchFamily="66" charset="0"/>
              </a:rPr>
              <a:t>видкість</a:t>
            </a:r>
            <a:endParaRPr lang="uk-UA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11" name="Picture 3" descr="C:\Users\Rusya\Desktop\image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7686" y="2714620"/>
            <a:ext cx="4071966" cy="399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FF00"/>
                </a:solidFill>
                <a:latin typeface="Comic Sans MS" pitchFamily="66" charset="0"/>
              </a:rPr>
              <a:t>Траєкторія руху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>
                <a:latin typeface="Comic Sans MS" pitchFamily="66" charset="0"/>
              </a:rPr>
              <a:t>Лінії, якими рухалися тіла називають</a:t>
            </a:r>
            <a:r>
              <a:rPr lang="uk-UA" b="1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uk-UA" b="1" dirty="0" smtClean="0">
                <a:solidFill>
                  <a:srgbClr val="0070C0"/>
                </a:solidFill>
                <a:latin typeface="Comic Sans MS" pitchFamily="66" charset="0"/>
              </a:rPr>
              <a:t>траєкторіями руху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valen\Desktop\image061.jpg"/>
          <p:cNvPicPr>
            <a:picLocks noChangeAspect="1" noChangeArrowheads="1"/>
          </p:cNvPicPr>
          <p:nvPr/>
        </p:nvPicPr>
        <p:blipFill>
          <a:blip r:embed="rId4"/>
          <a:srcRect l="3323" t="12664" r="13589" b="11350"/>
          <a:stretch>
            <a:fillRect/>
          </a:stretch>
        </p:blipFill>
        <p:spPr bwMode="auto">
          <a:xfrm>
            <a:off x="5857884" y="2643182"/>
            <a:ext cx="2893239" cy="2083132"/>
          </a:xfrm>
          <a:prstGeom prst="rect">
            <a:avLst/>
          </a:prstGeom>
          <a:noFill/>
        </p:spPr>
      </p:pic>
      <p:pic>
        <p:nvPicPr>
          <p:cNvPr id="2051" name="Picture 3" descr="C:\Users\valen\Desktop\427121_1605515363.jpg"/>
          <p:cNvPicPr>
            <a:picLocks noChangeAspect="1" noChangeArrowheads="1"/>
          </p:cNvPicPr>
          <p:nvPr/>
        </p:nvPicPr>
        <p:blipFill>
          <a:blip r:embed="rId5"/>
          <a:srcRect r="6896" b="14893"/>
          <a:stretch>
            <a:fillRect/>
          </a:stretch>
        </p:blipFill>
        <p:spPr bwMode="auto">
          <a:xfrm>
            <a:off x="3571868" y="3857628"/>
            <a:ext cx="2063838" cy="2547947"/>
          </a:xfrm>
          <a:prstGeom prst="rect">
            <a:avLst/>
          </a:prstGeom>
          <a:noFill/>
        </p:spPr>
      </p:pic>
      <p:pic>
        <p:nvPicPr>
          <p:cNvPr id="2052" name="Picture 4" descr="C:\Users\valen\Desktop\unnamed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786058"/>
            <a:ext cx="2928958" cy="19450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  <a:latin typeface="Comic Sans MS" pitchFamily="66" charset="0"/>
              </a:rPr>
              <a:t>Характеристики </a:t>
            </a:r>
            <a:r>
              <a:rPr lang="uk-UA" sz="3600" b="1" dirty="0" smtClean="0">
                <a:solidFill>
                  <a:srgbClr val="FFC000"/>
                </a:solidFill>
                <a:latin typeface="Comic Sans MS" pitchFamily="66" charset="0"/>
              </a:rPr>
              <a:t>механічного руху</a:t>
            </a:r>
            <a:r>
              <a:rPr lang="uk-UA" sz="3600" b="1" dirty="0" smtClean="0">
                <a:solidFill>
                  <a:srgbClr val="FFFF00"/>
                </a:solidFill>
                <a:latin typeface="Comic Sans MS" pitchFamily="66" charset="0"/>
              </a:rPr>
              <a:t/>
            </a:r>
            <a:br>
              <a:rPr lang="uk-UA" sz="3600" b="1" dirty="0" smtClean="0">
                <a:solidFill>
                  <a:srgbClr val="FFFF00"/>
                </a:solidFill>
                <a:latin typeface="Comic Sans MS" pitchFamily="66" charset="0"/>
              </a:rPr>
            </a:b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иноска зі стрілкою догори 5"/>
          <p:cNvSpPr/>
          <p:nvPr/>
        </p:nvSpPr>
        <p:spPr>
          <a:xfrm>
            <a:off x="571472" y="1857364"/>
            <a:ext cx="2357454" cy="392909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FF00"/>
                </a:solidFill>
                <a:latin typeface="Comic Sans MS" pitchFamily="66" charset="0"/>
              </a:rPr>
              <a:t>ШЛЯХ </a:t>
            </a:r>
            <a:r>
              <a:rPr lang="uk-UA" b="1" dirty="0" smtClean="0">
                <a:solidFill>
                  <a:schemeClr val="tx1"/>
                </a:solidFill>
                <a:latin typeface="Comic Sans MS" pitchFamily="66" charset="0"/>
              </a:rPr>
              <a:t>– довжина траєкторії, відстань, яку тіло долає під час механічного руху.</a:t>
            </a:r>
          </a:p>
          <a:p>
            <a:pPr algn="ctr"/>
            <a:r>
              <a:rPr lang="uk-UA" b="1" dirty="0" smtClean="0">
                <a:solidFill>
                  <a:schemeClr val="tx1"/>
                </a:solidFill>
                <a:latin typeface="Comic Sans MS" pitchFamily="66" charset="0"/>
              </a:rPr>
              <a:t>М, КМ</a:t>
            </a:r>
            <a:endParaRPr lang="uk-UA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Виноска зі стрілкою догори 6"/>
          <p:cNvSpPr/>
          <p:nvPr/>
        </p:nvSpPr>
        <p:spPr>
          <a:xfrm>
            <a:off x="3428992" y="1857364"/>
            <a:ext cx="2643206" cy="40005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FF00"/>
                </a:solidFill>
                <a:latin typeface="Comic Sans MS" pitchFamily="66" charset="0"/>
              </a:rPr>
              <a:t>ЧАС</a:t>
            </a:r>
            <a:r>
              <a:rPr lang="uk-UA" b="1" dirty="0" smtClean="0">
                <a:solidFill>
                  <a:schemeClr val="tx1"/>
                </a:solidFill>
                <a:latin typeface="Comic Sans MS" pitchFamily="66" charset="0"/>
              </a:rPr>
              <a:t> – тіло рухається, долаючи певний шлях.</a:t>
            </a:r>
          </a:p>
          <a:p>
            <a:pPr algn="ctr"/>
            <a:r>
              <a:rPr lang="uk-UA" b="1" dirty="0" smtClean="0">
                <a:solidFill>
                  <a:schemeClr val="tx1"/>
                </a:solidFill>
                <a:latin typeface="Comic Sans MS" pitchFamily="66" charset="0"/>
              </a:rPr>
              <a:t>Год.</a:t>
            </a:r>
            <a:endParaRPr lang="uk-UA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Виноска зі стрілкою догори 7"/>
          <p:cNvSpPr/>
          <p:nvPr/>
        </p:nvSpPr>
        <p:spPr>
          <a:xfrm>
            <a:off x="6429388" y="1857364"/>
            <a:ext cx="2357454" cy="40005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FFFF00"/>
                </a:solidFill>
                <a:latin typeface="Comic Sans MS" pitchFamily="66" charset="0"/>
              </a:rPr>
              <a:t>ШВИДКІСТЬ</a:t>
            </a:r>
          </a:p>
          <a:p>
            <a:pPr algn="ctr"/>
            <a:r>
              <a:rPr lang="uk-UA" b="1" dirty="0" err="1" smtClean="0">
                <a:solidFill>
                  <a:schemeClr val="tx1"/>
                </a:solidFill>
                <a:latin typeface="Comic Sans MS" pitchFamily="66" charset="0"/>
              </a:rPr>
              <a:t>м\сек</a:t>
            </a:r>
            <a:r>
              <a:rPr lang="uk-UA" b="1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algn="ctr"/>
            <a:r>
              <a:rPr lang="uk-UA" b="1" dirty="0" err="1" smtClean="0">
                <a:solidFill>
                  <a:schemeClr val="tx1"/>
                </a:solidFill>
                <a:latin typeface="Comic Sans MS" pitchFamily="66" charset="0"/>
              </a:rPr>
              <a:t>Км\год</a:t>
            </a:r>
            <a:r>
              <a:rPr lang="uk-UA" b="1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uk-UA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  <a:latin typeface="Century Gothic" pitchFamily="34" charset="0"/>
              </a:rPr>
              <a:t>Знайдіть швидкість тварин</a:t>
            </a:r>
            <a:endParaRPr lang="ru-RU" sz="3600" b="1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 descr="C:\Users\Rusya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1500174"/>
            <a:ext cx="4643470" cy="348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valen\Desktop\image183_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2290308"/>
            <a:ext cx="4288611" cy="4353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Comic Sans MS" pitchFamily="66" charset="0"/>
              </a:rPr>
              <a:t>Теплові</a:t>
            </a:r>
            <a:r>
              <a:rPr lang="ru-RU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Comic Sans MS" pitchFamily="66" charset="0"/>
              </a:rPr>
              <a:t>явища</a:t>
            </a:r>
            <a:r>
              <a:rPr lang="ru-RU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7500" lnSpcReduction="20000"/>
          </a:bodyPr>
          <a:lstStyle/>
          <a:p>
            <a:r>
              <a:rPr lang="ru-RU" sz="2500" b="1" dirty="0" err="1" smtClean="0">
                <a:solidFill>
                  <a:srgbClr val="FFFF00"/>
                </a:solidFill>
                <a:latin typeface="Comic Sans MS" pitchFamily="66" charset="0"/>
              </a:rPr>
              <a:t>Теплові</a:t>
            </a:r>
            <a:r>
              <a:rPr lang="ru-RU" sz="25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ru-RU" sz="2500" b="1" dirty="0" err="1" smtClean="0">
                <a:solidFill>
                  <a:srgbClr val="FFFF00"/>
                </a:solidFill>
                <a:latin typeface="Comic Sans MS" pitchFamily="66" charset="0"/>
              </a:rPr>
              <a:t>явища</a:t>
            </a:r>
            <a:r>
              <a:rPr lang="ru-RU" sz="25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uk-UA" sz="2500" dirty="0" smtClean="0">
                <a:solidFill>
                  <a:srgbClr val="0000CC"/>
                </a:solidFill>
                <a:latin typeface="Comic Sans MS" pitchFamily="66" charset="0"/>
              </a:rPr>
              <a:t>пов’язані з нагріванням та охолодженням тіл.</a:t>
            </a:r>
          </a:p>
          <a:p>
            <a:pPr>
              <a:buNone/>
            </a:pPr>
            <a:r>
              <a:rPr lang="uk-UA" sz="2500" dirty="0" smtClean="0">
                <a:solidFill>
                  <a:schemeClr val="tx2"/>
                </a:solidFill>
                <a:latin typeface="Comic Sans MS" pitchFamily="66" charset="0"/>
              </a:rPr>
              <a:t>      </a:t>
            </a:r>
            <a:r>
              <a:rPr lang="uk-UA" sz="2500" dirty="0" smtClean="0">
                <a:latin typeface="Comic Sans MS" pitchFamily="66" charset="0"/>
              </a:rPr>
              <a:t>Усе життя ми стикаємося з тепловими явищами: </a:t>
            </a:r>
          </a:p>
          <a:p>
            <a:r>
              <a:rPr lang="uk-UA" sz="2500" dirty="0" smtClean="0">
                <a:latin typeface="Comic Sans MS" pitchFamily="66" charset="0"/>
              </a:rPr>
              <a:t> полум'я свічки, </a:t>
            </a:r>
          </a:p>
          <a:p>
            <a:r>
              <a:rPr lang="uk-UA" sz="2500" dirty="0" smtClean="0">
                <a:latin typeface="Comic Sans MS" pitchFamily="66" charset="0"/>
              </a:rPr>
              <a:t> вогнище для  приготування їжі,</a:t>
            </a:r>
          </a:p>
          <a:p>
            <a:r>
              <a:rPr lang="uk-UA" sz="2500" dirty="0" smtClean="0">
                <a:latin typeface="Comic Sans MS" pitchFamily="66" charset="0"/>
              </a:rPr>
              <a:t> обігрівачі,</a:t>
            </a:r>
          </a:p>
          <a:p>
            <a:r>
              <a:rPr lang="uk-UA" sz="2500" dirty="0" smtClean="0">
                <a:latin typeface="Comic Sans MS" pitchFamily="66" charset="0"/>
              </a:rPr>
              <a:t> </a:t>
            </a:r>
            <a:r>
              <a:rPr lang="uk-UA" sz="2500" dirty="0" err="1" smtClean="0">
                <a:latin typeface="Comic Sans MS" pitchFamily="66" charset="0"/>
              </a:rPr>
              <a:t>виплавлення</a:t>
            </a:r>
            <a:r>
              <a:rPr lang="uk-UA" sz="2500" dirty="0" smtClean="0">
                <a:latin typeface="Comic Sans MS" pitchFamily="66" charset="0"/>
              </a:rPr>
              <a:t> сталі, </a:t>
            </a:r>
          </a:p>
          <a:p>
            <a:r>
              <a:rPr lang="uk-UA" sz="2500" dirty="0" smtClean="0">
                <a:latin typeface="Comic Sans MS" pitchFamily="66" charset="0"/>
              </a:rPr>
              <a:t> виверження вулканів, </a:t>
            </a:r>
          </a:p>
          <a:p>
            <a:r>
              <a:rPr lang="uk-UA" sz="2500" dirty="0" smtClean="0">
                <a:latin typeface="Comic Sans MS" pitchFamily="66" charset="0"/>
              </a:rPr>
              <a:t> запуск космічних ракет.</a:t>
            </a:r>
          </a:p>
          <a:p>
            <a:r>
              <a:rPr lang="ru-RU" sz="2800" b="1" dirty="0" err="1" smtClean="0">
                <a:solidFill>
                  <a:srgbClr val="FFFF00"/>
                </a:solidFill>
                <a:latin typeface="Comic Sans MS" pitchFamily="66" charset="0"/>
              </a:rPr>
              <a:t>Що</a:t>
            </a:r>
            <a:r>
              <a:rPr lang="ru-RU" sz="28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Comic Sans MS" pitchFamily="66" charset="0"/>
              </a:rPr>
              <a:t>є</a:t>
            </a:r>
            <a:r>
              <a:rPr lang="ru-RU" sz="28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Comic Sans MS" pitchFamily="66" charset="0"/>
              </a:rPr>
              <a:t>головним</a:t>
            </a:r>
            <a:r>
              <a:rPr lang="ru-RU" sz="28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Comic Sans MS" pitchFamily="66" charset="0"/>
              </a:rPr>
              <a:t>джерелом</a:t>
            </a:r>
            <a:r>
              <a:rPr lang="ru-RU" sz="2800" b="1" dirty="0" smtClean="0">
                <a:solidFill>
                  <a:srgbClr val="FFFF00"/>
                </a:solidFill>
                <a:latin typeface="Comic Sans MS" pitchFamily="66" charset="0"/>
              </a:rPr>
              <a:t> тепла на </a:t>
            </a:r>
            <a:r>
              <a:rPr lang="ru-RU" sz="2800" b="1" dirty="0" err="1" smtClean="0">
                <a:solidFill>
                  <a:srgbClr val="FFFF00"/>
                </a:solidFill>
                <a:latin typeface="Comic Sans MS" pitchFamily="66" charset="0"/>
              </a:rPr>
              <a:t>Землі</a:t>
            </a:r>
            <a:r>
              <a:rPr lang="ru-RU" sz="2800" b="1" dirty="0" smtClean="0">
                <a:solidFill>
                  <a:srgbClr val="FFFF00"/>
                </a:solidFill>
                <a:latin typeface="Comic Sans MS" pitchFamily="66" charset="0"/>
              </a:rPr>
              <a:t>?</a:t>
            </a:r>
            <a:r>
              <a:rPr lang="ru-RU" sz="1800" b="1" dirty="0" smtClean="0">
                <a:solidFill>
                  <a:srgbClr val="FFFF00"/>
                </a:solidFill>
                <a:latin typeface="Arial Black" pitchFamily="34" charset="0"/>
              </a:rPr>
              <a:t/>
            </a:r>
            <a:br>
              <a:rPr lang="ru-RU" sz="1800" b="1" dirty="0" smtClean="0">
                <a:solidFill>
                  <a:srgbClr val="FFFF00"/>
                </a:solidFill>
                <a:latin typeface="Arial Black" pitchFamily="34" charset="0"/>
              </a:rPr>
            </a:br>
            <a:endParaRPr lang="uk-UA" sz="2500" dirty="0" smtClean="0">
              <a:latin typeface="Comic Sans MS" pitchFamily="66" charset="0"/>
            </a:endParaRPr>
          </a:p>
          <a:p>
            <a:r>
              <a:rPr lang="ru-RU" sz="2500" dirty="0" err="1" smtClean="0">
                <a:solidFill>
                  <a:srgbClr val="FF0066"/>
                </a:solidFill>
                <a:latin typeface="Comic Sans MS" pitchFamily="66" charset="0"/>
              </a:rPr>
              <a:t>Головним</a:t>
            </a:r>
            <a:r>
              <a:rPr lang="ru-RU" sz="2500" dirty="0" smtClean="0">
                <a:solidFill>
                  <a:srgbClr val="FF0066"/>
                </a:solidFill>
                <a:latin typeface="Comic Sans MS" pitchFamily="66" charset="0"/>
              </a:rPr>
              <a:t> </a:t>
            </a:r>
            <a:r>
              <a:rPr lang="ru-RU" sz="2500" dirty="0" err="1" smtClean="0">
                <a:solidFill>
                  <a:srgbClr val="FF0066"/>
                </a:solidFill>
                <a:latin typeface="Comic Sans MS" pitchFamily="66" charset="0"/>
              </a:rPr>
              <a:t>джерелом</a:t>
            </a:r>
            <a:r>
              <a:rPr lang="ru-RU" sz="2500" dirty="0" smtClean="0">
                <a:solidFill>
                  <a:srgbClr val="FF0066"/>
                </a:solidFill>
                <a:latin typeface="Comic Sans MS" pitchFamily="66" charset="0"/>
              </a:rPr>
              <a:t> тепла на </a:t>
            </a:r>
            <a:r>
              <a:rPr lang="ru-RU" sz="2500" dirty="0" err="1" smtClean="0">
                <a:solidFill>
                  <a:srgbClr val="FF0066"/>
                </a:solidFill>
                <a:latin typeface="Comic Sans MS" pitchFamily="66" charset="0"/>
              </a:rPr>
              <a:t>Землі</a:t>
            </a:r>
            <a:r>
              <a:rPr lang="ru-RU" sz="2500" dirty="0" smtClean="0">
                <a:solidFill>
                  <a:srgbClr val="FF0066"/>
                </a:solidFill>
                <a:latin typeface="Comic Sans MS" pitchFamily="66" charset="0"/>
              </a:rPr>
              <a:t> </a:t>
            </a:r>
            <a:r>
              <a:rPr lang="ru-RU" sz="2500" dirty="0" err="1" smtClean="0">
                <a:solidFill>
                  <a:srgbClr val="FF0066"/>
                </a:solidFill>
                <a:latin typeface="Comic Sans MS" pitchFamily="66" charset="0"/>
              </a:rPr>
              <a:t>є</a:t>
            </a:r>
            <a:r>
              <a:rPr lang="ru-RU" sz="2500" dirty="0" smtClean="0">
                <a:solidFill>
                  <a:srgbClr val="FF0066"/>
                </a:solidFill>
                <a:latin typeface="Comic Sans MS" pitchFamily="66" charset="0"/>
              </a:rPr>
              <a:t> </a:t>
            </a:r>
            <a:r>
              <a:rPr lang="ru-RU" sz="2500" dirty="0" err="1" smtClean="0">
                <a:solidFill>
                  <a:srgbClr val="FF0066"/>
                </a:solidFill>
                <a:latin typeface="Comic Sans MS" pitchFamily="66" charset="0"/>
              </a:rPr>
              <a:t>Сонце</a:t>
            </a:r>
            <a:r>
              <a:rPr lang="ru-RU" sz="2500" dirty="0" smtClean="0">
                <a:latin typeface="Comic Sans MS" pitchFamily="66" charset="0"/>
              </a:rPr>
              <a:t>.</a:t>
            </a:r>
          </a:p>
          <a:p>
            <a:r>
              <a:rPr lang="ru-RU" sz="2500" dirty="0" err="1" smtClean="0">
                <a:latin typeface="Comic Sans MS" pitchFamily="66" charset="0"/>
              </a:rPr>
              <a:t>Воно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розтоплює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навесні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сніг</a:t>
            </a:r>
            <a:r>
              <a:rPr lang="ru-RU" sz="2500" dirty="0" smtClean="0">
                <a:latin typeface="Comic Sans MS" pitchFamily="66" charset="0"/>
              </a:rPr>
              <a:t>, </a:t>
            </a:r>
            <a:r>
              <a:rPr lang="ru-RU" sz="2500" dirty="0" err="1" smtClean="0">
                <a:latin typeface="Comic Sans MS" pitchFamily="66" charset="0"/>
              </a:rPr>
              <a:t>випаровує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калюжі</a:t>
            </a:r>
            <a:r>
              <a:rPr lang="ru-RU" sz="2500" dirty="0" smtClean="0">
                <a:latin typeface="Comic Sans MS" pitchFamily="66" charset="0"/>
              </a:rPr>
              <a:t>. З ним </a:t>
            </a:r>
            <a:r>
              <a:rPr lang="ru-RU" sz="2500" dirty="0" err="1" smtClean="0">
                <a:latin typeface="Comic Sans MS" pitchFamily="66" charset="0"/>
              </a:rPr>
              <a:t>пов'язана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зміна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пір</a:t>
            </a:r>
            <a:r>
              <a:rPr lang="ru-RU" sz="2500" dirty="0" smtClean="0">
                <a:latin typeface="Comic Sans MS" pitchFamily="66" charset="0"/>
              </a:rPr>
              <a:t> року. </a:t>
            </a:r>
            <a:r>
              <a:rPr lang="ru-RU" sz="2500" dirty="0" err="1" smtClean="0">
                <a:latin typeface="Comic Sans MS" pitchFamily="66" charset="0"/>
              </a:rPr>
              <a:t>Від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нього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залежить</a:t>
            </a:r>
            <a:r>
              <a:rPr lang="ru-RU" sz="2500" dirty="0" smtClean="0">
                <a:latin typeface="Comic Sans MS" pitchFamily="66" charset="0"/>
              </a:rPr>
              <a:t>, </a:t>
            </a:r>
            <a:r>
              <a:rPr lang="ru-RU" sz="2500" dirty="0" err="1" smtClean="0">
                <a:latin typeface="Comic Sans MS" pitchFamily="66" charset="0"/>
              </a:rPr>
              <a:t>холодним</a:t>
            </a:r>
            <a:r>
              <a:rPr lang="ru-RU" sz="2500" dirty="0" smtClean="0">
                <a:latin typeface="Comic Sans MS" pitchFamily="66" charset="0"/>
              </a:rPr>
              <a:t> </a:t>
            </a:r>
            <a:r>
              <a:rPr lang="ru-RU" sz="2500" dirty="0" err="1" smtClean="0">
                <a:latin typeface="Comic Sans MS" pitchFamily="66" charset="0"/>
              </a:rPr>
              <a:t>чи</a:t>
            </a:r>
            <a:r>
              <a:rPr lang="ru-RU" sz="2500" dirty="0" smtClean="0">
                <a:latin typeface="Comic Sans MS" pitchFamily="66" charset="0"/>
              </a:rPr>
              <a:t> теплим буде день.</a:t>
            </a:r>
            <a:endParaRPr lang="uk-UA" sz="25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uk-UA" dirty="0" smtClean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uk-UA" dirty="0" smtClean="0">
                <a:solidFill>
                  <a:schemeClr val="tx2"/>
                </a:solidFill>
                <a:latin typeface="Comic Sans MS" pitchFamily="66" charset="0"/>
              </a:rPr>
              <a:t>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FFFF00"/>
                </a:solidFill>
                <a:latin typeface="Comic Sans MS" pitchFamily="66" charset="0"/>
              </a:rPr>
              <a:t>Теплові</a:t>
            </a:r>
            <a:r>
              <a:rPr lang="ru-RU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ru-RU" b="1" dirty="0" err="1" smtClean="0">
                <a:solidFill>
                  <a:srgbClr val="FFFF00"/>
                </a:solidFill>
                <a:latin typeface="Comic Sans MS" pitchFamily="66" charset="0"/>
              </a:rPr>
              <a:t>явища</a:t>
            </a:r>
            <a:r>
              <a:rPr lang="ru-RU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ru-RU" b="1" dirty="0" err="1" smtClean="0">
                <a:solidFill>
                  <a:srgbClr val="FFFF00"/>
                </a:solidFill>
                <a:latin typeface="Comic Sans MS" pitchFamily="66" charset="0"/>
              </a:rPr>
              <a:t>навколо</a:t>
            </a:r>
            <a:r>
              <a:rPr lang="ru-RU" b="1" dirty="0" smtClean="0">
                <a:solidFill>
                  <a:srgbClr val="FFFF00"/>
                </a:solidFill>
                <a:latin typeface="Comic Sans MS" pitchFamily="66" charset="0"/>
              </a:rPr>
              <a:t> нас</a:t>
            </a:r>
            <a:br>
              <a:rPr lang="ru-RU" b="1" dirty="0" smtClean="0">
                <a:solidFill>
                  <a:srgbClr val="FFFF00"/>
                </a:solidFill>
                <a:latin typeface="Comic Sans MS" pitchFamily="66" charset="0"/>
              </a:rPr>
            </a:br>
            <a:endParaRPr lang="ru-RU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r>
              <a:rPr lang="uk-UA" sz="1600" dirty="0" smtClean="0">
                <a:solidFill>
                  <a:schemeClr val="tx2"/>
                </a:solidFill>
                <a:latin typeface="Comic Sans MS" pitchFamily="66" charset="0"/>
              </a:rPr>
              <a:t>Матеріал сьогоднішнього уроку допоможе нам з'ясувати</a:t>
            </a:r>
            <a:r>
              <a:rPr lang="en-US" sz="1600" dirty="0" smtClean="0">
                <a:solidFill>
                  <a:schemeClr val="tx2"/>
                </a:solidFill>
                <a:latin typeface="Comic Sans MS" pitchFamily="66" charset="0"/>
              </a:rPr>
              <a:t>:</a:t>
            </a:r>
          </a:p>
          <a:p>
            <a:r>
              <a:rPr lang="uk-UA" sz="1600" dirty="0" smtClean="0">
                <a:solidFill>
                  <a:schemeClr val="tx2"/>
                </a:solidFill>
                <a:latin typeface="Comic Sans MS" pitchFamily="66" charset="0"/>
              </a:rPr>
              <a:t> чому влітку нам </a:t>
            </a:r>
            <a:r>
              <a:rPr lang="uk-UA" sz="1600" dirty="0" err="1" smtClean="0">
                <a:solidFill>
                  <a:schemeClr val="tx2"/>
                </a:solidFill>
                <a:latin typeface="Comic Sans MS" pitchFamily="66" charset="0"/>
              </a:rPr>
              <a:t>спекотно</a:t>
            </a:r>
            <a:r>
              <a:rPr lang="uk-UA" sz="1600" dirty="0" smtClean="0">
                <a:solidFill>
                  <a:schemeClr val="tx2"/>
                </a:solidFill>
                <a:latin typeface="Comic Sans MS" pitchFamily="66" charset="0"/>
              </a:rPr>
              <a:t>, а взимку — холодно; </a:t>
            </a:r>
          </a:p>
          <a:p>
            <a:r>
              <a:rPr lang="en-US" sz="1600" dirty="0" smtClean="0">
                <a:latin typeface="Comic Sans MS" pitchFamily="66" charset="0"/>
              </a:rPr>
              <a:t>(</a:t>
            </a:r>
            <a:r>
              <a:rPr lang="ru-RU" sz="1600" dirty="0" err="1" smtClean="0">
                <a:latin typeface="Comic Sans MS" pitchFamily="66" charset="0"/>
              </a:rPr>
              <a:t>Сонце</a:t>
            </a:r>
            <a:r>
              <a:rPr lang="ru-RU" sz="1600" dirty="0" smtClean="0">
                <a:latin typeface="Comic Sans MS" pitchFamily="66" charset="0"/>
              </a:rPr>
              <a:t> – </a:t>
            </a:r>
            <a:r>
              <a:rPr lang="ru-RU" sz="1600" dirty="0" err="1" smtClean="0">
                <a:latin typeface="Comic Sans MS" pitchFamily="66" charset="0"/>
              </a:rPr>
              <a:t>це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найбільше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джерело</a:t>
            </a:r>
            <a:r>
              <a:rPr lang="ru-RU" sz="1600" dirty="0" smtClean="0">
                <a:latin typeface="Comic Sans MS" pitchFamily="66" charset="0"/>
              </a:rPr>
              <a:t> тепла </a:t>
            </a:r>
            <a:r>
              <a:rPr lang="ru-RU" sz="1600" dirty="0" err="1" smtClean="0">
                <a:latin typeface="Comic Sans MS" pitchFamily="66" charset="0"/>
              </a:rPr>
              <a:t>і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світла</a:t>
            </a:r>
            <a:r>
              <a:rPr lang="ru-RU" sz="1600" dirty="0" smtClean="0">
                <a:latin typeface="Comic Sans MS" pitchFamily="66" charset="0"/>
              </a:rPr>
              <a:t> для </a:t>
            </a:r>
            <a:r>
              <a:rPr lang="ru-RU" sz="1600" dirty="0" err="1" smtClean="0">
                <a:latin typeface="Comic Sans MS" pitchFamily="66" charset="0"/>
              </a:rPr>
              <a:t>всього</a:t>
            </a:r>
            <a:r>
              <a:rPr lang="ru-RU" sz="1600" dirty="0" smtClean="0">
                <a:latin typeface="Comic Sans MS" pitchFamily="66" charset="0"/>
              </a:rPr>
              <a:t> живого на </a:t>
            </a:r>
            <a:r>
              <a:rPr lang="ru-RU" sz="1600" dirty="0" err="1" smtClean="0">
                <a:latin typeface="Comic Sans MS" pitchFamily="66" charset="0"/>
              </a:rPr>
              <a:t>земній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кулі</a:t>
            </a:r>
            <a:r>
              <a:rPr lang="ru-RU" sz="1600" dirty="0" smtClean="0">
                <a:latin typeface="Comic Sans MS" pitchFamily="66" charset="0"/>
              </a:rPr>
              <a:t>. </a:t>
            </a:r>
            <a:r>
              <a:rPr lang="ru-RU" sz="1600" dirty="0" err="1" smtClean="0">
                <a:latin typeface="Comic Sans MS" pitchFamily="66" charset="0"/>
              </a:rPr>
              <a:t>Проте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Сонце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зігріває</a:t>
            </a:r>
            <a:r>
              <a:rPr lang="ru-RU" sz="1600" dirty="0" smtClean="0">
                <a:latin typeface="Comic Sans MS" pitchFamily="66" charset="0"/>
              </a:rPr>
              <a:t> нас </a:t>
            </a:r>
            <a:r>
              <a:rPr lang="ru-RU" sz="1600" dirty="0" err="1" smtClean="0">
                <a:latin typeface="Comic Sans MS" pitchFamily="66" charset="0"/>
              </a:rPr>
              <a:t>удень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і</a:t>
            </a:r>
            <a:r>
              <a:rPr lang="ru-RU" sz="1600" dirty="0" smtClean="0">
                <a:latin typeface="Comic Sans MS" pitchFamily="66" charset="0"/>
              </a:rPr>
              <a:t> не </a:t>
            </a:r>
            <a:r>
              <a:rPr lang="ru-RU" sz="1600" dirty="0" err="1" smtClean="0">
                <a:latin typeface="Comic Sans MS" pitchFamily="66" charset="0"/>
              </a:rPr>
              <a:t>гріє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вночі</a:t>
            </a:r>
            <a:r>
              <a:rPr lang="ru-RU" sz="1600" dirty="0" smtClean="0">
                <a:latin typeface="Comic Sans MS" pitchFamily="66" charset="0"/>
              </a:rPr>
              <a:t>, </a:t>
            </a:r>
            <a:r>
              <a:rPr lang="ru-RU" sz="1600" dirty="0" err="1" smtClean="0">
                <a:latin typeface="Comic Sans MS" pitchFamily="66" charset="0"/>
              </a:rPr>
              <a:t>узимку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зігріває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менше</a:t>
            </a:r>
            <a:r>
              <a:rPr lang="ru-RU" sz="1600" dirty="0" smtClean="0">
                <a:latin typeface="Comic Sans MS" pitchFamily="66" charset="0"/>
              </a:rPr>
              <a:t>, </a:t>
            </a:r>
            <a:r>
              <a:rPr lang="ru-RU" sz="1600" dirty="0" err="1" smtClean="0">
                <a:latin typeface="Comic Sans MS" pitchFamily="66" charset="0"/>
              </a:rPr>
              <a:t>ніж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улітку</a:t>
            </a:r>
            <a:r>
              <a:rPr lang="ru-RU" sz="1600" dirty="0" smtClean="0">
                <a:latin typeface="Comic Sans MS" pitchFamily="66" charset="0"/>
              </a:rPr>
              <a:t>. </a:t>
            </a:r>
          </a:p>
          <a:p>
            <a:r>
              <a:rPr lang="ru-RU" sz="1600" dirty="0" err="1" smtClean="0">
                <a:latin typeface="Comic Sans MS" pitchFamily="66" charset="0"/>
              </a:rPr>
              <a:t>Одержуючи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високу</a:t>
            </a:r>
            <a:r>
              <a:rPr lang="ru-RU" sz="1600" dirty="0" smtClean="0">
                <a:latin typeface="Comic Sans MS" pitchFamily="66" charset="0"/>
              </a:rPr>
              <a:t> температуру  </a:t>
            </a:r>
            <a:r>
              <a:rPr lang="ru-RU" sz="1600" dirty="0" err="1" smtClean="0">
                <a:latin typeface="Comic Sans MS" pitchFamily="66" charset="0"/>
              </a:rPr>
              <a:t>від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Сонця</a:t>
            </a:r>
            <a:r>
              <a:rPr lang="ru-RU" sz="1600" dirty="0" smtClean="0">
                <a:latin typeface="Comic Sans MS" pitchFamily="66" charset="0"/>
              </a:rPr>
              <a:t>, </a:t>
            </a:r>
            <a:r>
              <a:rPr lang="ru-RU" sz="1600" dirty="0" err="1" smtClean="0">
                <a:latin typeface="Comic Sans MS" pitchFamily="66" charset="0"/>
              </a:rPr>
              <a:t>тіла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нагріваються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і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виділяють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багато</a:t>
            </a:r>
            <a:r>
              <a:rPr lang="ru-RU" sz="1600" dirty="0" smtClean="0">
                <a:latin typeface="Comic Sans MS" pitchFamily="66" charset="0"/>
              </a:rPr>
              <a:t> тепла, </a:t>
            </a:r>
            <a:r>
              <a:rPr lang="ru-RU" sz="1600" dirty="0" err="1" smtClean="0">
                <a:latin typeface="Comic Sans MS" pitchFamily="66" charset="0"/>
              </a:rPr>
              <a:t>від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якого</a:t>
            </a:r>
            <a:r>
              <a:rPr lang="ru-RU" sz="1600" dirty="0" smtClean="0">
                <a:latin typeface="Comic Sans MS" pitchFamily="66" charset="0"/>
              </a:rPr>
              <a:t> нам </a:t>
            </a:r>
            <a:r>
              <a:rPr lang="ru-RU" sz="1600" dirty="0" err="1" smtClean="0">
                <a:latin typeface="Comic Sans MS" pitchFamily="66" charset="0"/>
              </a:rPr>
              <a:t>дуже</a:t>
            </a:r>
            <a:r>
              <a:rPr lang="ru-RU" sz="1600" dirty="0" smtClean="0">
                <a:latin typeface="Comic Sans MS" pitchFamily="66" charset="0"/>
              </a:rPr>
              <a:t> жарко. </a:t>
            </a:r>
            <a:r>
              <a:rPr lang="ru-RU" sz="1600" b="1" i="1" dirty="0" smtClean="0">
                <a:latin typeface="Comic Sans MS" pitchFamily="66" charset="0"/>
              </a:rPr>
              <a:t>Тепло </a:t>
            </a:r>
            <a:r>
              <a:rPr lang="ru-RU" sz="1600" b="1" i="1" dirty="0" err="1" smtClean="0">
                <a:latin typeface="Comic Sans MS" pitchFamily="66" charset="0"/>
              </a:rPr>
              <a:t>завжди</a:t>
            </a:r>
            <a:r>
              <a:rPr lang="ru-RU" sz="1600" b="1" i="1" dirty="0" smtClean="0">
                <a:latin typeface="Comic Sans MS" pitchFamily="66" charset="0"/>
              </a:rPr>
              <a:t> </a:t>
            </a:r>
            <a:r>
              <a:rPr lang="ru-RU" sz="1600" b="1" i="1" dirty="0" err="1" smtClean="0">
                <a:latin typeface="Comic Sans MS" pitchFamily="66" charset="0"/>
              </a:rPr>
              <a:t>передається</a:t>
            </a:r>
            <a:r>
              <a:rPr lang="ru-RU" sz="1600" b="1" i="1" dirty="0" smtClean="0">
                <a:latin typeface="Comic Sans MS" pitchFamily="66" charset="0"/>
              </a:rPr>
              <a:t> </a:t>
            </a:r>
            <a:r>
              <a:rPr lang="ru-RU" sz="1600" b="1" i="1" dirty="0" err="1" smtClean="0">
                <a:latin typeface="Comic Sans MS" pitchFamily="66" charset="0"/>
              </a:rPr>
              <a:t>від</a:t>
            </a:r>
            <a:r>
              <a:rPr lang="ru-RU" sz="1600" b="1" i="1" dirty="0" smtClean="0">
                <a:latin typeface="Comic Sans MS" pitchFamily="66" charset="0"/>
              </a:rPr>
              <a:t> </a:t>
            </a:r>
            <a:r>
              <a:rPr lang="ru-RU" sz="1600" b="1" i="1" dirty="0" err="1" smtClean="0">
                <a:latin typeface="Comic Sans MS" pitchFamily="66" charset="0"/>
              </a:rPr>
              <a:t>більш</a:t>
            </a:r>
            <a:r>
              <a:rPr lang="ru-RU" sz="1600" b="1" i="1" dirty="0" smtClean="0">
                <a:latin typeface="Comic Sans MS" pitchFamily="66" charset="0"/>
              </a:rPr>
              <a:t> </a:t>
            </a:r>
            <a:r>
              <a:rPr lang="ru-RU" sz="1600" b="1" i="1" dirty="0" err="1" smtClean="0">
                <a:latin typeface="Comic Sans MS" pitchFamily="66" charset="0"/>
              </a:rPr>
              <a:t>нагрітого</a:t>
            </a:r>
            <a:r>
              <a:rPr lang="ru-RU" sz="1600" b="1" i="1" dirty="0" smtClean="0">
                <a:latin typeface="Comic Sans MS" pitchFamily="66" charset="0"/>
              </a:rPr>
              <a:t> </a:t>
            </a:r>
            <a:r>
              <a:rPr lang="ru-RU" sz="1600" b="1" i="1" dirty="0" err="1" smtClean="0">
                <a:latin typeface="Comic Sans MS" pitchFamily="66" charset="0"/>
              </a:rPr>
              <a:t>тіла</a:t>
            </a:r>
            <a:r>
              <a:rPr lang="ru-RU" sz="1600" b="1" i="1" dirty="0" smtClean="0">
                <a:latin typeface="Comic Sans MS" pitchFamily="66" charset="0"/>
              </a:rPr>
              <a:t> до </a:t>
            </a:r>
            <a:r>
              <a:rPr lang="ru-RU" sz="1600" b="1" i="1" dirty="0" err="1" smtClean="0">
                <a:latin typeface="Comic Sans MS" pitchFamily="66" charset="0"/>
              </a:rPr>
              <a:t>менш</a:t>
            </a:r>
            <a:r>
              <a:rPr lang="ru-RU" sz="1600" b="1" i="1" dirty="0" smtClean="0">
                <a:latin typeface="Comic Sans MS" pitchFamily="66" charset="0"/>
              </a:rPr>
              <a:t> </a:t>
            </a:r>
            <a:r>
              <a:rPr lang="ru-RU" sz="1600" b="1" i="1" dirty="0" err="1" smtClean="0">
                <a:latin typeface="Comic Sans MS" pitchFamily="66" charset="0"/>
              </a:rPr>
              <a:t>нагрітого</a:t>
            </a:r>
            <a:r>
              <a:rPr lang="ru-RU" sz="1600" b="1" i="1" dirty="0" smtClean="0">
                <a:latin typeface="Comic Sans MS" pitchFamily="66" charset="0"/>
              </a:rPr>
              <a:t>. </a:t>
            </a:r>
            <a:r>
              <a:rPr lang="ru-RU" sz="1600" dirty="0" err="1" smtClean="0">
                <a:latin typeface="Comic Sans MS" pitchFamily="66" charset="0"/>
              </a:rPr>
              <a:t>Взимку</a:t>
            </a:r>
            <a:r>
              <a:rPr lang="ru-RU" sz="1600" dirty="0" smtClean="0">
                <a:latin typeface="Comic Sans MS" pitchFamily="66" charset="0"/>
              </a:rPr>
              <a:t>, </a:t>
            </a:r>
            <a:r>
              <a:rPr lang="ru-RU" sz="1600" dirty="0" err="1" smtClean="0">
                <a:latin typeface="Comic Sans MS" pitchFamily="66" charset="0"/>
              </a:rPr>
              <a:t>навпаки</a:t>
            </a:r>
            <a:r>
              <a:rPr lang="ru-RU" sz="1600" dirty="0" smtClean="0">
                <a:latin typeface="Comic Sans MS" pitchFamily="66" charset="0"/>
              </a:rPr>
              <a:t>, </a:t>
            </a:r>
            <a:r>
              <a:rPr lang="ru-RU" sz="1600" dirty="0" err="1" smtClean="0">
                <a:latin typeface="Comic Sans MS" pitchFamily="66" charset="0"/>
              </a:rPr>
              <a:t>навколо</a:t>
            </a:r>
            <a:r>
              <a:rPr lang="ru-RU" sz="1600" dirty="0" smtClean="0">
                <a:latin typeface="Comic Sans MS" pitchFamily="66" charset="0"/>
              </a:rPr>
              <a:t> все </a:t>
            </a:r>
            <a:r>
              <a:rPr lang="ru-RU" sz="1600" dirty="0" err="1" smtClean="0">
                <a:latin typeface="Comic Sans MS" pitchFamily="66" charset="0"/>
              </a:rPr>
              <a:t>холодне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і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тіла</a:t>
            </a:r>
            <a:r>
              <a:rPr lang="ru-RU" sz="1600" dirty="0" smtClean="0">
                <a:latin typeface="Comic Sans MS" pitchFamily="66" charset="0"/>
              </a:rPr>
              <a:t>, </a:t>
            </a:r>
            <a:r>
              <a:rPr lang="ru-RU" sz="1600" dirty="0" err="1" smtClean="0">
                <a:latin typeface="Comic Sans MS" pitchFamily="66" charset="0"/>
              </a:rPr>
              <a:t>і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повітря</a:t>
            </a:r>
            <a:r>
              <a:rPr lang="ru-RU" sz="1600" dirty="0" smtClean="0">
                <a:latin typeface="Comic Sans MS" pitchFamily="66" charset="0"/>
              </a:rPr>
              <a:t>,  ми </a:t>
            </a:r>
            <a:r>
              <a:rPr lang="ru-RU" sz="1600" dirty="0" err="1" smtClean="0">
                <a:latin typeface="Comic Sans MS" pitchFamily="66" charset="0"/>
              </a:rPr>
              <a:t>віддаємо</a:t>
            </a:r>
            <a:r>
              <a:rPr lang="ru-RU" sz="1600" dirty="0" smtClean="0">
                <a:latin typeface="Comic Sans MS" pitchFamily="66" charset="0"/>
              </a:rPr>
              <a:t> тепло  </a:t>
            </a:r>
            <a:r>
              <a:rPr lang="ru-RU" sz="1600" dirty="0" err="1" smtClean="0">
                <a:latin typeface="Comic Sans MS" pitchFamily="66" charset="0"/>
              </a:rPr>
              <a:t>менш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нагрітим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тілам</a:t>
            </a:r>
            <a:r>
              <a:rPr lang="ru-RU" sz="1600" dirty="0" smtClean="0">
                <a:latin typeface="Comic Sans MS" pitchFamily="66" charset="0"/>
              </a:rPr>
              <a:t> , то ж нам холодно.</a:t>
            </a:r>
            <a:r>
              <a:rPr lang="en-US" sz="1600" dirty="0" smtClean="0">
                <a:latin typeface="Comic Sans MS" pitchFamily="66" charset="0"/>
              </a:rPr>
              <a:t>)</a:t>
            </a:r>
            <a:endParaRPr lang="uk-UA" sz="16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uk-UA" sz="1600" dirty="0" smtClean="0">
                <a:solidFill>
                  <a:schemeClr val="tx2"/>
                </a:solidFill>
                <a:latin typeface="Comic Sans MS" pitchFamily="66" charset="0"/>
              </a:rPr>
              <a:t>чому, виходячи після купання з води, нам прохолодно; </a:t>
            </a:r>
          </a:p>
          <a:p>
            <a:r>
              <a:rPr lang="uk-UA" sz="1600" dirty="0" smtClean="0">
                <a:latin typeface="Comic Sans MS" pitchFamily="66" charset="0"/>
              </a:rPr>
              <a:t>(  Вода випаровуючись, забирає тепло.)</a:t>
            </a:r>
          </a:p>
          <a:p>
            <a:r>
              <a:rPr lang="uk-UA" sz="1600" dirty="0" smtClean="0">
                <a:solidFill>
                  <a:schemeClr val="tx2"/>
                </a:solidFill>
                <a:latin typeface="Comic Sans MS" pitchFamily="66" charset="0"/>
              </a:rPr>
              <a:t>як пристосовуються до сезонних змін температури живі організми. </a:t>
            </a:r>
          </a:p>
          <a:p>
            <a:r>
              <a:rPr lang="ru-RU" sz="1600" dirty="0" smtClean="0">
                <a:latin typeface="Comic Sans MS" pitchFamily="66" charset="0"/>
              </a:rPr>
              <a:t>(</a:t>
            </a:r>
            <a:r>
              <a:rPr lang="ru-RU" sz="1600" dirty="0" err="1" smtClean="0">
                <a:latin typeface="Comic Sans MS" pitchFamily="66" charset="0"/>
              </a:rPr>
              <a:t>Найкраще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проводять</a:t>
            </a:r>
            <a:r>
              <a:rPr lang="ru-RU" sz="1600" dirty="0" smtClean="0">
                <a:latin typeface="Comic Sans MS" pitchFamily="66" charset="0"/>
              </a:rPr>
              <a:t> тепло метали (</a:t>
            </a:r>
            <a:r>
              <a:rPr lang="ru-RU" sz="1600" dirty="0" err="1" smtClean="0">
                <a:latin typeface="Comic Sans MS" pitchFamily="66" charset="0"/>
              </a:rPr>
              <a:t>батареї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опалення</a:t>
            </a:r>
            <a:r>
              <a:rPr lang="ru-RU" sz="1600" dirty="0" smtClean="0">
                <a:latin typeface="Comic Sans MS" pitchFamily="66" charset="0"/>
              </a:rPr>
              <a:t>), </a:t>
            </a:r>
            <a:r>
              <a:rPr lang="ru-RU" sz="1600" dirty="0" err="1" smtClean="0">
                <a:latin typeface="Comic Sans MS" pitchFamily="66" charset="0"/>
              </a:rPr>
              <a:t>найгірше</a:t>
            </a:r>
            <a:r>
              <a:rPr lang="ru-RU" sz="1600" dirty="0" smtClean="0">
                <a:latin typeface="Comic Sans MS" pitchFamily="66" charset="0"/>
              </a:rPr>
              <a:t> -  гази. </a:t>
            </a:r>
            <a:r>
              <a:rPr lang="ru-RU" sz="1600" dirty="0" err="1" smtClean="0">
                <a:latin typeface="Comic Sans MS" pitchFamily="66" charset="0"/>
              </a:rPr>
              <a:t>Прошарок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повітря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перешкоджає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виходу</a:t>
            </a:r>
            <a:r>
              <a:rPr lang="ru-RU" sz="1600" dirty="0" smtClean="0">
                <a:latin typeface="Comic Sans MS" pitchFamily="66" charset="0"/>
              </a:rPr>
              <a:t> тепла </a:t>
            </a:r>
            <a:r>
              <a:rPr lang="ru-RU" sz="1600" dirty="0" err="1" smtClean="0">
                <a:latin typeface="Comic Sans MS" pitchFamily="66" charset="0"/>
              </a:rPr>
              <a:t>з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кімнати</a:t>
            </a:r>
            <a:r>
              <a:rPr lang="ru-RU" sz="1600" dirty="0" smtClean="0">
                <a:latin typeface="Comic Sans MS" pitchFamily="66" charset="0"/>
              </a:rPr>
              <a:t> на </a:t>
            </a:r>
            <a:r>
              <a:rPr lang="ru-RU" sz="1600" dirty="0" err="1" smtClean="0">
                <a:latin typeface="Comic Sans MS" pitchFamily="66" charset="0"/>
              </a:rPr>
              <a:t>вулицю</a:t>
            </a:r>
            <a:r>
              <a:rPr lang="ru-RU" sz="1600" dirty="0" smtClean="0">
                <a:latin typeface="Comic Sans MS" pitchFamily="66" charset="0"/>
              </a:rPr>
              <a:t>  (</a:t>
            </a:r>
            <a:r>
              <a:rPr lang="ru-RU" sz="1600" dirty="0" err="1" smtClean="0">
                <a:latin typeface="Comic Sans MS" pitchFamily="66" charset="0"/>
              </a:rPr>
              <a:t>віконні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склопакети</a:t>
            </a:r>
            <a:r>
              <a:rPr lang="ru-RU" sz="1600" dirty="0" smtClean="0">
                <a:latin typeface="Comic Sans MS" pitchFamily="66" charset="0"/>
              </a:rPr>
              <a:t>).</a:t>
            </a:r>
            <a:endParaRPr lang="uk-UA" sz="16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ru-RU" sz="1600" dirty="0" err="1" smtClean="0">
                <a:latin typeface="Comic Sans MS" pitchFamily="66" charset="0"/>
              </a:rPr>
              <a:t>Деякі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тварини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пристосувалися</a:t>
            </a:r>
            <a:r>
              <a:rPr lang="ru-RU" sz="1600" dirty="0" smtClean="0">
                <a:latin typeface="Comic Sans MS" pitchFamily="66" charset="0"/>
              </a:rPr>
              <a:t> до </a:t>
            </a:r>
            <a:r>
              <a:rPr lang="ru-RU" sz="1600" dirty="0" err="1" smtClean="0">
                <a:latin typeface="Comic Sans MS" pitchFamily="66" charset="0"/>
              </a:rPr>
              <a:t>збереження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постійної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температури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тіла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також</a:t>
            </a:r>
            <a:r>
              <a:rPr lang="ru-RU" sz="1600" dirty="0" smtClean="0">
                <a:latin typeface="Comic Sans MS" pitchFamily="66" charset="0"/>
              </a:rPr>
              <a:t> за </a:t>
            </a:r>
            <a:r>
              <a:rPr lang="ru-RU" sz="1600" dirty="0" err="1" smtClean="0">
                <a:latin typeface="Comic Sans MS" pitchFamily="66" charset="0"/>
              </a:rPr>
              <a:t>допомогою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повітря</a:t>
            </a:r>
            <a:r>
              <a:rPr lang="ru-RU" sz="1600" dirty="0" smtClean="0">
                <a:latin typeface="Comic Sans MS" pitchFamily="66" charset="0"/>
              </a:rPr>
              <a:t>. Так, </a:t>
            </a:r>
            <a:r>
              <a:rPr lang="ru-RU" sz="1600" dirty="0" err="1" smtClean="0">
                <a:latin typeface="Comic Sans MS" pitchFamily="66" charset="0"/>
              </a:rPr>
              <a:t>пір’я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птахів</a:t>
            </a:r>
            <a:r>
              <a:rPr lang="ru-RU" sz="1600" dirty="0" smtClean="0">
                <a:latin typeface="Comic Sans MS" pitchFamily="66" charset="0"/>
              </a:rPr>
              <a:t>, </a:t>
            </a:r>
            <a:r>
              <a:rPr lang="ru-RU" sz="1600" dirty="0" err="1" smtClean="0">
                <a:latin typeface="Comic Sans MS" pitchFamily="66" charset="0"/>
              </a:rPr>
              <a:t>хутро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звірів</a:t>
            </a:r>
            <a:r>
              <a:rPr lang="ru-RU" sz="1600" dirty="0" smtClean="0">
                <a:latin typeface="Comic Sans MS" pitchFamily="66" charset="0"/>
              </a:rPr>
              <a:t> на зиму </a:t>
            </a:r>
            <a:r>
              <a:rPr lang="ru-RU" sz="1600" dirty="0" err="1" smtClean="0">
                <a:latin typeface="Comic Sans MS" pitchFamily="66" charset="0"/>
              </a:rPr>
              <a:t>стає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густішим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і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товщим</a:t>
            </a:r>
            <a:r>
              <a:rPr lang="ru-RU" sz="1600" dirty="0" smtClean="0">
                <a:latin typeface="Comic Sans MS" pitchFamily="66" charset="0"/>
              </a:rPr>
              <a:t>. </a:t>
            </a:r>
            <a:r>
              <a:rPr lang="ru-RU" sz="1600" dirty="0" err="1" smtClean="0">
                <a:latin typeface="Comic Sans MS" pitchFamily="66" charset="0"/>
              </a:rPr>
              <a:t>Між</a:t>
            </a:r>
            <a:r>
              <a:rPr lang="ru-RU" sz="1600" dirty="0" smtClean="0">
                <a:latin typeface="Comic Sans MS" pitchFamily="66" charset="0"/>
              </a:rPr>
              <a:t> ворсинками </a:t>
            </a:r>
            <a:r>
              <a:rPr lang="ru-RU" sz="1600" dirty="0" err="1" smtClean="0">
                <a:latin typeface="Comic Sans MS" pitchFamily="66" charset="0"/>
              </a:rPr>
              <a:t>затримується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повітря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і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надійно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захищає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тварину</a:t>
            </a:r>
            <a:r>
              <a:rPr lang="ru-RU" sz="1600" dirty="0" smtClean="0">
                <a:latin typeface="Comic Sans MS" pitchFamily="66" charset="0"/>
              </a:rPr>
              <a:t> </a:t>
            </a:r>
            <a:r>
              <a:rPr lang="ru-RU" sz="1600" dirty="0" err="1" smtClean="0">
                <a:latin typeface="Comic Sans MS" pitchFamily="66" charset="0"/>
              </a:rPr>
              <a:t>від</a:t>
            </a:r>
            <a:r>
              <a:rPr lang="ru-RU" sz="1600" dirty="0" smtClean="0">
                <a:latin typeface="Comic Sans MS" pitchFamily="66" charset="0"/>
              </a:rPr>
              <a:t> морозу.)</a:t>
            </a:r>
            <a:endParaRPr lang="ru-RU" sz="1600" dirty="0" smtClean="0">
              <a:solidFill>
                <a:srgbClr val="FF0066"/>
              </a:solidFill>
              <a:latin typeface="Comic Sans MS" pitchFamily="66" charset="0"/>
            </a:endParaRPr>
          </a:p>
          <a:p>
            <a:endParaRPr lang="ru-RU" sz="1600" dirty="0" smtClean="0">
              <a:solidFill>
                <a:srgbClr val="FF0066"/>
              </a:solidFill>
              <a:latin typeface="Comic Sans MS" pitchFamily="66" charset="0"/>
            </a:endParaRPr>
          </a:p>
          <a:p>
            <a:endParaRPr lang="ru-RU" sz="1600" dirty="0" smtClean="0">
              <a:solidFill>
                <a:srgbClr val="FF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latin typeface="Comic Sans MS" pitchFamily="66" charset="0"/>
              </a:rPr>
              <a:t>Види </a:t>
            </a:r>
            <a:r>
              <a:rPr lang="ru-RU" b="1" dirty="0" err="1" smtClean="0">
                <a:solidFill>
                  <a:srgbClr val="FFFF00"/>
                </a:solidFill>
                <a:latin typeface="Comic Sans MS" pitchFamily="66" charset="0"/>
              </a:rPr>
              <a:t>теплових</a:t>
            </a:r>
            <a:r>
              <a:rPr lang="ru-RU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ru-RU" b="1" dirty="0" err="1" smtClean="0">
                <a:solidFill>
                  <a:srgbClr val="FFFF00"/>
                </a:solidFill>
                <a:latin typeface="Comic Sans MS" pitchFamily="66" charset="0"/>
              </a:rPr>
              <a:t>явищ</a:t>
            </a:r>
            <a:endParaRPr lang="ru-RU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2912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До </a:t>
            </a:r>
            <a:r>
              <a:rPr lang="ru-RU" dirty="0" err="1" smtClean="0"/>
              <a:t>теплових</a:t>
            </a:r>
            <a:r>
              <a:rPr lang="ru-RU" dirty="0" smtClean="0"/>
              <a:t> </a:t>
            </a:r>
            <a:r>
              <a:rPr lang="ru-RU" dirty="0" err="1" smtClean="0"/>
              <a:t>явищ</a:t>
            </a:r>
            <a:r>
              <a:rPr lang="ru-RU" dirty="0" smtClean="0"/>
              <a:t> належать: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•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Нагрівання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 err="1" smtClean="0"/>
              <a:t>зростання</a:t>
            </a:r>
            <a:r>
              <a:rPr lang="ru-RU" dirty="0" smtClean="0"/>
              <a:t> </a:t>
            </a:r>
            <a:r>
              <a:rPr lang="ru-RU" dirty="0" err="1" smtClean="0"/>
              <a:t>температури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• </a:t>
            </a:r>
            <a:r>
              <a:rPr lang="ru-RU" b="1" dirty="0" err="1" smtClean="0">
                <a:solidFill>
                  <a:schemeClr val="bg1"/>
                </a:solidFill>
              </a:rPr>
              <a:t>Охолодження</a:t>
            </a:r>
            <a:r>
              <a:rPr lang="ru-RU" dirty="0" smtClean="0"/>
              <a:t> – </a:t>
            </a:r>
            <a:r>
              <a:rPr lang="ru-RU" dirty="0" err="1" smtClean="0"/>
              <a:t>зниження</a:t>
            </a:r>
            <a:r>
              <a:rPr lang="ru-RU" dirty="0" smtClean="0"/>
              <a:t> </a:t>
            </a:r>
            <a:r>
              <a:rPr lang="ru-RU" dirty="0" err="1" smtClean="0"/>
              <a:t>температури</a:t>
            </a:r>
            <a:r>
              <a:rPr lang="ru-RU" dirty="0" smtClean="0"/>
              <a:t> </a:t>
            </a:r>
            <a:r>
              <a:rPr lang="ru-RU" dirty="0" err="1" smtClean="0"/>
              <a:t>тіла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• </a:t>
            </a:r>
            <a:r>
              <a:rPr lang="ru-RU" b="1" dirty="0" err="1" smtClean="0">
                <a:solidFill>
                  <a:schemeClr val="bg1"/>
                </a:solidFill>
              </a:rPr>
              <a:t>Випаровування</a:t>
            </a:r>
            <a:r>
              <a:rPr lang="ru-RU" dirty="0" smtClean="0"/>
              <a:t> - </a:t>
            </a:r>
            <a:r>
              <a:rPr lang="ru-RU" dirty="0" err="1" smtClean="0"/>
              <a:t>пароутворення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поверхні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рідини</a:t>
            </a:r>
            <a:r>
              <a:rPr lang="ru-RU" dirty="0" smtClean="0"/>
              <a:t> (тепло </a:t>
            </a:r>
            <a:r>
              <a:rPr lang="ru-RU" dirty="0" err="1" smtClean="0"/>
              <a:t>поглинається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простору);</a:t>
            </a:r>
            <a:br>
              <a:rPr lang="ru-RU" dirty="0" smtClean="0"/>
            </a:br>
            <a:endParaRPr lang="ru-RU" b="1" dirty="0" smtClean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• </a:t>
            </a:r>
            <a:r>
              <a:rPr lang="ru-RU" b="1" dirty="0" err="1" smtClean="0">
                <a:solidFill>
                  <a:schemeClr val="bg1"/>
                </a:solidFill>
              </a:rPr>
              <a:t>Кипіння</a:t>
            </a:r>
            <a:r>
              <a:rPr lang="ru-RU" dirty="0" smtClean="0"/>
              <a:t> – </a:t>
            </a:r>
            <a:r>
              <a:rPr lang="ru-RU" dirty="0" err="1" smtClean="0"/>
              <a:t>перетворення</a:t>
            </a:r>
            <a:r>
              <a:rPr lang="ru-RU" dirty="0" smtClean="0"/>
              <a:t> </a:t>
            </a:r>
            <a:r>
              <a:rPr lang="ru-RU" dirty="0" err="1" smtClean="0"/>
              <a:t>рідини</a:t>
            </a:r>
            <a:r>
              <a:rPr lang="ru-RU" dirty="0" smtClean="0"/>
              <a:t> на пару.</a:t>
            </a:r>
            <a:br>
              <a:rPr lang="ru-RU" dirty="0" smtClean="0"/>
            </a:br>
            <a:r>
              <a:rPr lang="ru-RU" dirty="0" smtClean="0"/>
              <a:t>• </a:t>
            </a:r>
            <a:r>
              <a:rPr lang="ru-RU" b="1" dirty="0" err="1" smtClean="0">
                <a:solidFill>
                  <a:schemeClr val="bg1"/>
                </a:solidFill>
              </a:rPr>
              <a:t>Конденсація</a:t>
            </a:r>
            <a:r>
              <a:rPr lang="ru-RU" dirty="0" smtClean="0"/>
              <a:t> – </a:t>
            </a:r>
            <a:r>
              <a:rPr lang="ru-RU" dirty="0" err="1" smtClean="0"/>
              <a:t>перехід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газоподібного</a:t>
            </a:r>
            <a:r>
              <a:rPr lang="ru-RU" dirty="0" smtClean="0"/>
              <a:t> стану у</a:t>
            </a:r>
            <a:br>
              <a:rPr lang="ru-RU" dirty="0" smtClean="0"/>
            </a:br>
            <a:r>
              <a:rPr lang="ru-RU" dirty="0" err="1" smtClean="0"/>
              <a:t>рідкий</a:t>
            </a:r>
            <a:r>
              <a:rPr lang="ru-RU" dirty="0" smtClean="0"/>
              <a:t> (тепло </a:t>
            </a:r>
            <a:r>
              <a:rPr lang="ru-RU" dirty="0" err="1" smtClean="0"/>
              <a:t>виділяється</a:t>
            </a:r>
            <a:r>
              <a:rPr lang="ru-RU" dirty="0" smtClean="0"/>
              <a:t> у </a:t>
            </a:r>
            <a:r>
              <a:rPr lang="ru-RU" dirty="0" err="1" smtClean="0"/>
              <a:t>простір</a:t>
            </a:r>
            <a:r>
              <a:rPr lang="ru-RU" dirty="0" smtClean="0"/>
              <a:t>);</a:t>
            </a:r>
            <a:br>
              <a:rPr lang="ru-RU" dirty="0" smtClean="0"/>
            </a:br>
            <a:r>
              <a:rPr lang="ru-RU" dirty="0" smtClean="0"/>
              <a:t>• </a:t>
            </a:r>
            <a:r>
              <a:rPr lang="ru-RU" b="1" dirty="0" err="1" smtClean="0">
                <a:solidFill>
                  <a:schemeClr val="bg1"/>
                </a:solidFill>
              </a:rPr>
              <a:t>Плавлення</a:t>
            </a:r>
            <a:r>
              <a:rPr lang="ru-RU" dirty="0" smtClean="0"/>
              <a:t> – </a:t>
            </a:r>
            <a:r>
              <a:rPr lang="ru-RU" dirty="0" err="1" smtClean="0"/>
              <a:t>перехід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твердого стану в </a:t>
            </a:r>
            <a:r>
              <a:rPr lang="ru-RU" dirty="0" err="1" smtClean="0"/>
              <a:t>рідину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(тепло </a:t>
            </a:r>
            <a:r>
              <a:rPr lang="ru-RU" dirty="0" err="1" smtClean="0"/>
              <a:t>поглинається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простору);</a:t>
            </a:r>
            <a:br>
              <a:rPr lang="ru-RU" dirty="0" smtClean="0"/>
            </a:br>
            <a:r>
              <a:rPr lang="ru-RU" dirty="0" smtClean="0"/>
              <a:t>• </a:t>
            </a:r>
            <a:r>
              <a:rPr lang="ru-RU" b="1" dirty="0" err="1" smtClean="0">
                <a:solidFill>
                  <a:schemeClr val="bg1"/>
                </a:solidFill>
              </a:rPr>
              <a:t>Тверднення</a:t>
            </a:r>
            <a:r>
              <a:rPr lang="ru-RU" b="1" i="1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перехід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рідини</a:t>
            </a:r>
            <a:r>
              <a:rPr lang="ru-RU" dirty="0" smtClean="0"/>
              <a:t> в </a:t>
            </a:r>
            <a:r>
              <a:rPr lang="ru-RU" dirty="0" err="1" smtClean="0"/>
              <a:t>твердий</a:t>
            </a:r>
            <a:r>
              <a:rPr lang="ru-RU" dirty="0" smtClean="0"/>
              <a:t> стан.</a:t>
            </a:r>
            <a:endParaRPr lang="ru-RU" dirty="0"/>
          </a:p>
        </p:txBody>
      </p:sp>
      <p:pic>
        <p:nvPicPr>
          <p:cNvPr id="8" name="Picture 4" descr="C:\Users\valen\Desktop\unnamed.jpg"/>
          <p:cNvPicPr>
            <a:picLocks noChangeAspect="1" noChangeArrowheads="1"/>
          </p:cNvPicPr>
          <p:nvPr/>
        </p:nvPicPr>
        <p:blipFill>
          <a:blip r:embed="rId3"/>
          <a:srcRect t="43304" b="6382"/>
          <a:stretch>
            <a:fillRect/>
          </a:stretch>
        </p:blipFill>
        <p:spPr bwMode="auto">
          <a:xfrm>
            <a:off x="2714612" y="5214950"/>
            <a:ext cx="3786214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1618541088_50-funart_pro-p-oboi-fon-delovoi-fon-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00"/>
                </a:solidFill>
                <a:latin typeface="Comic Sans MS" pitchFamily="66" charset="0"/>
              </a:rPr>
              <a:t>Температура</a:t>
            </a:r>
            <a:r>
              <a:rPr lang="uk-UA" dirty="0" smtClean="0">
                <a:solidFill>
                  <a:srgbClr val="FFC000"/>
                </a:solidFill>
                <a:latin typeface="Comic Sans MS" pitchFamily="66" charset="0"/>
              </a:rPr>
              <a:t>-міра </a:t>
            </a:r>
            <a:r>
              <a:rPr lang="uk-UA" dirty="0" err="1" smtClean="0">
                <a:solidFill>
                  <a:srgbClr val="FFC000"/>
                </a:solidFill>
                <a:latin typeface="Comic Sans MS" pitchFamily="66" charset="0"/>
              </a:rPr>
              <a:t>нагрітості</a:t>
            </a:r>
            <a:r>
              <a:rPr lang="uk-UA" dirty="0" smtClean="0">
                <a:solidFill>
                  <a:srgbClr val="FFC000"/>
                </a:solidFill>
                <a:latin typeface="Comic Sans MS" pitchFamily="66" charset="0"/>
              </a:rPr>
              <a:t> тіл</a:t>
            </a:r>
            <a:br>
              <a:rPr lang="uk-UA" dirty="0" smtClean="0">
                <a:solidFill>
                  <a:srgbClr val="FFC000"/>
                </a:solidFill>
                <a:latin typeface="Comic Sans MS" pitchFamily="66" charset="0"/>
              </a:rPr>
            </a:br>
            <a:endParaRPr lang="ru-RU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Спеціальними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термометрами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вимірюють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температуру води в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річках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, температуру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повітря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на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вулиці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і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в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приміщеннях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Термометри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для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вимірювання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високих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температур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мають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бути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ртутними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оскільки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температура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кипіння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ртуті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+357 °С, а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замерзання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    39 °С. </a:t>
            </a:r>
          </a:p>
          <a:p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В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інших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випадках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використовують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спиртові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термометри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. Температура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замерзання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спирту-112 °С, а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кипіння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—+78 °С. </a:t>
            </a:r>
          </a:p>
          <a:p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Медичним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термометром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вимірюють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температуру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тіла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Comic Sans MS" pitchFamily="66" charset="0"/>
              </a:rPr>
              <a:t>людини</a:t>
            </a:r>
            <a:r>
              <a:rPr lang="ru-RU" dirty="0" smtClean="0">
                <a:solidFill>
                  <a:srgbClr val="0070C0"/>
                </a:solidFill>
                <a:latin typeface="Comic Sans MS" pitchFamily="66" charset="0"/>
              </a:rPr>
              <a:t>. </a:t>
            </a:r>
            <a:endParaRPr lang="uk-UA" dirty="0" smtClean="0">
              <a:solidFill>
                <a:srgbClr val="0070C0"/>
              </a:solidFill>
              <a:latin typeface="Comic Sans MS" pitchFamily="66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290</Words>
  <PresentationFormat>Экран (4:3)</PresentationFormat>
  <Paragraphs>73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Механічні й теплові фізичні явища</vt:lpstr>
      <vt:lpstr>Механічні явища</vt:lpstr>
      <vt:lpstr>Траєкторія руху</vt:lpstr>
      <vt:lpstr>Характеристики механічного руху </vt:lpstr>
      <vt:lpstr>Знайдіть швидкість тварин</vt:lpstr>
      <vt:lpstr> Теплові явища </vt:lpstr>
      <vt:lpstr>Теплові явища навколо нас </vt:lpstr>
      <vt:lpstr>Види теплових явищ</vt:lpstr>
      <vt:lpstr>Температура-міра нагрітості тіл </vt:lpstr>
      <vt:lpstr>Термометри- прилади для вимірювання температури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Механічні й теплові фізичні явища</dc:title>
  <dc:creator>Валентина Капуста</dc:creator>
  <cp:lastModifiedBy>Валентина Капуста</cp:lastModifiedBy>
  <cp:revision>55</cp:revision>
  <dcterms:created xsi:type="dcterms:W3CDTF">2021-10-25T19:23:22Z</dcterms:created>
  <dcterms:modified xsi:type="dcterms:W3CDTF">2021-11-10T17:53:45Z</dcterms:modified>
</cp:coreProperties>
</file>