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76EED9B-11AF-46F7-9386-8A76039CA58C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61DE91B-9222-465D-98DB-68F89E551D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2527465" y="3115703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Математика    5 клас</a:t>
            </a:r>
            <a:endParaRPr lang="ru-RU" sz="4000" b="1" i="1" dirty="0">
              <a:solidFill>
                <a:schemeClr val="accent3">
                  <a:lumMod val="5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026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6460" y="3640460"/>
            <a:ext cx="3217540" cy="321754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 rot="21109343">
            <a:off x="1635117" y="614806"/>
            <a:ext cx="6038320" cy="291116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err="1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Середнє</a:t>
            </a:r>
            <a:r>
              <a:rPr lang="ru-RU" sz="5400" b="1" cap="none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b="1" cap="none" spc="50" dirty="0" err="1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арифметичне</a:t>
            </a:r>
            <a:r>
              <a:rPr lang="ru-RU" sz="5400" b="1" cap="none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ru-RU" sz="5400" b="1" cap="none" spc="50" dirty="0" err="1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Середнє</a:t>
            </a:r>
            <a:r>
              <a:rPr lang="ru-RU" sz="5400" b="1" cap="none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b="1" cap="none" spc="50" dirty="0" err="1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значення</a:t>
            </a:r>
            <a:r>
              <a:rPr lang="ru-RU" sz="5400" b="1" cap="none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uk-UA" sz="5400" b="1" spc="50" dirty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</a:t>
            </a:r>
            <a:r>
              <a:rPr lang="uk-UA" sz="54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еличини.</a:t>
            </a:r>
            <a:endParaRPr lang="ru-RU" sz="5400" b="1" cap="none" spc="50" dirty="0">
              <a:ln w="11430">
                <a:solidFill>
                  <a:schemeClr val="tx1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 descr="C:\Users\38066\Desktop\АНАИТ. НЕ УДАЛЯТЬ\картинки\5\img-SYKs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78498">
            <a:off x="1611313" y="4325752"/>
            <a:ext cx="4044131" cy="1545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75656" y="332656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 smtClean="0">
                <a:solidFill>
                  <a:srgbClr val="FF0000"/>
                </a:solidFill>
                <a:latin typeface="Book Antiqua" pitchFamily="18" charset="0"/>
              </a:rPr>
              <a:t>Середнє арифметичне кількох чисел це частка від ділення суми цих чисел на їх кількість.</a:t>
            </a:r>
            <a:endParaRPr lang="ru-RU" sz="3200" b="1" i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FF0000"/>
                </a:solidFill>
                <a:latin typeface="Book Antiqua" pitchFamily="18" charset="0"/>
              </a:rPr>
              <a:t>Приклади : </a:t>
            </a:r>
            <a:r>
              <a:rPr lang="uk-UA" sz="2800" b="1" i="1" dirty="0" smtClean="0">
                <a:latin typeface="Book Antiqua" pitchFamily="18" charset="0"/>
              </a:rPr>
              <a:t>середня добова температура, середній вік  , середня вага, середній зріст , середній бал, середня глибина,  тощо.</a:t>
            </a:r>
            <a:endParaRPr lang="ru-RU" sz="2800" b="1" i="1" dirty="0">
              <a:latin typeface="Book Antiqua" pitchFamily="18" charset="0"/>
            </a:endParaRPr>
          </a:p>
        </p:txBody>
      </p:sp>
      <p:pic>
        <p:nvPicPr>
          <p:cNvPr id="2050" name="Picture 2" descr="C:\Users\38066\Desktop\АНАИТ. НЕ УДАЛЯТЬ\картинки\5\bilyj-nalyv-paperivk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2183">
            <a:off x="1619672" y="4077072"/>
            <a:ext cx="3960440" cy="2342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43608" y="26064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rgbClr val="00B050"/>
                </a:solidFill>
                <a:latin typeface="Book Antiqua" pitchFamily="18" charset="0"/>
              </a:rPr>
              <a:t>Приклад 1. </a:t>
            </a:r>
          </a:p>
          <a:p>
            <a:pPr algn="ctr"/>
            <a:r>
              <a:rPr lang="uk-UA" sz="2400" b="1" i="1" dirty="0" smtClean="0">
                <a:latin typeface="Book Antiqua" pitchFamily="18" charset="0"/>
              </a:rPr>
              <a:t>У кошику лежало 5 яблук вагою 80 г, 95 </a:t>
            </a:r>
            <a:r>
              <a:rPr lang="uk-UA" sz="2400" b="1" i="1" dirty="0" err="1" smtClean="0">
                <a:latin typeface="Book Antiqua" pitchFamily="18" charset="0"/>
              </a:rPr>
              <a:t>г</a:t>
            </a:r>
            <a:r>
              <a:rPr lang="uk-UA" sz="2400" b="1" i="1" dirty="0" smtClean="0">
                <a:latin typeface="Book Antiqua" pitchFamily="18" charset="0"/>
              </a:rPr>
              <a:t>, 100 </a:t>
            </a:r>
            <a:r>
              <a:rPr lang="uk-UA" sz="2400" b="1" i="1" dirty="0" err="1" smtClean="0">
                <a:latin typeface="Book Antiqua" pitchFamily="18" charset="0"/>
              </a:rPr>
              <a:t>г</a:t>
            </a:r>
            <a:r>
              <a:rPr lang="uk-UA" sz="2400" b="1" i="1" dirty="0" smtClean="0">
                <a:latin typeface="Book Antiqua" pitchFamily="18" charset="0"/>
              </a:rPr>
              <a:t>, 120 </a:t>
            </a:r>
            <a:r>
              <a:rPr lang="uk-UA" sz="2400" b="1" i="1" dirty="0" err="1" smtClean="0">
                <a:latin typeface="Book Antiqua" pitchFamily="18" charset="0"/>
              </a:rPr>
              <a:t>г</a:t>
            </a:r>
            <a:r>
              <a:rPr lang="uk-UA" sz="2400" b="1" i="1" dirty="0" smtClean="0">
                <a:latin typeface="Book Antiqua" pitchFamily="18" charset="0"/>
              </a:rPr>
              <a:t> та 140 г. Яку середню вагу має  яблуко?</a:t>
            </a:r>
            <a:endParaRPr lang="ru-RU" sz="24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70080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(80 + 95 + 100 + 130 + 140) : 5 = 109 (г) – середня вага яблука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636912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rgbClr val="00B050"/>
                </a:solidFill>
                <a:latin typeface="Book Antiqua" pitchFamily="18" charset="0"/>
              </a:rPr>
              <a:t>Приклад 2</a:t>
            </a:r>
          </a:p>
          <a:p>
            <a:r>
              <a:rPr lang="uk-UA" sz="2400" b="1" i="1" dirty="0" smtClean="0">
                <a:latin typeface="Book Antiqua" pitchFamily="18" charset="0"/>
              </a:rPr>
              <a:t>За результатом контрольної роботи 5 учнів отримали 6 балів, 8 учнів – 9 балів, 4 учні – 10 балів, 2 учні – 11 балів та 1 учень 12 балів. Який середній бал успішності учнів цього класу.</a:t>
            </a:r>
            <a:endParaRPr lang="ru-RU" sz="24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94116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(6*5 + 9*8 + 10*4 + 11*2 +12) : 20 = </a:t>
            </a:r>
          </a:p>
          <a:p>
            <a:pPr algn="ctr"/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(30 + 72 + 40 + 22 +12) : 20 = 176 : 20 = </a:t>
            </a:r>
          </a:p>
          <a:p>
            <a:pPr algn="ctr"/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8,8 – середній бал успішності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15616" y="260648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rgbClr val="00B050"/>
                </a:solidFill>
                <a:latin typeface="Book Antiqua" pitchFamily="18" charset="0"/>
              </a:rPr>
              <a:t>Приклад 3</a:t>
            </a:r>
          </a:p>
          <a:p>
            <a:pPr algn="just"/>
            <a:r>
              <a:rPr lang="uk-UA" sz="2400" b="1" i="1" dirty="0" smtClean="0">
                <a:latin typeface="Book Antiqua" pitchFamily="18" charset="0"/>
              </a:rPr>
              <a:t>Середня висота 12 будинків становить 50 м, а середня висота чотирьох із них – 30 м. Чому дорівнює середня висота інших 8 будинків?</a:t>
            </a:r>
            <a:endParaRPr lang="ru-RU" sz="2400" b="1" i="1" dirty="0">
              <a:latin typeface="Book Antiqua" pitchFamily="18" charset="0"/>
            </a:endParaRPr>
          </a:p>
        </p:txBody>
      </p:sp>
      <p:pic>
        <p:nvPicPr>
          <p:cNvPr id="1027" name="Picture 3" descr="C:\Users\38066\Desktop\АНАИТ. НЕ УДАЛЯТЬ\картинки\5\65d2b3f-53c0140-lvi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146" y="548681"/>
            <a:ext cx="3594818" cy="20162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335699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1) 50 * 12 = 600 (м) -  сумарна висота 12 будинків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40050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2) 30 * 4 = 120 (м) – сумарна висота 4 будинків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6531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3) 600 – 120 = 480 (м) – сумарна висота 8 будинків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58924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4) 480 : 8 = 60 (м) – середня висота 8 будинків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59632" y="33265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1" dirty="0" smtClean="0">
                <a:solidFill>
                  <a:srgbClr val="FF0000"/>
                </a:solidFill>
                <a:latin typeface="Book Antiqua" pitchFamily="18" charset="0"/>
              </a:rPr>
              <a:t>Приклади середніх значень величин: </a:t>
            </a:r>
            <a:r>
              <a:rPr lang="uk-UA" sz="2800" b="1" i="1" dirty="0" smtClean="0">
                <a:latin typeface="Book Antiqua" pitchFamily="18" charset="0"/>
              </a:rPr>
              <a:t>середня швидкість руху, середня врожайність 1 га поля, середня ціна одиниці товару, тощо.</a:t>
            </a:r>
            <a:endParaRPr lang="ru-RU" sz="2800" b="1" i="1" dirty="0">
              <a:latin typeface="Book Antiqua" pitchFamily="18" charset="0"/>
            </a:endParaRPr>
          </a:p>
        </p:txBody>
      </p:sp>
      <p:pic>
        <p:nvPicPr>
          <p:cNvPr id="2050" name="Picture 2" descr="C:\Users\38066\Desktop\АНАИТ. НЕ УДАЛЯТЬ\картинки\5\4e55622f4cfb8d93f0d7fcfedea0eb16-wide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2823220" cy="2117415"/>
          </a:xfrm>
          <a:prstGeom prst="rect">
            <a:avLst/>
          </a:prstGeom>
          <a:noFill/>
        </p:spPr>
      </p:pic>
      <p:pic>
        <p:nvPicPr>
          <p:cNvPr id="2051" name="Picture 3" descr="C:\Users\38066\Desktop\АНАИТ. НЕ УДАЛЯТЬ\картинки\5\46f247190b4bb67718b8bf2ae7ee7d6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077072"/>
            <a:ext cx="3129136" cy="2495486"/>
          </a:xfrm>
          <a:prstGeom prst="rect">
            <a:avLst/>
          </a:prstGeom>
          <a:noFill/>
        </p:spPr>
      </p:pic>
      <p:pic>
        <p:nvPicPr>
          <p:cNvPr id="2052" name="Picture 4" descr="C:\Users\38066\Desktop\АНАИТ. НЕ УДАЛЯТЬ\картинки\5\019_d_8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88840"/>
            <a:ext cx="3384376" cy="2257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33265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0000"/>
                </a:solidFill>
                <a:latin typeface="Book Antiqua" pitchFamily="18" charset="0"/>
              </a:rPr>
              <a:t>Щоб знайти середню швидкість руху треба весь шлях поділити на час, витрачений на подолання цього шляху.</a:t>
            </a:r>
            <a:endParaRPr lang="ru-RU" sz="2400" b="1" i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3968" y="1844824"/>
            <a:ext cx="4752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Катер за 2 години пройшов 22,7 км, а за 3 години – 42,8 км. Визначити середню швидкість катера.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pic>
        <p:nvPicPr>
          <p:cNvPr id="5" name="Picture 5" descr="D:\АНАИТ. НЕ УДАЛЯТЬ\картинки\телеурок 5 класс\kater-grizzly-490-d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628800"/>
            <a:ext cx="2736304" cy="18488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87624" y="378904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1)  22,7 + 42,8 = 65,5 (км) – весь шлях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36510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2) 2 + 3 = 5 (</a:t>
            </a:r>
            <a:r>
              <a:rPr lang="uk-UA" sz="2400" b="1" i="1" dirty="0" err="1" smtClean="0">
                <a:solidFill>
                  <a:srgbClr val="0070C0"/>
                </a:solidFill>
                <a:latin typeface="Book Antiqua" pitchFamily="18" charset="0"/>
              </a:rPr>
              <a:t>год</a:t>
            </a:r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) – витрачений час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486916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3) 65,5 : 5 = 13,5 (км/</a:t>
            </a:r>
            <a:r>
              <a:rPr lang="uk-UA" sz="2400" b="1" i="1" dirty="0" err="1" smtClean="0">
                <a:solidFill>
                  <a:srgbClr val="0070C0"/>
                </a:solidFill>
                <a:latin typeface="Book Antiqua" pitchFamily="18" charset="0"/>
              </a:rPr>
              <a:t>год</a:t>
            </a:r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) – середня швидкість катера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31640" y="26064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0000"/>
                </a:solidFill>
                <a:latin typeface="Book Antiqua" pitchFamily="18" charset="0"/>
              </a:rPr>
              <a:t>Щоб знайти середню врожайність  1 га поля треба масу всього врожаю поділити на площу всього поля.</a:t>
            </a:r>
            <a:endParaRPr lang="ru-RU" sz="2400" b="1" i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1700808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latin typeface="Book Antiqua" pitchFamily="18" charset="0"/>
              </a:rPr>
              <a:t>Із ділянки площею 5 га зібрали 200 ц пшениці, а з ділянки площею 7 га – 244 ц. Визначити середню врожайність 1 га поля. </a:t>
            </a:r>
            <a:endParaRPr lang="ru-RU" sz="2400" b="1" i="1" dirty="0">
              <a:latin typeface="Book Antiqua" pitchFamily="18" charset="0"/>
            </a:endParaRPr>
          </a:p>
        </p:txBody>
      </p:sp>
      <p:pic>
        <p:nvPicPr>
          <p:cNvPr id="3074" name="Picture 2" descr="C:\Users\38066\Desktop\АНАИТ. НЕ УДАЛЯТЬ\картинки\5\depositphotos_3826342-stock-photo-wheat-f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3217540" cy="188226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59632" y="407707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(200 + 244) : (5 + 7) = 444 : 12 = 37 (ц) – середня врожайність 1 га поля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064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0000"/>
                </a:solidFill>
                <a:latin typeface="Book Antiqua" pitchFamily="18" charset="0"/>
              </a:rPr>
              <a:t>Щоб знайти середню ціну купленого товару треба всю суму покупки поділити на кількість товару .</a:t>
            </a:r>
            <a:endParaRPr lang="ru-RU" sz="2400" b="1" i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4127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latin typeface="Book Antiqua" pitchFamily="18" charset="0"/>
              </a:rPr>
              <a:t>За 5 зошитів у клітинку заплатили 35,8 </a:t>
            </a:r>
            <a:r>
              <a:rPr lang="uk-UA" sz="2400" b="1" i="1" dirty="0" err="1" smtClean="0">
                <a:latin typeface="Book Antiqua" pitchFamily="18" charset="0"/>
              </a:rPr>
              <a:t>грн</a:t>
            </a:r>
            <a:r>
              <a:rPr lang="uk-UA" sz="2400" b="1" i="1" dirty="0" smtClean="0">
                <a:latin typeface="Book Antiqua" pitchFamily="18" charset="0"/>
              </a:rPr>
              <a:t>, а за 11 зошитів у лінію – 96,6 грн. Визначити середню ціну одного зошита.</a:t>
            </a:r>
            <a:endParaRPr lang="ru-RU" sz="2400" b="1" i="1" dirty="0">
              <a:latin typeface="Book Antiqua" pitchFamily="18" charset="0"/>
            </a:endParaRPr>
          </a:p>
        </p:txBody>
      </p:sp>
      <p:pic>
        <p:nvPicPr>
          <p:cNvPr id="4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pic>
        <p:nvPicPr>
          <p:cNvPr id="4098" name="Picture 2" descr="C:\Users\38066\Desktop\АНАИТ. НЕ УДАЛЯТЬ\картинки\5\46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304" y="1412777"/>
            <a:ext cx="3200356" cy="23042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87624" y="4077072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(35,8 + 96,6) : (5 + 11) = 132,4 : 16 = 8,275(</a:t>
            </a:r>
            <a:r>
              <a:rPr lang="uk-UA" sz="2400" b="1" i="1" dirty="0" err="1" smtClean="0">
                <a:solidFill>
                  <a:srgbClr val="0070C0"/>
                </a:solidFill>
                <a:latin typeface="Book Antiqua" pitchFamily="18" charset="0"/>
              </a:rPr>
              <a:t>грн</a:t>
            </a:r>
            <a:r>
              <a:rPr lang="uk-UA" sz="2400" b="1" i="1" dirty="0" smtClean="0">
                <a:solidFill>
                  <a:srgbClr val="0070C0"/>
                </a:solidFill>
                <a:latin typeface="Book Antiqua" pitchFamily="18" charset="0"/>
              </a:rPr>
              <a:t>) – середня ціна одного зошита</a:t>
            </a:r>
            <a:endParaRPr lang="ru-RU" sz="2400" b="1" i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38066\Desktop\АНАИТ. НЕ УДАЛЯТЬ\картинки\смайлики\depositphotos_29477563-stock-illustration-female-lecturer-winking-with-po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5120" y="4509120"/>
            <a:ext cx="2348880" cy="2348880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67744" y="1052736"/>
            <a:ext cx="6400800" cy="720080"/>
          </a:xfrm>
        </p:spPr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267744" y="2636912"/>
            <a:ext cx="6400800" cy="172819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§44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запам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ятати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правила.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№1584, 1585, 1587.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310</TotalTime>
  <Words>521</Words>
  <Application>Microsoft Office PowerPoint</Application>
  <PresentationFormat>Экран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Домашнє завдання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380666188532</dc:creator>
  <cp:lastModifiedBy>admin</cp:lastModifiedBy>
  <cp:revision>30</cp:revision>
  <dcterms:created xsi:type="dcterms:W3CDTF">2021-04-10T17:35:03Z</dcterms:created>
  <dcterms:modified xsi:type="dcterms:W3CDTF">2022-04-26T13:38:31Z</dcterms:modified>
</cp:coreProperties>
</file>