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Libre Franklin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13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gradFill>
          <a:gsLst>
            <a:gs pos="0">
              <a:srgbClr val="00246E"/>
            </a:gs>
            <a:gs pos="30000">
              <a:srgbClr val="002D84"/>
            </a:gs>
            <a:gs pos="100000">
              <a:srgbClr val="596FBB"/>
            </a:gs>
          </a:gsLst>
          <a:lin ang="130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l" t="t" r="r" b="b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dist="44450" dir="16200000" algn="ctr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l" t="t" r="r" b="b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1D9FF"/>
              </a:buClr>
              <a:buSzPts val="4600"/>
              <a:buFont typeface="Libre Franklin"/>
              <a:buNone/>
              <a:defRPr b="1" cap="none">
                <a:solidFill>
                  <a:srgbClr val="61D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b" anchorCtr="0">
            <a:no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928018" y="129381"/>
            <a:ext cx="4525963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31469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31469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14424"/>
            <a:ext cx="274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57200" y="1981200"/>
            <a:ext cx="70866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⦿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⚫"/>
              <a:defRPr sz="2400"/>
            </a:lvl2pPr>
            <a:lvl3pPr marL="1371600" lvl="2" indent="-347344" algn="l">
              <a:spcBef>
                <a:spcPts val="440"/>
              </a:spcBef>
              <a:spcAft>
                <a:spcPts val="0"/>
              </a:spcAft>
              <a:buSzPts val="1870"/>
              <a:buChar char="○"/>
              <a:defRPr sz="2200"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156448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31469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marL="914400" lvl="1" indent="-354330" algn="l">
              <a:spcBef>
                <a:spcPts val="440"/>
              </a:spcBef>
              <a:spcAft>
                <a:spcPts val="0"/>
              </a:spcAft>
              <a:buSzPts val="1980"/>
              <a:buChar char="⚫"/>
              <a:defRPr sz="22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31469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marL="914400" lvl="1" indent="-354330" algn="l">
              <a:spcBef>
                <a:spcPts val="440"/>
              </a:spcBef>
              <a:spcAft>
                <a:spcPts val="0"/>
              </a:spcAft>
              <a:buSzPts val="1980"/>
              <a:buChar char="⚫"/>
              <a:defRPr sz="22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31469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gradFill>
          <a:gsLst>
            <a:gs pos="0">
              <a:srgbClr val="00246E"/>
            </a:gs>
            <a:gs pos="30000">
              <a:srgbClr val="002D84"/>
            </a:gs>
            <a:gs pos="100000">
              <a:srgbClr val="596FBB"/>
            </a:gs>
          </a:gsLst>
          <a:lin ang="130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l" t="t" r="r" b="b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dist="44450" dir="16200000" algn="ctr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l" t="t" r="r" b="b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1D9FF"/>
              </a:buClr>
              <a:buSzPts val="4200"/>
              <a:buFont typeface="Libre Franklin"/>
              <a:buNone/>
              <a:defRPr sz="4200" b="1" cap="none">
                <a:solidFill>
                  <a:srgbClr val="61D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645025" y="5486400"/>
            <a:ext cx="40417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457200" y="1516912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320039" algn="l">
              <a:spcBef>
                <a:spcPts val="320"/>
              </a:spcBef>
              <a:spcAft>
                <a:spcPts val="0"/>
              </a:spcAft>
              <a:buSzPts val="1440"/>
              <a:buChar char="⚫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4645025" y="1516912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320039" algn="l">
              <a:spcBef>
                <a:spcPts val="320"/>
              </a:spcBef>
              <a:spcAft>
                <a:spcPts val="0"/>
              </a:spcAft>
              <a:buSzPts val="1440"/>
              <a:buChar char="⚫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ibre Franklin"/>
              <a:buNone/>
              <a:defRPr sz="2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052D62"/>
          </a:solidFill>
          <a:ln w="508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52000" dist="345000" dir="5400000" sx="-80000" sy="-18000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81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l" t="t" r="r" b="b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dist="44450" dir="16200000" algn="ctr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315200" y="0"/>
            <a:ext cx="1828800" cy="6858000"/>
          </a:xfrm>
          <a:custGeom>
            <a:avLst/>
            <a:gdLst/>
            <a:ahLst/>
            <a:cxnLst/>
            <a:rect l="l" t="t" r="r" b="b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 sz="4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1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8139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rgbClr val="90A8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uk.wikipedia.org/wiki/%D0%95%D0%BA%D0%B2%D1%96%D0%BB%D1%96%D0%B1%D1%80%D0%B8%D1%81%D1%82%D0%B8%D0%BA%D0%B0" TargetMode="External"/><Relationship Id="rId13" Type="http://schemas.openxmlformats.org/officeDocument/2006/relationships/hyperlink" Target="http://uk.wikipedia.org/wiki/%D0%9A%D0%BB%D0%BE%D1%83%D0%BD" TargetMode="External"/><Relationship Id="rId18" Type="http://schemas.openxmlformats.org/officeDocument/2006/relationships/image" Target="../media/image6.gif"/><Relationship Id="rId3" Type="http://schemas.openxmlformats.org/officeDocument/2006/relationships/hyperlink" Target="http://uk.wikipedia.org/wiki/%D0%9C%D0%B0%D0%BD%D0%B5%D0%B6" TargetMode="External"/><Relationship Id="rId7" Type="http://schemas.openxmlformats.org/officeDocument/2006/relationships/hyperlink" Target="http://uk.wikipedia.org/wiki/%D0%96%D0%BE%D0%BD%D0%B3%D0%BB%D1%8E%D0%B2%D0%B0%D0%BD%D0%BD%D1%8F" TargetMode="External"/><Relationship Id="rId12" Type="http://schemas.openxmlformats.org/officeDocument/2006/relationships/hyperlink" Target="http://uk.wikipedia.org/wiki/%D0%92%D0%B5%D1%80%D1%88%D0%BD%D0%B8%D0%BA" TargetMode="External"/><Relationship Id="rId17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k.wikipedia.org/w/index.php?title=%D0%9F%D0%BE%D0%B2%D1%96%D1%82%D1%80%D1%8F%D0%BD%D0%B0_%D0%B3%D1%96%D0%BC%D0%BD%D0%B0%D1%81%D1%82%D0%B8%D0%BA%D0%B0&amp;action=edit&amp;redlink=1" TargetMode="External"/><Relationship Id="rId11" Type="http://schemas.openxmlformats.org/officeDocument/2006/relationships/hyperlink" Target="http://uk.wikipedia.org/wiki/%D0%91%D0%B5%D1%80%D0%B5%D0%B9%D1%82%D0%BE%D1%80" TargetMode="External"/><Relationship Id="rId5" Type="http://schemas.openxmlformats.org/officeDocument/2006/relationships/hyperlink" Target="http://uk.wikipedia.org/wiki/%D0%90%D0%BA%D1%80%D0%BE%D0%B1%D0%B0%D1%82" TargetMode="External"/><Relationship Id="rId15" Type="http://schemas.openxmlformats.org/officeDocument/2006/relationships/image" Target="../media/image3.gif"/><Relationship Id="rId10" Type="http://schemas.openxmlformats.org/officeDocument/2006/relationships/hyperlink" Target="http://uk.wikipedia.org/w/index.php?title=%D0%A4%D0%BE%D0%BA%D1%83%D1%81%D0%BD%D0%B8%D0%BA&amp;action=edit&amp;redlink=1" TargetMode="External"/><Relationship Id="rId19" Type="http://schemas.openxmlformats.org/officeDocument/2006/relationships/image" Target="../media/image7.gif"/><Relationship Id="rId4" Type="http://schemas.openxmlformats.org/officeDocument/2006/relationships/hyperlink" Target="http://uk.wikipedia.org/wiki/%D0%A1%D0%B8%D0%BB%D0%B0%D1%87" TargetMode="External"/><Relationship Id="rId9" Type="http://schemas.openxmlformats.org/officeDocument/2006/relationships/hyperlink" Target="http://uk.wikipedia.org/wiki/%D0%86%D0%BB%D1%8E%D0%B7%D1%96%D0%BE%D0%BD%D1%96%D1%81%D1%82" TargetMode="External"/><Relationship Id="rId14" Type="http://schemas.openxmlformats.org/officeDocument/2006/relationships/hyperlink" Target="http://uk.wikipedia.org/wiki/%D0%9F%D0%B0%D0%BD%D1%82%D0%BE%D0%BC%D1%96%D0%BC%D0%B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://uk.wikipedia.org/wiki/%D0%9C%D0%B8%D1%81%D1%82%D0%B5%D1%86%D1%82%D0%B2%D0%BE" TargetMode="External"/><Relationship Id="rId7" Type="http://schemas.openxmlformats.org/officeDocument/2006/relationships/hyperlink" Target="http://uk.wikipedia.org/wiki/%D0%86%D0%BD%D1%84%D0%BE%D1%80%D0%BC%D0%B0%D1%86%D1%96%D1%8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uk.wikipedia.org/wiki/%D0%A0%D0%B5%D0%BA%D0%BB%D0%B0%D0%BC%D0%B0" TargetMode="External"/><Relationship Id="rId5" Type="http://schemas.openxmlformats.org/officeDocument/2006/relationships/hyperlink" Target="http://uk.wikipedia.org/wiki/%D0%9F%D0%B0%D0%BF%D1%96%D1%80" TargetMode="External"/><Relationship Id="rId10" Type="http://schemas.openxmlformats.org/officeDocument/2006/relationships/image" Target="../media/image10.jpg"/><Relationship Id="rId4" Type="http://schemas.openxmlformats.org/officeDocument/2006/relationships/hyperlink" Target="http://uk.wikipedia.org/wiki/%D0%90%D1%80%D0%BA%D1%83%D1%88" TargetMode="External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457200" y="1652060"/>
            <a:ext cx="822960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1D9FF"/>
              </a:buClr>
              <a:buSzPts val="4000"/>
              <a:buFont typeface="Libre Franklin"/>
              <a:buNone/>
            </a:pPr>
            <a:r>
              <a:rPr lang="uk-UA" sz="3200" dirty="0">
                <a:latin typeface="Century Gothic" panose="020B0502020202020204" pitchFamily="34" charset="0"/>
              </a:rPr>
              <a:t>МИСТЕЦТВО НАВКОЛО НАС. ПРИКЛАДИ ЗВ’ЯЗКУ РІЗНИХ ВИДІВ МИСТЕЦТВ. </a:t>
            </a:r>
            <a:br>
              <a:rPr lang="uk-UA" sz="3200" dirty="0">
                <a:latin typeface="Century Gothic" panose="020B0502020202020204" pitchFamily="34" charset="0"/>
              </a:rPr>
            </a:br>
            <a:r>
              <a:rPr lang="uk-UA" sz="3200" dirty="0">
                <a:latin typeface="Century Gothic" panose="020B0502020202020204" pitchFamily="34" charset="0"/>
              </a:rPr>
              <a:t>РОЛЬ ХУДОЖНИКА В ЦИРКОВІЙ ВИСТАВІ. </a:t>
            </a:r>
            <a:endParaRPr sz="3200" dirty="0">
              <a:latin typeface="Century Gothic" panose="020B0502020202020204" pitchFamily="34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065358" y="4168763"/>
            <a:ext cx="63201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Урок образотворчого мистецтва у 5 класах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dirty="0">
                <a:solidFill>
                  <a:srgbClr val="FFFFFF"/>
                </a:solidFill>
                <a:latin typeface="Century Gothic" panose="020B0502020202020204" pitchFamily="34" charset="0"/>
              </a:rPr>
              <a:t>Вчитель: Андрєєва Ж.В.</a:t>
            </a:r>
            <a:endParaRPr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 descr="http://g2.s3.forblabla.com/u34/photo23AA/20878448115-0/large.jpg#20878448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73" y="0"/>
            <a:ext cx="8098791" cy="6838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 descr="http://g1.s3.forblabla.com/u34/photoE334/20655375266-0/large.jpg#20655375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704" y="0"/>
            <a:ext cx="573405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 descr="http://g3.s3.forblabla.com/u34/photo08A7/20986156719-0/large.jpg#209861567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-1"/>
            <a:ext cx="570547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 descr="http://g1.s3.forblabla.com/u37/photo9302/20101520964-0/large.jpg#20101520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-1"/>
            <a:ext cx="566737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 descr="Картинки по запросу ескиз циркової афіши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 descr="Картинки по запросу ескиз циркової афіши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 descr="Картинки по запросу ескиз циркової афіши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5" descr="Картинки по запросу ескиз циркової афіш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04664"/>
            <a:ext cx="3240360" cy="54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4208" y="131398"/>
            <a:ext cx="2445792" cy="244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4948" y="3071399"/>
            <a:ext cx="3505052" cy="350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7904" y="571302"/>
            <a:ext cx="2455449" cy="315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59408" y="3942479"/>
            <a:ext cx="2266560" cy="233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 descr="Картинки по запросу ескиз циркової афіши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 descr="Картинки по запросу ескиз циркової афіши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 descr="Картинки по запросу ескиз циркової афіши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058950" y="386600"/>
            <a:ext cx="7800300" cy="1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chemeClr val="lt1"/>
                </a:solidFill>
                <a:latin typeface="Century Gothic" panose="020B0502020202020204" pitchFamily="34" charset="0"/>
              </a:rPr>
              <a:t>Заключна частина уроку</a:t>
            </a:r>
            <a:endParaRPr sz="2800" b="1" dirty="0">
              <a:solidFill>
                <a:schemeClr val="lt1"/>
              </a:solidFill>
              <a:latin typeface="Century Gothic" panose="020B0502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Як думаєте: </a:t>
            </a:r>
            <a:r>
              <a:rPr lang="uk-UA" sz="2800" b="1" dirty="0">
                <a:solidFill>
                  <a:srgbClr val="00B0F0"/>
                </a:solidFill>
                <a:latin typeface="Century Gothic" panose="020B0502020202020204" pitchFamily="34" charset="0"/>
                <a:sym typeface="Arial"/>
              </a:rPr>
              <a:t>«Чи легко бути клоуном»?</a:t>
            </a:r>
            <a:endParaRPr sz="1000" b="1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871797" y="5521030"/>
            <a:ext cx="5904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889" y="1336979"/>
            <a:ext cx="6742513" cy="418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20EDE-F3A3-4242-8FD4-69B4DA63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15818"/>
            <a:ext cx="6629400" cy="1826363"/>
          </a:xfrm>
        </p:spPr>
        <p:txBody>
          <a:bodyPr/>
          <a:lstStyle/>
          <a:p>
            <a:r>
              <a:rPr lang="ru-UA" sz="4400" dirty="0"/>
              <a:t>Зворотній зв</a:t>
            </a:r>
            <a:r>
              <a:rPr lang="en-US" sz="4400" dirty="0"/>
              <a:t>’</a:t>
            </a:r>
            <a:r>
              <a:rPr lang="uk-UA" sz="4400" dirty="0" err="1"/>
              <a:t>язок</a:t>
            </a:r>
            <a:endParaRPr lang="ru-UA" sz="4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C3ACC0-7420-E749-BC36-A6C417CA8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052" y="3533283"/>
            <a:ext cx="7254433" cy="1328084"/>
          </a:xfrm>
        </p:spPr>
        <p:txBody>
          <a:bodyPr/>
          <a:lstStyle/>
          <a:p>
            <a:r>
              <a:rPr lang="en-US" sz="3200" dirty="0"/>
              <a:t>e-mail </a:t>
            </a:r>
            <a:r>
              <a:rPr lang="en-US" sz="3200" dirty="0">
                <a:hlinkClick r:id="rId2"/>
              </a:rPr>
              <a:t>zhannaandreeva95@ukr.net</a:t>
            </a:r>
            <a:r>
              <a:rPr lang="en-US" sz="3200" dirty="0"/>
              <a:t> </a:t>
            </a:r>
          </a:p>
          <a:p>
            <a:r>
              <a:rPr lang="en-US" sz="3200" dirty="0"/>
              <a:t>Viber</a:t>
            </a:r>
            <a:r>
              <a:rPr lang="uk-UA" sz="3200" dirty="0"/>
              <a:t>: 0984971546 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380713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43608" y="740953"/>
            <a:ext cx="7056784" cy="63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</a:pPr>
            <a:r>
              <a:rPr lang="uk-UA" sz="3200" b="0" dirty="0">
                <a:solidFill>
                  <a:schemeClr val="lt1"/>
                </a:solidFill>
                <a:latin typeface="Century Gothic" panose="020B0502020202020204" pitchFamily="34" charset="0"/>
              </a:rPr>
              <a:t>Діти, поміркуйте: </a:t>
            </a:r>
            <a:br>
              <a:rPr lang="uk-UA" sz="3200" b="0" dirty="0">
                <a:solidFill>
                  <a:schemeClr val="lt1"/>
                </a:solidFill>
                <a:latin typeface="Century Gothic" panose="020B0502020202020204" pitchFamily="34" charset="0"/>
              </a:rPr>
            </a:br>
            <a:r>
              <a:rPr lang="uk-UA" sz="3200" b="0" dirty="0">
                <a:solidFill>
                  <a:schemeClr val="lt1"/>
                </a:solidFill>
                <a:latin typeface="Century Gothic" panose="020B0502020202020204" pitchFamily="34" charset="0"/>
              </a:rPr>
              <a:t>«Що таке </a:t>
            </a:r>
            <a:r>
              <a:rPr lang="uk-UA" sz="3200" b="0" u="sng" dirty="0">
                <a:solidFill>
                  <a:schemeClr val="lt1"/>
                </a:solidFill>
                <a:latin typeface="Century Gothic" panose="020B0502020202020204" pitchFamily="34" charset="0"/>
              </a:rPr>
              <a:t>синтетичні  мистецтва?</a:t>
            </a:r>
            <a:endParaRPr sz="3200" b="0" u="sng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2C29E8-7BE0-BC42-A822-AA5C834F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47" y="2378597"/>
            <a:ext cx="3197506" cy="31975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55346" y="766923"/>
            <a:ext cx="8352928" cy="113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uk-UA" sz="2800" b="1" dirty="0">
                <a:latin typeface="Century Gothic" panose="020B0502020202020204" pitchFamily="34" charset="0"/>
              </a:rPr>
              <a:t>Синтетичний вид мистецтва –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uk-UA" sz="2400" dirty="0">
                <a:latin typeface="Century Gothic" panose="020B0502020202020204" pitchFamily="34" charset="0"/>
              </a:rPr>
              <a:t>це вид художньої творчості, в якій  гармонійно поєднуються різні види мистецтва та утворюються нове і єдине естетичне ціле.</a:t>
            </a:r>
            <a:endParaRPr sz="2400" dirty="0">
              <a:latin typeface="Century Gothic" panose="020B0502020202020204" pitchFamily="34" charset="0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924" y="2291859"/>
            <a:ext cx="5072151" cy="3799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9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55753" y="198296"/>
            <a:ext cx="8604448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</a:pPr>
            <a:r>
              <a:rPr lang="uk-UA" sz="3200" dirty="0">
                <a:latin typeface="Century Gothic" panose="020B0502020202020204" pitchFamily="34" charset="0"/>
              </a:rPr>
              <a:t>З чим у вас асоціюється слово </a:t>
            </a:r>
            <a:r>
              <a:rPr lang="uk-UA" sz="3200" dirty="0">
                <a:solidFill>
                  <a:srgbClr val="ABE1FE"/>
                </a:solidFill>
                <a:latin typeface="Century Gothic" panose="020B0502020202020204" pitchFamily="34" charset="0"/>
              </a:rPr>
              <a:t>“ Цирк” </a:t>
            </a:r>
            <a:r>
              <a:rPr lang="uk-UA" sz="3200" dirty="0">
                <a:latin typeface="Century Gothic" panose="020B0502020202020204" pitchFamily="34" charset="0"/>
              </a:rPr>
              <a:t>?</a:t>
            </a:r>
            <a:endParaRPr sz="3200" dirty="0">
              <a:latin typeface="Century Gothic" panose="020B0502020202020204" pitchFamily="34" charset="0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2666409" y="1111042"/>
            <a:ext cx="2333266" cy="1197221"/>
            <a:chOff x="-242060" y="-61272"/>
            <a:chExt cx="1757202" cy="855859"/>
          </a:xfrm>
        </p:grpSpPr>
        <p:sp>
          <p:nvSpPr>
            <p:cNvPr id="105" name="Google Shape;105;p15"/>
            <p:cNvSpPr/>
            <p:nvPr/>
          </p:nvSpPr>
          <p:spPr>
            <a:xfrm>
              <a:off x="-242060" y="-61272"/>
              <a:ext cx="1757202" cy="855859"/>
            </a:xfrm>
            <a:prstGeom prst="ellipse">
              <a:avLst/>
            </a:prstGeom>
            <a:solidFill>
              <a:srgbClr val="30B6F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5276" y="-4393"/>
              <a:ext cx="1242530" cy="605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2000" b="1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Декорації, яскраві костюми </a:t>
              </a:r>
              <a:endParaRPr sz="2000" b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922559" y="2539733"/>
            <a:ext cx="2377711" cy="1277551"/>
            <a:chOff x="2939794" y="293589"/>
            <a:chExt cx="2377711" cy="1277551"/>
          </a:xfrm>
        </p:grpSpPr>
        <p:sp>
          <p:nvSpPr>
            <p:cNvPr id="108" name="Google Shape;108;p15"/>
            <p:cNvSpPr/>
            <p:nvPr/>
          </p:nvSpPr>
          <p:spPr>
            <a:xfrm>
              <a:off x="2939794" y="293589"/>
              <a:ext cx="2377711" cy="1277551"/>
            </a:xfrm>
            <a:prstGeom prst="ellipse">
              <a:avLst/>
            </a:prstGeom>
            <a:solidFill>
              <a:srgbClr val="30B6F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288001" y="480681"/>
              <a:ext cx="1681295" cy="903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2000" b="1">
                  <a:solidFill>
                    <a:srgbClr val="510F43"/>
                  </a:solidFill>
                  <a:latin typeface="Arial"/>
                  <a:ea typeface="Arial"/>
                  <a:cs typeface="Arial"/>
                  <a:sym typeface="Arial"/>
                </a:rPr>
                <a:t>Музика</a:t>
              </a:r>
              <a:endParaRPr sz="2000" b="1">
                <a:solidFill>
                  <a:srgbClr val="510F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1499235" y="4766108"/>
            <a:ext cx="1830288" cy="1853666"/>
            <a:chOff x="3039594" y="2215717"/>
            <a:chExt cx="1830288" cy="1853666"/>
          </a:xfrm>
        </p:grpSpPr>
        <p:sp>
          <p:nvSpPr>
            <p:cNvPr id="111" name="Google Shape;111;p15"/>
            <p:cNvSpPr/>
            <p:nvPr/>
          </p:nvSpPr>
          <p:spPr>
            <a:xfrm>
              <a:off x="3039594" y="2215717"/>
              <a:ext cx="1830288" cy="1853666"/>
            </a:xfrm>
            <a:prstGeom prst="ellipse">
              <a:avLst/>
            </a:prstGeom>
            <a:solidFill>
              <a:srgbClr val="30B6F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307633" y="2487180"/>
              <a:ext cx="1294210" cy="1310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20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жарти</a:t>
              </a:r>
              <a:endParaRPr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4420141" y="5493114"/>
            <a:ext cx="4072091" cy="1165059"/>
            <a:chOff x="532926" y="1536899"/>
            <a:chExt cx="4072091" cy="1165059"/>
          </a:xfrm>
        </p:grpSpPr>
        <p:sp>
          <p:nvSpPr>
            <p:cNvPr id="114" name="Google Shape;114;p15"/>
            <p:cNvSpPr/>
            <p:nvPr/>
          </p:nvSpPr>
          <p:spPr>
            <a:xfrm>
              <a:off x="532926" y="1536899"/>
              <a:ext cx="4072091" cy="1165059"/>
            </a:xfrm>
            <a:prstGeom prst="ellipse">
              <a:avLst/>
            </a:prstGeom>
            <a:solidFill>
              <a:srgbClr val="30B6F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129270" y="1707518"/>
              <a:ext cx="2879403" cy="823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2000" b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Спортивні елементи </a:t>
              </a:r>
              <a:endParaRPr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4514654" y="1278193"/>
            <a:ext cx="4184244" cy="3841076"/>
            <a:chOff x="98700" y="-180129"/>
            <a:chExt cx="5345954" cy="5326971"/>
          </a:xfrm>
        </p:grpSpPr>
        <p:sp>
          <p:nvSpPr>
            <p:cNvPr id="117" name="Google Shape;117;p15"/>
            <p:cNvSpPr/>
            <p:nvPr/>
          </p:nvSpPr>
          <p:spPr>
            <a:xfrm>
              <a:off x="98700" y="-180129"/>
              <a:ext cx="5345954" cy="5326971"/>
            </a:xfrm>
            <a:prstGeom prst="ellipse">
              <a:avLst/>
            </a:prstGeom>
            <a:solidFill>
              <a:srgbClr val="30B6F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70405" y="671011"/>
              <a:ext cx="3780160" cy="3766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6500" b="1" i="1" dirty="0">
                  <a:solidFill>
                    <a:srgbClr val="FF0000"/>
                  </a:solidFill>
                  <a:latin typeface="Century Gothic" panose="020B0502020202020204" pitchFamily="34" charset="0"/>
                  <a:sym typeface="Arial"/>
                </a:rPr>
                <a:t>Цирк</a:t>
              </a:r>
              <a:endParaRPr sz="6500" b="1" i="1" dirty="0">
                <a:solidFill>
                  <a:srgbClr val="FF0000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</p:grpSp>
      <p:sp>
        <p:nvSpPr>
          <p:cNvPr id="119" name="Google Shape;119;p15"/>
          <p:cNvSpPr/>
          <p:nvPr/>
        </p:nvSpPr>
        <p:spPr>
          <a:xfrm>
            <a:off x="1957179" y="4104446"/>
            <a:ext cx="457200" cy="4572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9050" cap="flat" cmpd="sng">
            <a:solidFill>
              <a:srgbClr val="2384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563888" y="5692941"/>
            <a:ext cx="645175" cy="72179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9050" cap="flat" cmpd="sng">
            <a:solidFill>
              <a:srgbClr val="2384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2111413" y="1844823"/>
            <a:ext cx="647050" cy="694909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9050" cap="flat" cmpd="sng">
            <a:solidFill>
              <a:srgbClr val="2384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5937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ibre Franklin"/>
              <a:buNone/>
            </a:pPr>
            <a:r>
              <a:rPr lang="uk-UA" sz="2800" b="1" u="sng"/>
              <a:t>Цирк</a:t>
            </a:r>
            <a:r>
              <a:rPr lang="uk-UA" sz="2800" u="sng"/>
              <a:t> (лат. </a:t>
            </a:r>
            <a:r>
              <a:rPr lang="uk-UA" sz="2800" i="1" u="sng"/>
              <a:t>circus</a:t>
            </a:r>
            <a:r>
              <a:rPr lang="uk-UA" sz="2800" u="sng"/>
              <a:t>) -</a:t>
            </a:r>
            <a:endParaRPr sz="2800" u="sng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251520" y="2122864"/>
            <a:ext cx="3731462" cy="434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— переважно кругла будівля з ареною (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манеж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) і трибунами для глядачів. У цирку відбуваються видовища (називані також цирком), супроводжувані музичною ексцентрикою, які демонструють силу і відвагу циркових артистів (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силачів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, 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акробатів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, 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повітряних гімнастів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, </a:t>
            </a:r>
            <a:r>
              <a:rPr lang="uk-UA" sz="1600" b="1" u="sng" dirty="0" err="1">
                <a:solidFill>
                  <a:srgbClr val="FFFFFF"/>
                </a:solidFill>
                <a:latin typeface="Century Gothic" panose="020B0502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жонглерів</a:t>
            </a:r>
            <a:r>
              <a:rPr lang="uk-UA" sz="1600" b="1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,</a:t>
            </a:r>
            <a:r>
              <a:rPr lang="uk-UA" sz="1600" b="1" u="sng" dirty="0" err="1">
                <a:solidFill>
                  <a:srgbClr val="FFFFFF"/>
                </a:solidFill>
                <a:latin typeface="Century Gothic" panose="020B0502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еквілібристів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, 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ілюзіоністів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, 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фокусників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, 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берейторів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, 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вершників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, велофігуристів, боротьби,  з інтермедіями буфонадами 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клоунів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, </a:t>
            </a:r>
            <a:r>
              <a:rPr lang="uk-UA" sz="1600" b="1" u="sng" dirty="0">
                <a:solidFill>
                  <a:srgbClr val="FFFFFF"/>
                </a:solidFill>
                <a:latin typeface="Century Gothic" panose="020B0502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пантомімою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  і </a:t>
            </a:r>
            <a:r>
              <a:rPr lang="uk-UA" sz="1600" b="1" dirty="0" err="1">
                <a:solidFill>
                  <a:srgbClr val="FFFFFF"/>
                </a:solidFill>
                <a:latin typeface="Century Gothic" panose="020B0502020202020204" pitchFamily="34" charset="0"/>
              </a:rPr>
              <a:t>меломімою</a:t>
            </a:r>
            <a:r>
              <a:rPr lang="uk-UA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  <a:endParaRPr sz="1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8" name="Google Shape;128;p16" descr="0001.gif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15">
            <a:alphaModFix/>
          </a:blip>
          <a:srcRect/>
          <a:stretch/>
        </p:blipFill>
        <p:spPr>
          <a:xfrm>
            <a:off x="6558708" y="0"/>
            <a:ext cx="2133630" cy="170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 descr="imagen21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27584" y="836712"/>
            <a:ext cx="2088232" cy="155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 descr="605666389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35896" y="996425"/>
            <a:ext cx="2232248" cy="376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 descr="82984892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872472" y="2879884"/>
            <a:ext cx="2304256" cy="387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 descr="377140014.gif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364088" y="2122864"/>
            <a:ext cx="2736304" cy="293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1183" y="627282"/>
            <a:ext cx="9012817" cy="143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BAF6"/>
              </a:buClr>
              <a:buSzPts val="1800"/>
              <a:buFont typeface="Libre Franklin"/>
              <a:buNone/>
            </a:pPr>
            <a:r>
              <a:rPr lang="uk-UA" sz="1800" b="1" dirty="0">
                <a:solidFill>
                  <a:srgbClr val="5BBAF6"/>
                </a:solidFill>
                <a:latin typeface="Century Gothic" panose="020B0502020202020204" pitchFamily="34" charset="0"/>
              </a:rPr>
              <a:t>Афіша </a:t>
            </a:r>
            <a:r>
              <a:rPr lang="uk-UA" sz="2000" b="1" dirty="0">
                <a:latin typeface="Century Gothic" panose="020B0502020202020204" pitchFamily="34" charset="0"/>
              </a:rPr>
              <a:t>- витвір </a:t>
            </a:r>
            <a:r>
              <a:rPr lang="uk-UA" sz="2000" b="1" u="sng" dirty="0">
                <a:solidFill>
                  <a:schemeClr val="hlink"/>
                </a:solidFill>
                <a:latin typeface="Century Gothic" panose="020B0502020202020204" pitchFamily="34" charset="0"/>
                <a:hlinkClick r:id="rId3"/>
              </a:rPr>
              <a:t>мистецтва</a:t>
            </a:r>
            <a:r>
              <a:rPr lang="uk-UA" sz="2000" b="1" dirty="0">
                <a:latin typeface="Century Gothic" panose="020B0502020202020204" pitchFamily="34" charset="0"/>
              </a:rPr>
              <a:t>, різновид тиражованої графіки. Лаконічне, помітне, найчастіше кольорове зображення з коротким текстом, виконане, як правило на великому </a:t>
            </a:r>
            <a:r>
              <a:rPr lang="uk-UA" sz="2000" b="1" u="sng" dirty="0">
                <a:solidFill>
                  <a:schemeClr val="hlink"/>
                </a:solidFill>
                <a:latin typeface="Century Gothic" panose="020B0502020202020204" pitchFamily="34" charset="0"/>
                <a:hlinkClick r:id="rId4"/>
              </a:rPr>
              <a:t>аркуші</a:t>
            </a:r>
            <a:r>
              <a:rPr lang="uk-UA" sz="2000" b="1" dirty="0">
                <a:latin typeface="Century Gothic" panose="020B0502020202020204" pitchFamily="34" charset="0"/>
              </a:rPr>
              <a:t> </a:t>
            </a:r>
            <a:r>
              <a:rPr lang="uk-UA" sz="2000" b="1" u="sng" dirty="0">
                <a:solidFill>
                  <a:schemeClr val="hlink"/>
                </a:solidFill>
                <a:latin typeface="Century Gothic" panose="020B0502020202020204" pitchFamily="34" charset="0"/>
                <a:hlinkClick r:id="rId5"/>
              </a:rPr>
              <a:t>паперу</a:t>
            </a:r>
            <a:r>
              <a:rPr lang="uk-UA" sz="2000" b="1" dirty="0">
                <a:latin typeface="Century Gothic" panose="020B0502020202020204" pitchFamily="34" charset="0"/>
              </a:rPr>
              <a:t>, виготовляється з </a:t>
            </a:r>
            <a:r>
              <a:rPr lang="uk-UA" sz="2000" b="1" u="sng" dirty="0" err="1">
                <a:solidFill>
                  <a:schemeClr val="hlink"/>
                </a:solidFill>
                <a:latin typeface="Century Gothic" panose="020B0502020202020204" pitchFamily="34" charset="0"/>
                <a:hlinkClick r:id="rId6"/>
              </a:rPr>
              <a:t>рекламною</a:t>
            </a:r>
            <a:r>
              <a:rPr lang="uk-UA" sz="2000" b="1" dirty="0" err="1">
                <a:latin typeface="Century Gothic" panose="020B0502020202020204" pitchFamily="34" charset="0"/>
              </a:rPr>
              <a:t>,</a:t>
            </a:r>
            <a:r>
              <a:rPr lang="uk-UA" sz="2000" b="1" u="sng" dirty="0" err="1">
                <a:solidFill>
                  <a:schemeClr val="hlink"/>
                </a:solidFill>
                <a:latin typeface="Century Gothic" panose="020B0502020202020204" pitchFamily="34" charset="0"/>
                <a:hlinkClick r:id="rId7"/>
              </a:rPr>
              <a:t>інформаційною</a:t>
            </a:r>
            <a:r>
              <a:rPr lang="uk-UA" sz="2000" b="1" dirty="0">
                <a:latin typeface="Century Gothic" panose="020B0502020202020204" pitchFamily="34" charset="0"/>
              </a:rPr>
              <a:t>, навчальною метою. </a:t>
            </a:r>
            <a:br>
              <a:rPr lang="uk-UA" sz="2000" b="1" dirty="0">
                <a:latin typeface="Century Gothic" panose="020B0502020202020204" pitchFamily="34" charset="0"/>
              </a:rPr>
            </a:br>
            <a:r>
              <a:rPr lang="uk-UA" sz="2000" b="1" dirty="0">
                <a:latin typeface="Century Gothic" panose="020B0502020202020204" pitchFamily="34" charset="0"/>
              </a:rPr>
              <a:t>Як на вашу  думку, хто створює афішу, ескізи костюмів? Чи важлива роль художника в цирку?</a:t>
            </a:r>
            <a:endParaRPr sz="2000" b="1" dirty="0">
              <a:latin typeface="Century Gothic" panose="020B0502020202020204" pitchFamily="34" charset="0"/>
            </a:endParaRPr>
          </a:p>
        </p:txBody>
      </p:sp>
      <p:pic>
        <p:nvPicPr>
          <p:cNvPr id="138" name="Google Shape;138;p17" descr="3g09670v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8">
            <a:alphaModFix/>
          </a:blip>
          <a:srcRect/>
          <a:stretch/>
        </p:blipFill>
        <p:spPr>
          <a:xfrm>
            <a:off x="480973" y="2397629"/>
            <a:ext cx="2808312" cy="426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 descr="3g09671v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9">
            <a:alphaModFix/>
          </a:blip>
          <a:srcRect/>
          <a:stretch/>
        </p:blipFill>
        <p:spPr>
          <a:xfrm>
            <a:off x="3413960" y="2397629"/>
            <a:ext cx="2780897" cy="419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 descr="08401v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19532" y="2348880"/>
            <a:ext cx="2333461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2795470" y="8940"/>
            <a:ext cx="37176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Що таке АФІША</a:t>
            </a:r>
            <a:r>
              <a:rPr lang="uk-UA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179512" y="260648"/>
            <a:ext cx="8686800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Libre Franklin"/>
              <a:buNone/>
            </a:pPr>
            <a:r>
              <a:rPr lang="uk-UA" sz="1979" b="1" dirty="0">
                <a:latin typeface="Century Gothic" panose="020B0502020202020204" pitchFamily="34" charset="0"/>
              </a:rPr>
              <a:t>Сучасна афіша — це найчастіше поліграфічне (друковане) виконання художнього оригіналу. </a:t>
            </a:r>
            <a:r>
              <a:rPr lang="uk-UA" sz="4140" dirty="0">
                <a:latin typeface="Century Gothic" panose="020B0502020202020204" pitchFamily="34" charset="0"/>
              </a:rPr>
              <a:t> </a:t>
            </a:r>
            <a:br>
              <a:rPr lang="uk-UA" sz="4140" dirty="0">
                <a:latin typeface="Century Gothic" panose="020B0502020202020204" pitchFamily="34" charset="0"/>
              </a:rPr>
            </a:br>
            <a:r>
              <a:rPr lang="uk-UA" sz="1979" b="1" dirty="0">
                <a:latin typeface="Century Gothic" panose="020B0502020202020204" pitchFamily="34" charset="0"/>
              </a:rPr>
              <a:t>Основні вимоги до плакату такі: плакат повинен сприйматися з великої відстані, бути помітним на фоні інших засобів візуальної інформації. Плакат — барвисте рекламне видання великого формату.</a:t>
            </a:r>
            <a:endParaRPr sz="1979" b="1" dirty="0">
              <a:latin typeface="Century Gothic" panose="020B0502020202020204" pitchFamily="34" charset="0"/>
            </a:endParaRPr>
          </a:p>
        </p:txBody>
      </p:sp>
      <p:pic>
        <p:nvPicPr>
          <p:cNvPr id="147" name="Google Shape;147;p18" descr="9780486456478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2492896"/>
            <a:ext cx="2592288" cy="346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 descr="circus_poster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228184" y="2521218"/>
            <a:ext cx="2741424" cy="420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 descr="44575fd18f81_0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7824" y="2204864"/>
            <a:ext cx="288032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537875" y="847400"/>
            <a:ext cx="78666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BBAF6"/>
              </a:buClr>
              <a:buSzPts val="4140"/>
              <a:buFont typeface="Libre Franklin"/>
              <a:buNone/>
            </a:pPr>
            <a:r>
              <a:rPr lang="uk-UA" sz="4140" b="1" dirty="0">
                <a:solidFill>
                  <a:srgbClr val="5BBAF6"/>
                </a:solidFill>
              </a:rPr>
              <a:t>Практична робота. </a:t>
            </a:r>
            <a:br>
              <a:rPr lang="uk-UA" sz="4140" b="1" dirty="0"/>
            </a:br>
            <a:r>
              <a:rPr lang="uk-UA" sz="2400" u="sng" dirty="0"/>
              <a:t>Обрати один із варіантів композиції: </a:t>
            </a:r>
            <a:br>
              <a:rPr lang="uk-UA" sz="2400" dirty="0"/>
            </a:br>
            <a:r>
              <a:rPr lang="uk-UA" sz="2400" dirty="0"/>
              <a:t>1.Композиція «Веселий клоун у цирку».</a:t>
            </a:r>
            <a:br>
              <a:rPr lang="uk-UA" sz="2400" dirty="0"/>
            </a:br>
            <a:r>
              <a:rPr lang="uk-UA" sz="2400" dirty="0"/>
              <a:t>2. Афіша циркової вистави.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BAF6"/>
              </a:buClr>
              <a:buSzPts val="4140"/>
              <a:buFont typeface="Libre Franklin"/>
              <a:buNone/>
            </a:pPr>
            <a:r>
              <a:rPr lang="uk-UA" sz="2400" u="sng" dirty="0"/>
              <a:t>Матеріали: </a:t>
            </a:r>
            <a:r>
              <a:rPr lang="uk-UA" sz="2400" dirty="0"/>
              <a:t>папір, фарби, кольорові олівці (на вибір).</a:t>
            </a:r>
            <a:br>
              <a:rPr lang="uk-UA" sz="4000" dirty="0"/>
            </a:br>
            <a:endParaRPr sz="4000" dirty="0"/>
          </a:p>
        </p:txBody>
      </p:sp>
      <p:sp>
        <p:nvSpPr>
          <p:cNvPr id="155" name="Google Shape;155;p19" descr="Картинки по запросу ескиз циркової афіши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629743"/>
            <a:ext cx="3895601" cy="38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2039" y="2647601"/>
            <a:ext cx="3733475" cy="387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ctrTitle"/>
          </p:nvPr>
        </p:nvSpPr>
        <p:spPr>
          <a:xfrm>
            <a:off x="685800" y="692696"/>
            <a:ext cx="7772400" cy="576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600"/>
              <a:buFont typeface="Libre Franklin"/>
              <a:buNone/>
            </a:pPr>
            <a:r>
              <a:rPr lang="uk-UA">
                <a:solidFill>
                  <a:srgbClr val="00B0F0"/>
                </a:solidFill>
              </a:rPr>
              <a:t> </a:t>
            </a:r>
            <a:br>
              <a:rPr lang="uk-UA">
                <a:solidFill>
                  <a:srgbClr val="00B0F0"/>
                </a:solidFill>
              </a:rPr>
            </a:br>
            <a:endParaRPr>
              <a:solidFill>
                <a:srgbClr val="00B0F0"/>
              </a:solidFill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0" y="3032901"/>
            <a:ext cx="6480720" cy="329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endParaRPr sz="3600" b="1" dirty="0">
              <a:solidFill>
                <a:srgbClr val="00B0F0"/>
              </a:solidFill>
            </a:endParaRPr>
          </a:p>
          <a:p>
            <a:pPr marL="0" lvl="0" indent="0" algn="r" rtl="0">
              <a:spcBef>
                <a:spcPts val="720"/>
              </a:spcBef>
              <a:spcAft>
                <a:spcPts val="0"/>
              </a:spcAft>
              <a:buSzPts val="2880"/>
              <a:buNone/>
            </a:pPr>
            <a:endParaRPr sz="3600" b="1" dirty="0">
              <a:solidFill>
                <a:srgbClr val="00B0F0"/>
              </a:solidFill>
            </a:endParaRPr>
          </a:p>
          <a:p>
            <a:pPr marL="0" lvl="0" indent="0" algn="r" rtl="0">
              <a:spcBef>
                <a:spcPts val="720"/>
              </a:spcBef>
              <a:spcAft>
                <a:spcPts val="0"/>
              </a:spcAft>
              <a:buSzPts val="2880"/>
              <a:buNone/>
            </a:pPr>
            <a:endParaRPr sz="3600" b="1" dirty="0">
              <a:solidFill>
                <a:srgbClr val="00B0F0"/>
              </a:solidFill>
            </a:endParaRPr>
          </a:p>
          <a:p>
            <a:pPr marL="0" lvl="0" indent="0" algn="r" rtl="0">
              <a:spcBef>
                <a:spcPts val="720"/>
              </a:spcBef>
              <a:spcAft>
                <a:spcPts val="0"/>
              </a:spcAft>
              <a:buSzPts val="2880"/>
              <a:buNone/>
            </a:pPr>
            <a:endParaRPr sz="3600" b="1" dirty="0">
              <a:solidFill>
                <a:srgbClr val="00B0F0"/>
              </a:solidFill>
            </a:endParaRP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SzPts val="2880"/>
              <a:buNone/>
            </a:pPr>
            <a:r>
              <a:rPr lang="uk-UA" sz="28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Юрій </a:t>
            </a:r>
            <a:r>
              <a:rPr lang="uk-UA" sz="2800" b="1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Мацік</a:t>
            </a:r>
            <a:r>
              <a:rPr lang="uk-UA" sz="28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endParaRPr sz="2800" b="1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lang="uk-UA" sz="1800" b="1" dirty="0">
                <a:latin typeface="Century Gothic" panose="020B0502020202020204" pitchFamily="34" charset="0"/>
              </a:rPr>
              <a:t>Народився в 1956р. в м. Ужгород, Закарпатської області.</a:t>
            </a:r>
            <a:endParaRPr sz="1400" dirty="0">
              <a:latin typeface="Century Gothic" panose="020B0502020202020204" pitchFamily="34" charset="0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lang="uk-UA" sz="1800" b="1" dirty="0">
                <a:latin typeface="Century Gothic" panose="020B0502020202020204" pitchFamily="34" charset="0"/>
              </a:rPr>
              <a:t> В 1975р. закінчив Ужгородське училище декоративно-прикладного мистецтва, відділ художньої обробки металу</a:t>
            </a:r>
            <a:r>
              <a:rPr lang="uk-UA" sz="2400" b="1" dirty="0"/>
              <a:t>. </a:t>
            </a:r>
            <a:endParaRPr sz="1800" dirty="0"/>
          </a:p>
        </p:txBody>
      </p:sp>
      <p:sp>
        <p:nvSpPr>
          <p:cNvPr id="164" name="Google Shape;164;p20"/>
          <p:cNvSpPr txBox="1"/>
          <p:nvPr/>
        </p:nvSpPr>
        <p:spPr>
          <a:xfrm>
            <a:off x="609328" y="287124"/>
            <a:ext cx="7848872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1. </a:t>
            </a:r>
            <a:r>
              <a:rPr lang="uk-UA" sz="2400" dirty="0" err="1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Розглянте</a:t>
            </a:r>
            <a:r>
              <a:rPr lang="uk-UA" sz="2400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 веселих клоунів від художника </a:t>
            </a:r>
            <a:r>
              <a:rPr lang="uk-UA" sz="2400" b="1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ЮРІЯ МАЦІКА.</a:t>
            </a:r>
            <a:endParaRPr sz="1200" b="1" dirty="0">
              <a:latin typeface="Century Gothic" panose="020B0502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2. Подумайте, яка зовнішність повинна бути в образах клоунів, які смішать та веселять людей? Який вони повинні мати настрій?</a:t>
            </a:r>
            <a:endParaRPr sz="1200" dirty="0">
              <a:latin typeface="Century Gothic" panose="020B0502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3. Намагайтесь в роботах передати і яскраву зовнішність, і </a:t>
            </a:r>
            <a:r>
              <a:rPr lang="uk-UA" sz="2400" u="sng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веселу</a:t>
            </a:r>
            <a:r>
              <a:rPr lang="uk-UA" sz="2400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  вдачу цього циркового героя.</a:t>
            </a:r>
            <a:endParaRPr sz="2400" dirty="0">
              <a:solidFill>
                <a:schemeClr val="lt1"/>
              </a:solidFill>
              <a:latin typeface="Century Gothic" panose="020B0502020202020204" pitchFamily="34" charset="0"/>
              <a:sym typeface="Arial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778" y="3645024"/>
            <a:ext cx="2398332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Волна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Macintosh PowerPoint</Application>
  <PresentationFormat>Экран (4:3)</PresentationFormat>
  <Paragraphs>35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Century Gothic</vt:lpstr>
      <vt:lpstr>Libre Franklin</vt:lpstr>
      <vt:lpstr>Noto Sans Symbols</vt:lpstr>
      <vt:lpstr>Arial</vt:lpstr>
      <vt:lpstr>Техническая</vt:lpstr>
      <vt:lpstr>МИСТЕЦТВО НАВКОЛО НАС. ПРИКЛАДИ ЗВ’ЯЗКУ РІЗНИХ ВИДІВ МИСТЕЦТВ.  РОЛЬ ХУДОЖНИКА В ЦИРКОВІЙ ВИСТАВІ. </vt:lpstr>
      <vt:lpstr>Діти, поміркуйте:  «Що таке синтетичні  мистецтва?</vt:lpstr>
      <vt:lpstr>Презентация PowerPoint</vt:lpstr>
      <vt:lpstr>З чим у вас асоціюється слово “ Цирк” ?</vt:lpstr>
      <vt:lpstr>Цирк (лат. circus) -</vt:lpstr>
      <vt:lpstr>Афіша - витвір мистецтва, різновид тиражованої графіки. Лаконічне, помітне, найчастіше кольорове зображення з коротким текстом, виконане, як правило на великому аркуші паперу, виготовляється з рекламною,інформаційною, навчальною метою.  Як на вашу  думку, хто створює афішу, ескізи костюмів? Чи важлива роль художника в цирку?</vt:lpstr>
      <vt:lpstr>Сучасна афіша — це найчастіше поліграфічне (друковане) виконання художнього оригіналу.   Основні вимоги до плакату такі: плакат повинен сприйматися з великої відстані, бути помітним на фоні інших засобів візуальної інформації. Плакат — барвисте рекламне видання великого формату.</vt:lpstr>
      <vt:lpstr>Практична робота.  Обрати один із варіантів композиції:  1.Композиція «Веселий клоун у цирку». 2. Афіша циркової вистави. Матеріали: папір, фарби, кольорові олівці (на вибір). </vt:lpstr>
      <vt:lpstr>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Зворотній зв’язок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МИСТЕЦТВО НАВКОЛО НАС. ПРИКЛАДИ ЗВ’ЯЗКУ РІЗНИХ ВИДІВ МИСТЕЦТВ.  РОЛЬ ХУДОЖНИКА В ЦИРКОВІЙ ВИСТАВІ. </dc:title>
  <cp:lastModifiedBy>zhannaandre95@gmail.com</cp:lastModifiedBy>
  <cp:revision>1</cp:revision>
  <dcterms:modified xsi:type="dcterms:W3CDTF">2022-04-24T07:53:57Z</dcterms:modified>
</cp:coreProperties>
</file>