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8" r:id="rId3"/>
    <p:sldId id="265" r:id="rId4"/>
    <p:sldId id="279" r:id="rId5"/>
    <p:sldId id="264" r:id="rId6"/>
    <p:sldId id="280" r:id="rId7"/>
    <p:sldId id="281" r:id="rId8"/>
    <p:sldId id="282" r:id="rId9"/>
    <p:sldId id="261" r:id="rId10"/>
    <p:sldId id="283" r:id="rId11"/>
    <p:sldId id="284" r:id="rId12"/>
    <p:sldId id="285" r:id="rId13"/>
    <p:sldId id="286" r:id="rId14"/>
    <p:sldId id="287" r:id="rId15"/>
    <p:sldId id="272" r:id="rId16"/>
    <p:sldId id="277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0806"/>
    <a:srgbClr val="666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6006"/>
  </p:normalViewPr>
  <p:slideViewPr>
    <p:cSldViewPr>
      <p:cViewPr varScale="1">
        <p:scale>
          <a:sx n="112" d="100"/>
          <a:sy n="112" d="100"/>
        </p:scale>
        <p:origin x="164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0CAE0A-2A6C-47D5-BFB4-28821E0BD9A2}" type="slidenum">
              <a:rPr lang="ru-RU" altLang="ru-RU">
                <a:solidFill>
                  <a:srgbClr val="000000"/>
                </a:solidFill>
              </a:rPr>
              <a:pPr/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042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3D2EE7-A734-46E2-AC5F-757FE74EF599}" type="slidenum">
              <a:rPr lang="ru-RU" altLang="ru-RU">
                <a:solidFill>
                  <a:srgbClr val="000000"/>
                </a:solidFill>
              </a:rPr>
              <a:pPr/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872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1E684B-22D7-4B98-AD89-A206CD3B02EF}" type="slidenum">
              <a:rPr lang="ru-RU" altLang="ru-RU">
                <a:solidFill>
                  <a:srgbClr val="000000"/>
                </a:solidFill>
              </a:rPr>
              <a:pPr/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87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AF12FF-BC29-4287-9977-A5FD3DAA7E83}" type="slidenum">
              <a:rPr lang="ru-RU" altLang="ru-RU">
                <a:solidFill>
                  <a:srgbClr val="000000"/>
                </a:solidFill>
              </a:rPr>
              <a:pPr/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553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537965-655E-4A55-9B62-6C7E8C87874B}" type="slidenum">
              <a:rPr lang="ru-RU" altLang="ru-RU">
                <a:solidFill>
                  <a:srgbClr val="000000"/>
                </a:solidFill>
              </a:rPr>
              <a:pPr/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406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A94231-35F1-4183-B5B9-38ED16CF6228}" type="slidenum">
              <a:rPr lang="ru-RU" altLang="ru-RU">
                <a:solidFill>
                  <a:srgbClr val="000000"/>
                </a:solidFill>
              </a:rPr>
              <a:pPr/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823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841C4F-7BB8-406F-A1CB-02FD424BFA80}" type="slidenum">
              <a:rPr lang="ru-RU" altLang="ru-RU">
                <a:solidFill>
                  <a:srgbClr val="000000"/>
                </a:solidFill>
              </a:rPr>
              <a:pPr/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41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9E8705-BCD3-4764-A72B-7259C84E47F9}" type="slidenum">
              <a:rPr lang="ru-RU" altLang="ru-RU">
                <a:solidFill>
                  <a:srgbClr val="000000"/>
                </a:solidFill>
              </a:rPr>
              <a:pPr/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847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2C7768-9144-4EE3-BC1B-94E198AA346F}" type="slidenum">
              <a:rPr lang="ru-RU" altLang="ru-RU">
                <a:solidFill>
                  <a:srgbClr val="000000"/>
                </a:solidFill>
              </a:rPr>
              <a:pPr/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492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46D63E-79B4-4681-A311-50B229ADCF18}" type="slidenum">
              <a:rPr lang="ru-RU" altLang="ru-RU">
                <a:solidFill>
                  <a:srgbClr val="000000"/>
                </a:solidFill>
              </a:rPr>
              <a:pPr/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693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36CA4C-3CCD-4482-A0EE-305F7337E577}" type="slidenum">
              <a:rPr lang="ru-RU" altLang="ru-RU">
                <a:solidFill>
                  <a:srgbClr val="000000"/>
                </a:solidFill>
              </a:rPr>
              <a:pPr/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511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DBC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3C4FF79-16AB-4BF0-AF78-A164F615395F}" type="slidenum">
              <a:rPr lang="ru-RU" altLang="ru-RU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039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zhannaandreeva95@ukr.net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watch?v=1mjSqQn8ziE&amp;t=1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0_60ad2_ffbf8c7f_XX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0"/>
            <a:ext cx="1574826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0_60ad2_ffbf8c7f_XX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4" y="4387134"/>
            <a:ext cx="1440161" cy="2438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555776" y="25149"/>
            <a:ext cx="377991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altLang="ru-RU" b="1" dirty="0">
                <a:solidFill>
                  <a:srgbClr val="656432"/>
                </a:solidFill>
                <a:latin typeface="Century Gothic" panose="020B0502020202020204" pitchFamily="34" charset="0"/>
                <a:cs typeface="Baskerville"/>
              </a:rPr>
              <a:t>урок трудового навчання </a:t>
            </a:r>
          </a:p>
          <a:p>
            <a:pPr algn="ctr"/>
            <a:r>
              <a:rPr lang="uk-UA" altLang="ru-RU" b="1" dirty="0">
                <a:solidFill>
                  <a:srgbClr val="656432"/>
                </a:solidFill>
                <a:latin typeface="Century Gothic" panose="020B0502020202020204" pitchFamily="34" charset="0"/>
                <a:cs typeface="Baskerville"/>
              </a:rPr>
              <a:t>у 6 класі</a:t>
            </a:r>
          </a:p>
          <a:p>
            <a:pPr algn="ctr"/>
            <a:r>
              <a:rPr lang="ru-RU" sz="1400" b="1" dirty="0">
                <a:solidFill>
                  <a:srgbClr val="656432"/>
                </a:solidFill>
                <a:latin typeface="Century Gothic" panose="020B0502020202020204" pitchFamily="34" charset="0"/>
                <a:cs typeface="Baskerville"/>
              </a:rPr>
              <a:t>В</a:t>
            </a:r>
            <a:r>
              <a:rPr lang="uk-UA" sz="1400" b="1" dirty="0">
                <a:solidFill>
                  <a:srgbClr val="656432"/>
                </a:solidFill>
                <a:latin typeface="Century Gothic" panose="020B0502020202020204" pitchFamily="34" charset="0"/>
                <a:cs typeface="Baskerville"/>
              </a:rPr>
              <a:t>читель: </a:t>
            </a:r>
          </a:p>
          <a:p>
            <a:pPr algn="ctr"/>
            <a:r>
              <a:rPr lang="uk-UA" sz="1400" b="1" dirty="0">
                <a:solidFill>
                  <a:srgbClr val="656432"/>
                </a:solidFill>
                <a:latin typeface="Century Gothic" panose="020B0502020202020204" pitchFamily="34" charset="0"/>
                <a:cs typeface="Baskerville"/>
              </a:rPr>
              <a:t>Андрєєва Ж.В.</a:t>
            </a:r>
            <a:endParaRPr lang="ru-RU" sz="1400" dirty="0">
              <a:latin typeface="Century Gothic" panose="020B0502020202020204" pitchFamily="34" charset="0"/>
              <a:cs typeface="Baskerville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25C6E44-8D2A-6341-BEBC-20C6E3A4A5D1}"/>
              </a:ext>
            </a:extLst>
          </p:cNvPr>
          <p:cNvSpPr/>
          <p:nvPr/>
        </p:nvSpPr>
        <p:spPr>
          <a:xfrm>
            <a:off x="1565920" y="1879038"/>
            <a:ext cx="60121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</a:rPr>
              <a:t>   </a:t>
            </a:r>
            <a:r>
              <a:rPr lang="ru-RU" sz="2400" dirty="0">
                <a:latin typeface="Century Gothic" panose="020B0502020202020204" pitchFamily="34" charset="0"/>
              </a:rPr>
              <a:t>Тема:</a:t>
            </a:r>
          </a:p>
          <a:p>
            <a:pPr algn="ctr"/>
            <a:r>
              <a:rPr lang="ru-RU" sz="24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 </a:t>
            </a:r>
            <a:r>
              <a:rPr lang="ru-RU" sz="24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Технологія</a:t>
            </a:r>
            <a:r>
              <a:rPr lang="ru-RU" sz="24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: </a:t>
            </a:r>
            <a:r>
              <a:rPr lang="ru-RU" sz="24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вироби</a:t>
            </a:r>
            <a:r>
              <a:rPr lang="ru-RU" sz="24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ru-RU" sz="24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із</a:t>
            </a:r>
            <a:r>
              <a:rPr lang="ru-RU" sz="24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ru-RU" sz="24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солоного</a:t>
            </a:r>
            <a:r>
              <a:rPr lang="ru-RU" sz="24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ru-RU" sz="24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тіста</a:t>
            </a:r>
            <a:endParaRPr lang="ru-RU" sz="24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ru-RU" sz="24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Конструкційні</a:t>
            </a:r>
            <a:r>
              <a:rPr lang="ru-RU" sz="2400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ru-RU" sz="24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матеріали</a:t>
            </a:r>
            <a:r>
              <a:rPr lang="ru-RU" sz="2400" dirty="0">
                <a:solidFill>
                  <a:srgbClr val="FF0000"/>
                </a:solidFill>
                <a:latin typeface="Century Gothic" panose="020B0502020202020204" pitchFamily="34" charset="0"/>
              </a:rPr>
              <a:t>, </a:t>
            </a:r>
            <a:r>
              <a:rPr lang="ru-RU" sz="24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необхідні</a:t>
            </a:r>
            <a:r>
              <a:rPr lang="ru-RU" sz="2400" dirty="0">
                <a:solidFill>
                  <a:srgbClr val="FF0000"/>
                </a:solidFill>
                <a:latin typeface="Century Gothic" panose="020B0502020202020204" pitchFamily="34" charset="0"/>
              </a:rPr>
              <a:t> для </a:t>
            </a:r>
            <a:r>
              <a:rPr lang="ru-RU" sz="24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виготовлення</a:t>
            </a:r>
            <a:r>
              <a:rPr lang="ru-RU" sz="2400" dirty="0">
                <a:solidFill>
                  <a:srgbClr val="FF0000"/>
                </a:solidFill>
                <a:latin typeface="Century Gothic" panose="020B0502020202020204" pitchFamily="34" charset="0"/>
              </a:rPr>
              <a:t> брелока. </a:t>
            </a:r>
          </a:p>
          <a:p>
            <a:pPr algn="ctr"/>
            <a:r>
              <a:rPr lang="ru-RU" sz="24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Проектування</a:t>
            </a:r>
            <a:r>
              <a:rPr lang="ru-RU" sz="2400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ru-RU" sz="24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форми</a:t>
            </a:r>
            <a:r>
              <a:rPr lang="ru-RU" sz="2400" dirty="0">
                <a:solidFill>
                  <a:srgbClr val="FF0000"/>
                </a:solidFill>
                <a:latin typeface="Century Gothic" panose="020B0502020202020204" pitchFamily="34" charset="0"/>
              </a:rPr>
              <a:t> методом </a:t>
            </a:r>
            <a:r>
              <a:rPr lang="ru-RU" sz="24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фантазування</a:t>
            </a:r>
            <a:r>
              <a:rPr lang="ru-RU" sz="2400" dirty="0">
                <a:solidFill>
                  <a:srgbClr val="FF0000"/>
                </a:solidFill>
                <a:latin typeface="Century Gothic" panose="020B0502020202020204" pitchFamily="34" charset="0"/>
              </a:rPr>
              <a:t>. </a:t>
            </a:r>
            <a:r>
              <a:rPr lang="ru-RU" sz="24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Графічне</a:t>
            </a:r>
            <a:r>
              <a:rPr lang="ru-RU" sz="2400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ru-RU" sz="24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зображення</a:t>
            </a:r>
            <a:r>
              <a:rPr lang="ru-RU" sz="2400" dirty="0">
                <a:solidFill>
                  <a:srgbClr val="FF0000"/>
                </a:solidFill>
                <a:latin typeface="Century Gothic" panose="020B0502020202020204" pitchFamily="34" charset="0"/>
              </a:rPr>
              <a:t> брелока.</a:t>
            </a:r>
            <a:endParaRPr lang="ru-RU" sz="14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06970BC9-2E78-F741-B061-60AF3FDAA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874" y="4222285"/>
            <a:ext cx="4064000" cy="27051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227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0_60ad2_ffbf8c7f_XX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993" y="-154"/>
            <a:ext cx="1835696" cy="31056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fa3083eca1061b1aecc579d0a606d84ed523a35279963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7" r="77448"/>
          <a:stretch>
            <a:fillRect/>
          </a:stretch>
        </p:blipFill>
        <p:spPr bwMode="auto">
          <a:xfrm>
            <a:off x="0" y="0"/>
            <a:ext cx="1316038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789205" y="633364"/>
            <a:ext cx="4114800" cy="11430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endParaRPr lang="ru-RU" altLang="ru-RU" sz="2800" b="1" i="1" kern="0" dirty="0">
              <a:solidFill>
                <a:srgbClr val="BB0D0D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305809" y="633364"/>
            <a:ext cx="7869063" cy="59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uk-UA" altLang="ru-RU" sz="2800" b="1" kern="0" dirty="0">
              <a:solidFill>
                <a:srgbClr val="666400"/>
              </a:solidFill>
              <a:latin typeface="Baskerville"/>
              <a:cs typeface="Baskerville"/>
            </a:endParaRPr>
          </a:p>
          <a:p>
            <a:pPr algn="ctr"/>
            <a:r>
              <a:rPr lang="ru-RU" sz="2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Як </a:t>
            </a:r>
            <a:r>
              <a:rPr lang="ru-RU" sz="28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зробити</a:t>
            </a:r>
            <a:r>
              <a:rPr lang="ru-RU" sz="2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з </a:t>
            </a:r>
            <a:r>
              <a:rPr lang="ru-RU" sz="28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цих</a:t>
            </a:r>
            <a:r>
              <a:rPr lang="ru-RU" sz="2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ru-RU" sz="28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інгредієнтів</a:t>
            </a:r>
            <a:r>
              <a:rPr lang="ru-RU" sz="2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</a:p>
          <a:p>
            <a:pPr algn="ctr"/>
            <a:r>
              <a:rPr lang="ru-RU" sz="28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матеріал</a:t>
            </a:r>
            <a:r>
              <a:rPr lang="ru-RU" sz="2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для </a:t>
            </a:r>
            <a:r>
              <a:rPr lang="ru-RU" sz="28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ліплення</a:t>
            </a:r>
            <a:r>
              <a:rPr lang="ru-RU" sz="2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?</a:t>
            </a:r>
          </a:p>
          <a:p>
            <a:pPr algn="ctr"/>
            <a:endParaRPr lang="uk-UA" altLang="ru-RU" sz="2800" b="1" kern="0" dirty="0">
              <a:solidFill>
                <a:srgbClr val="666400"/>
              </a:solidFill>
              <a:latin typeface="Century Gothic" panose="020B0502020202020204" pitchFamily="34" charset="0"/>
              <a:cs typeface="Baskerville"/>
            </a:endParaRPr>
          </a:p>
          <a:p>
            <a:pPr algn="ctr"/>
            <a:endParaRPr lang="uk-UA" altLang="ru-RU" sz="2800" b="1" kern="0" dirty="0">
              <a:solidFill>
                <a:srgbClr val="666400"/>
              </a:solidFill>
              <a:latin typeface="Baskerville"/>
              <a:cs typeface="Baskerville"/>
            </a:endParaRPr>
          </a:p>
          <a:p>
            <a:r>
              <a:rPr lang="ru-RU" sz="2400" dirty="0" err="1">
                <a:latin typeface="Century Gothic" panose="020B0502020202020204" pitchFamily="34" charset="0"/>
              </a:rPr>
              <a:t>Потрібно</a:t>
            </a:r>
            <a:r>
              <a:rPr lang="ru-RU" sz="2400" dirty="0">
                <a:latin typeface="Century Gothic" panose="020B0502020202020204" pitchFamily="34" charset="0"/>
              </a:rPr>
              <a:t> </a:t>
            </a:r>
            <a:r>
              <a:rPr lang="ru-RU" sz="2400" dirty="0" err="1">
                <a:latin typeface="Century Gothic" panose="020B0502020202020204" pitchFamily="34" charset="0"/>
              </a:rPr>
              <a:t>змішати</a:t>
            </a:r>
            <a:r>
              <a:rPr lang="ru-RU" sz="2400" dirty="0">
                <a:latin typeface="Century Gothic" panose="020B0502020202020204" pitchFamily="34" charset="0"/>
              </a:rPr>
              <a:t> </a:t>
            </a:r>
            <a:r>
              <a:rPr lang="ru-RU" sz="2400" dirty="0" err="1">
                <a:latin typeface="Century Gothic" panose="020B0502020202020204" pitchFamily="34" charset="0"/>
              </a:rPr>
              <a:t>борошно</a:t>
            </a:r>
            <a:r>
              <a:rPr lang="ru-RU" sz="2400" dirty="0">
                <a:latin typeface="Century Gothic" panose="020B0502020202020204" pitchFamily="34" charset="0"/>
              </a:rPr>
              <a:t> і </a:t>
            </a:r>
            <a:r>
              <a:rPr lang="ru-RU" sz="2400" dirty="0" err="1">
                <a:latin typeface="Century Gothic" panose="020B0502020202020204" pitchFamily="34" charset="0"/>
              </a:rPr>
              <a:t>сіль</a:t>
            </a:r>
            <a:r>
              <a:rPr lang="ru-RU" sz="2400" dirty="0">
                <a:latin typeface="Century Gothic" panose="020B0502020202020204" pitchFamily="34" charset="0"/>
              </a:rPr>
              <a:t>, </a:t>
            </a:r>
            <a:r>
              <a:rPr lang="ru-RU" sz="2400" dirty="0" err="1">
                <a:latin typeface="Century Gothic" panose="020B0502020202020204" pitchFamily="34" charset="0"/>
              </a:rPr>
              <a:t>потім</a:t>
            </a:r>
            <a:r>
              <a:rPr lang="ru-RU" sz="2400" dirty="0">
                <a:latin typeface="Century Gothic" panose="020B0502020202020204" pitchFamily="34" charset="0"/>
              </a:rPr>
              <a:t> </a:t>
            </a:r>
            <a:r>
              <a:rPr lang="ru-RU" sz="2400" dirty="0" err="1">
                <a:latin typeface="Century Gothic" panose="020B0502020202020204" pitchFamily="34" charset="0"/>
              </a:rPr>
              <a:t>потроху</a:t>
            </a:r>
            <a:r>
              <a:rPr lang="ru-RU" sz="2400" dirty="0">
                <a:latin typeface="Century Gothic" panose="020B0502020202020204" pitchFamily="34" charset="0"/>
              </a:rPr>
              <a:t> </a:t>
            </a:r>
            <a:r>
              <a:rPr lang="ru-RU" sz="2400" dirty="0" err="1">
                <a:latin typeface="Century Gothic" panose="020B0502020202020204" pitchFamily="34" charset="0"/>
              </a:rPr>
              <a:t>вливати</a:t>
            </a:r>
            <a:r>
              <a:rPr lang="ru-RU" sz="2400" dirty="0">
                <a:latin typeface="Century Gothic" panose="020B0502020202020204" pitchFamily="34" charset="0"/>
              </a:rPr>
              <a:t> воду, </a:t>
            </a:r>
            <a:r>
              <a:rPr lang="ru-RU" sz="2400" dirty="0" err="1">
                <a:latin typeface="Century Gothic" panose="020B0502020202020204" pitchFamily="34" charset="0"/>
              </a:rPr>
              <a:t>швидко</a:t>
            </a:r>
            <a:r>
              <a:rPr lang="ru-RU" sz="2400" dirty="0">
                <a:latin typeface="Century Gothic" panose="020B0502020202020204" pitchFamily="34" charset="0"/>
              </a:rPr>
              <a:t> </a:t>
            </a:r>
            <a:r>
              <a:rPr lang="ru-RU" sz="2400" dirty="0" err="1">
                <a:latin typeface="Century Gothic" panose="020B0502020202020204" pitchFamily="34" charset="0"/>
              </a:rPr>
              <a:t>перемішуючи</a:t>
            </a:r>
            <a:r>
              <a:rPr lang="ru-RU" sz="2400" dirty="0">
                <a:latin typeface="Century Gothic" panose="020B0502020202020204" pitchFamily="34" charset="0"/>
              </a:rPr>
              <a:t> все руками.</a:t>
            </a:r>
          </a:p>
          <a:p>
            <a:r>
              <a:rPr lang="ru-RU" sz="2400" dirty="0" err="1">
                <a:latin typeface="Century Gothic" panose="020B0502020202020204" pitchFamily="34" charset="0"/>
              </a:rPr>
              <a:t>Місити</a:t>
            </a:r>
            <a:r>
              <a:rPr lang="ru-RU" sz="2400" dirty="0">
                <a:latin typeface="Century Gothic" panose="020B0502020202020204" pitchFamily="34" charset="0"/>
              </a:rPr>
              <a:t> </a:t>
            </a:r>
            <a:r>
              <a:rPr lang="ru-RU" sz="2400" dirty="0" err="1">
                <a:latin typeface="Century Gothic" panose="020B0502020202020204" pitchFamily="34" charset="0"/>
              </a:rPr>
              <a:t>тісто</a:t>
            </a:r>
            <a:r>
              <a:rPr lang="ru-RU" sz="2400" dirty="0">
                <a:latin typeface="Century Gothic" panose="020B0502020202020204" pitchFamily="34" charset="0"/>
              </a:rPr>
              <a:t> </a:t>
            </a:r>
            <a:r>
              <a:rPr lang="ru-RU" sz="2400" dirty="0" err="1">
                <a:latin typeface="Century Gothic" panose="020B0502020202020204" pitchFamily="34" charset="0"/>
              </a:rPr>
              <a:t>потрібно</a:t>
            </a:r>
            <a:r>
              <a:rPr lang="ru-RU" sz="2400" dirty="0">
                <a:latin typeface="Century Gothic" panose="020B0502020202020204" pitchFamily="34" charset="0"/>
              </a:rPr>
              <a:t> </a:t>
            </a:r>
            <a:r>
              <a:rPr lang="ru-RU" sz="2400" dirty="0" err="1">
                <a:latin typeface="Century Gothic" panose="020B0502020202020204" pitchFamily="34" charset="0"/>
              </a:rPr>
              <a:t>недовго</a:t>
            </a:r>
            <a:r>
              <a:rPr lang="ru-RU" sz="2400" dirty="0">
                <a:latin typeface="Century Gothic" panose="020B0502020202020204" pitchFamily="34" charset="0"/>
              </a:rPr>
              <a:t>, </a:t>
            </a:r>
            <a:r>
              <a:rPr lang="ru-RU" sz="2400" dirty="0" err="1">
                <a:latin typeface="Century Gothic" panose="020B0502020202020204" pitchFamily="34" charset="0"/>
              </a:rPr>
              <a:t>якщо</a:t>
            </a:r>
            <a:r>
              <a:rPr lang="ru-RU" sz="2400" dirty="0">
                <a:latin typeface="Century Gothic" panose="020B0502020202020204" pitchFamily="34" charset="0"/>
              </a:rPr>
              <a:t> </a:t>
            </a:r>
            <a:r>
              <a:rPr lang="ru-RU" sz="2400" dirty="0" err="1">
                <a:latin typeface="Century Gothic" panose="020B0502020202020204" pitchFamily="34" charset="0"/>
              </a:rPr>
              <a:t>воно</a:t>
            </a:r>
            <a:r>
              <a:rPr lang="ru-RU" sz="2400" dirty="0">
                <a:latin typeface="Century Gothic" panose="020B0502020202020204" pitchFamily="34" charset="0"/>
              </a:rPr>
              <a:t> </a:t>
            </a:r>
            <a:r>
              <a:rPr lang="ru-RU" sz="2400" dirty="0" err="1">
                <a:latin typeface="Century Gothic" panose="020B0502020202020204" pitchFamily="34" charset="0"/>
              </a:rPr>
              <a:t>виходить</a:t>
            </a:r>
            <a:r>
              <a:rPr lang="ru-RU" sz="2400" dirty="0">
                <a:latin typeface="Century Gothic" panose="020B0502020202020204" pitchFamily="34" charset="0"/>
              </a:rPr>
              <a:t> тугим, </a:t>
            </a:r>
            <a:r>
              <a:rPr lang="ru-RU" sz="2400" dirty="0" err="1">
                <a:latin typeface="Century Gothic" panose="020B0502020202020204" pitchFamily="34" charset="0"/>
              </a:rPr>
              <a:t>додати</a:t>
            </a:r>
            <a:r>
              <a:rPr lang="ru-RU" sz="2400" dirty="0">
                <a:latin typeface="Century Gothic" panose="020B0502020202020204" pitchFamily="34" charset="0"/>
              </a:rPr>
              <a:t> </a:t>
            </a:r>
            <a:r>
              <a:rPr lang="ru-RU" sz="2400" dirty="0" err="1">
                <a:latin typeface="Century Gothic" panose="020B0502020202020204" pitchFamily="34" charset="0"/>
              </a:rPr>
              <a:t>ще</a:t>
            </a:r>
            <a:r>
              <a:rPr lang="ru-RU" sz="2400" dirty="0">
                <a:latin typeface="Century Gothic" panose="020B0502020202020204" pitchFamily="34" charset="0"/>
              </a:rPr>
              <a:t> </a:t>
            </a:r>
            <a:r>
              <a:rPr lang="ru-RU" sz="2400" dirty="0" err="1">
                <a:latin typeface="Century Gothic" panose="020B0502020202020204" pitchFamily="34" charset="0"/>
              </a:rPr>
              <a:t>трохи</a:t>
            </a:r>
            <a:r>
              <a:rPr lang="ru-RU" sz="2400" dirty="0">
                <a:latin typeface="Century Gothic" panose="020B0502020202020204" pitchFamily="34" charset="0"/>
              </a:rPr>
              <a:t> води.</a:t>
            </a:r>
          </a:p>
          <a:p>
            <a:r>
              <a:rPr lang="ru-RU" sz="2400" dirty="0" err="1">
                <a:latin typeface="Century Gothic" panose="020B0502020202020204" pitchFamily="34" charset="0"/>
              </a:rPr>
              <a:t>Якщо</a:t>
            </a:r>
            <a:r>
              <a:rPr lang="ru-RU" sz="2400" dirty="0">
                <a:latin typeface="Century Gothic" panose="020B0502020202020204" pitchFamily="34" charset="0"/>
              </a:rPr>
              <a:t> </a:t>
            </a:r>
            <a:r>
              <a:rPr lang="ru-RU" sz="2400" dirty="0" err="1">
                <a:latin typeface="Century Gothic" panose="020B0502020202020204" pitchFamily="34" charset="0"/>
              </a:rPr>
              <a:t>тісто</a:t>
            </a:r>
            <a:r>
              <a:rPr lang="ru-RU" sz="2400" dirty="0">
                <a:latin typeface="Century Gothic" panose="020B0502020202020204" pitchFamily="34" charset="0"/>
              </a:rPr>
              <a:t> липке - </a:t>
            </a:r>
            <a:r>
              <a:rPr lang="ru-RU" sz="2400" dirty="0" err="1">
                <a:latin typeface="Century Gothic" panose="020B0502020202020204" pitchFamily="34" charset="0"/>
              </a:rPr>
              <a:t>додати</a:t>
            </a:r>
            <a:r>
              <a:rPr lang="ru-RU" sz="2400" dirty="0">
                <a:latin typeface="Century Gothic" panose="020B0502020202020204" pitchFamily="34" charset="0"/>
              </a:rPr>
              <a:t> </a:t>
            </a:r>
            <a:r>
              <a:rPr lang="ru-RU" sz="2400" dirty="0" err="1">
                <a:latin typeface="Century Gothic" panose="020B0502020202020204" pitchFamily="34" charset="0"/>
              </a:rPr>
              <a:t>трохи</a:t>
            </a:r>
            <a:r>
              <a:rPr lang="ru-RU" sz="2400" dirty="0">
                <a:latin typeface="Century Gothic" panose="020B0502020202020204" pitchFamily="34" charset="0"/>
              </a:rPr>
              <a:t> </a:t>
            </a:r>
            <a:r>
              <a:rPr lang="ru-RU" sz="2400" dirty="0" err="1">
                <a:latin typeface="Century Gothic" panose="020B0502020202020204" pitchFamily="34" charset="0"/>
              </a:rPr>
              <a:t>борошна</a:t>
            </a:r>
            <a:r>
              <a:rPr lang="ru-RU" sz="2400" dirty="0">
                <a:latin typeface="Century Gothic" panose="020B0502020202020204" pitchFamily="34" charset="0"/>
              </a:rPr>
              <a:t>. </a:t>
            </a:r>
          </a:p>
          <a:p>
            <a:r>
              <a:rPr lang="ru-RU" sz="2400" dirty="0">
                <a:latin typeface="Century Gothic" panose="020B0502020202020204" pitchFamily="34" charset="0"/>
              </a:rPr>
              <a:t>Тут все </a:t>
            </a:r>
            <a:r>
              <a:rPr lang="ru-RU" sz="2400" dirty="0" err="1">
                <a:latin typeface="Century Gothic" panose="020B0502020202020204" pitchFamily="34" charset="0"/>
              </a:rPr>
              <a:t>залежить</a:t>
            </a:r>
            <a:r>
              <a:rPr lang="ru-RU" sz="2400" dirty="0">
                <a:latin typeface="Century Gothic" panose="020B0502020202020204" pitchFamily="34" charset="0"/>
              </a:rPr>
              <a:t> </a:t>
            </a:r>
            <a:r>
              <a:rPr lang="ru-RU" sz="2400" dirty="0" err="1">
                <a:latin typeface="Century Gothic" panose="020B0502020202020204" pitchFamily="34" charset="0"/>
              </a:rPr>
              <a:t>від</a:t>
            </a:r>
            <a:r>
              <a:rPr lang="ru-RU" sz="2400" dirty="0">
                <a:latin typeface="Century Gothic" panose="020B0502020202020204" pitchFamily="34" charset="0"/>
              </a:rPr>
              <a:t> </a:t>
            </a:r>
            <a:r>
              <a:rPr lang="ru-RU" sz="2400" dirty="0" err="1">
                <a:latin typeface="Century Gothic" panose="020B0502020202020204" pitchFamily="34" charset="0"/>
              </a:rPr>
              <a:t>борошна</a:t>
            </a:r>
            <a:r>
              <a:rPr lang="ru-RU" sz="2400" dirty="0">
                <a:latin typeface="Century Gothic" panose="020B0502020202020204" pitchFamily="34" charset="0"/>
              </a:rPr>
              <a:t>, тому води </a:t>
            </a:r>
            <a:r>
              <a:rPr lang="ru-RU" sz="2400" dirty="0" err="1">
                <a:latin typeface="Century Gothic" panose="020B0502020202020204" pitchFamily="34" charset="0"/>
              </a:rPr>
              <a:t>може</a:t>
            </a:r>
            <a:r>
              <a:rPr lang="ru-RU" sz="2400" dirty="0">
                <a:latin typeface="Century Gothic" panose="020B0502020202020204" pitchFamily="34" charset="0"/>
              </a:rPr>
              <a:t> </a:t>
            </a:r>
            <a:r>
              <a:rPr lang="ru-RU" sz="2400" dirty="0" err="1">
                <a:latin typeface="Century Gothic" panose="020B0502020202020204" pitchFamily="34" charset="0"/>
              </a:rPr>
              <a:t>знадобитися</a:t>
            </a:r>
            <a:r>
              <a:rPr lang="ru-RU" sz="2400" dirty="0">
                <a:latin typeface="Century Gothic" panose="020B0502020202020204" pitchFamily="34" charset="0"/>
              </a:rPr>
              <a:t> </a:t>
            </a:r>
            <a:r>
              <a:rPr lang="ru-RU" sz="2400" dirty="0" err="1">
                <a:latin typeface="Century Gothic" panose="020B0502020202020204" pitchFamily="34" charset="0"/>
              </a:rPr>
              <a:t>іноді</a:t>
            </a:r>
            <a:r>
              <a:rPr lang="ru-RU" sz="2400" dirty="0">
                <a:latin typeface="Century Gothic" panose="020B0502020202020204" pitchFamily="34" charset="0"/>
              </a:rPr>
              <a:t> </a:t>
            </a:r>
            <a:r>
              <a:rPr lang="ru-RU" sz="2400" dirty="0" err="1">
                <a:latin typeface="Century Gothic" panose="020B0502020202020204" pitchFamily="34" charset="0"/>
              </a:rPr>
              <a:t>більше</a:t>
            </a:r>
            <a:r>
              <a:rPr lang="ru-RU" sz="2400" dirty="0">
                <a:latin typeface="Century Gothic" panose="020B0502020202020204" pitchFamily="34" charset="0"/>
              </a:rPr>
              <a:t>, </a:t>
            </a:r>
            <a:r>
              <a:rPr lang="ru-RU" sz="2400" dirty="0" err="1">
                <a:latin typeface="Century Gothic" panose="020B0502020202020204" pitchFamily="34" charset="0"/>
              </a:rPr>
              <a:t>іноді</a:t>
            </a:r>
            <a:r>
              <a:rPr lang="ru-RU" sz="2400" dirty="0">
                <a:latin typeface="Century Gothic" panose="020B0502020202020204" pitchFamily="34" charset="0"/>
              </a:rPr>
              <a:t> </a:t>
            </a:r>
            <a:r>
              <a:rPr lang="ru-RU" sz="2400" dirty="0" err="1">
                <a:latin typeface="Century Gothic" panose="020B0502020202020204" pitchFamily="34" charset="0"/>
              </a:rPr>
              <a:t>менше</a:t>
            </a:r>
            <a:r>
              <a:rPr lang="ru-RU" sz="2400" dirty="0">
                <a:latin typeface="Century Gothic" panose="020B05020202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uk-UA" sz="2800" b="1" i="1" kern="0" dirty="0">
              <a:solidFill>
                <a:srgbClr val="666400"/>
              </a:solidFill>
              <a:latin typeface="Century Gothic" panose="020B0502020202020204" pitchFamily="34" charset="0"/>
              <a:cs typeface="Baskerville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uk-UA" sz="2800" b="1" i="1" kern="0" dirty="0">
              <a:solidFill>
                <a:srgbClr val="666400"/>
              </a:solidFill>
              <a:latin typeface="Century Gothic" panose="020B0502020202020204" pitchFamily="34" charset="0"/>
              <a:cs typeface="Baskerville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ru-RU" dirty="0">
              <a:solidFill>
                <a:srgbClr val="6664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409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0_60ad2_ffbf8c7f_XX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993" y="-154"/>
            <a:ext cx="1835696" cy="310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fa3083eca1061b1aecc579d0a606d84ed523a35279963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7" r="77448"/>
          <a:stretch>
            <a:fillRect/>
          </a:stretch>
        </p:blipFill>
        <p:spPr bwMode="auto">
          <a:xfrm>
            <a:off x="0" y="0"/>
            <a:ext cx="131603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789205" y="633364"/>
            <a:ext cx="4114800" cy="11430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endParaRPr lang="ru-RU" altLang="ru-RU" sz="2800" b="1" i="1" kern="0" dirty="0">
              <a:solidFill>
                <a:srgbClr val="BB0D0D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305809" y="633364"/>
            <a:ext cx="715462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uk-UA" altLang="ru-RU" sz="2800" b="1" kern="0" dirty="0">
              <a:solidFill>
                <a:srgbClr val="666400"/>
              </a:solidFill>
              <a:latin typeface="Baskerville"/>
              <a:cs typeface="Baskerville"/>
            </a:endParaRPr>
          </a:p>
          <a:p>
            <a:pPr algn="ctr"/>
            <a:r>
              <a:rPr lang="ru-RU" sz="2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Для </a:t>
            </a:r>
            <a:r>
              <a:rPr lang="ru-RU" sz="28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створення</a:t>
            </a:r>
            <a:r>
              <a:rPr lang="ru-RU" sz="2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ru-RU" sz="28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унікальних</a:t>
            </a:r>
            <a:r>
              <a:rPr lang="ru-RU" sz="2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ru-RU" sz="28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візерунків</a:t>
            </a:r>
            <a:r>
              <a:rPr lang="ru-RU" sz="2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на </a:t>
            </a:r>
            <a:r>
              <a:rPr lang="ru-RU" sz="28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поверхні</a:t>
            </a:r>
            <a:r>
              <a:rPr lang="ru-RU" sz="2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ru-RU" sz="28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тіста</a:t>
            </a:r>
            <a:r>
              <a:rPr lang="ru-RU" sz="2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ru-RU" sz="28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ідеально</a:t>
            </a:r>
            <a:r>
              <a:rPr lang="ru-RU" sz="2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ru-RU" sz="28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підійдуть</a:t>
            </a:r>
            <a:r>
              <a:rPr lang="ru-RU" sz="2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:</a:t>
            </a:r>
          </a:p>
          <a:p>
            <a:pPr algn="ctr"/>
            <a:endParaRPr lang="ru-RU" sz="2400" b="1" dirty="0">
              <a:latin typeface="Century Gothic" panose="020B0502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ru-RU" dirty="0">
              <a:solidFill>
                <a:srgbClr val="666400"/>
              </a:solidFill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B681C73-E482-F548-8056-380C931858B3}"/>
              </a:ext>
            </a:extLst>
          </p:cNvPr>
          <p:cNvSpPr/>
          <p:nvPr/>
        </p:nvSpPr>
        <p:spPr>
          <a:xfrm>
            <a:off x="1547664" y="2276872"/>
            <a:ext cx="786906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- </a:t>
            </a:r>
            <a:r>
              <a:rPr lang="ru-RU" sz="24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фігурна</a:t>
            </a:r>
            <a:r>
              <a:rPr lang="ru-RU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качалочка</a:t>
            </a:r>
            <a:r>
              <a:rPr lang="ru-RU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або</a:t>
            </a:r>
            <a:r>
              <a:rPr lang="ru-RU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пляшечка</a:t>
            </a:r>
            <a:r>
              <a:rPr lang="ru-RU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 з водою,</a:t>
            </a:r>
          </a:p>
          <a:p>
            <a:r>
              <a:rPr lang="ru-RU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- зубочистки (для </a:t>
            </a:r>
            <a:r>
              <a:rPr lang="ru-RU" sz="24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проколювання</a:t>
            </a:r>
            <a:r>
              <a:rPr lang="ru-RU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отворів</a:t>
            </a:r>
            <a:r>
              <a:rPr lang="ru-RU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),</a:t>
            </a:r>
          </a:p>
          <a:p>
            <a:r>
              <a:rPr lang="ru-RU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- </a:t>
            </a:r>
            <a:r>
              <a:rPr lang="ru-RU" sz="24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ковпачки</a:t>
            </a:r>
            <a:r>
              <a:rPr lang="ru-RU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від</a:t>
            </a:r>
            <a:r>
              <a:rPr lang="ru-RU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фломастерів</a:t>
            </a:r>
            <a:r>
              <a:rPr lang="ru-RU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,</a:t>
            </a:r>
          </a:p>
          <a:p>
            <a:r>
              <a:rPr lang="ru-RU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- </a:t>
            </a:r>
            <a:r>
              <a:rPr lang="ru-RU" sz="24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стрижень</a:t>
            </a:r>
            <a:r>
              <a:rPr lang="ru-RU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від</a:t>
            </a:r>
            <a:r>
              <a:rPr lang="ru-RU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кулькової</a:t>
            </a:r>
            <a:r>
              <a:rPr lang="ru-RU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 ручки,</a:t>
            </a:r>
          </a:p>
          <a:p>
            <a:r>
              <a:rPr lang="ru-RU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- ножик для </a:t>
            </a:r>
            <a:r>
              <a:rPr lang="ru-RU" sz="24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пластиліну</a:t>
            </a:r>
            <a:r>
              <a:rPr lang="ru-RU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,</a:t>
            </a:r>
          </a:p>
          <a:p>
            <a:r>
              <a:rPr lang="ru-RU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- формочки для </a:t>
            </a:r>
            <a:r>
              <a:rPr lang="ru-RU" sz="24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печива</a:t>
            </a:r>
            <a:r>
              <a:rPr lang="ru-RU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,</a:t>
            </a:r>
          </a:p>
          <a:p>
            <a:r>
              <a:rPr lang="ru-RU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- </a:t>
            </a:r>
            <a:r>
              <a:rPr lang="ru-RU" sz="24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ґудзики</a:t>
            </a:r>
            <a:r>
              <a:rPr lang="ru-RU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,</a:t>
            </a:r>
          </a:p>
          <a:p>
            <a:r>
              <a:rPr lang="ru-RU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- </a:t>
            </a:r>
            <a:r>
              <a:rPr lang="ru-RU" sz="24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намистинки</a:t>
            </a:r>
            <a:r>
              <a:rPr lang="ru-RU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,</a:t>
            </a:r>
          </a:p>
          <a:p>
            <a:r>
              <a:rPr lang="ru-RU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- </a:t>
            </a:r>
            <a:r>
              <a:rPr lang="ru-RU" sz="24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макарони</a:t>
            </a:r>
            <a:r>
              <a:rPr lang="ru-RU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,</a:t>
            </a:r>
          </a:p>
          <a:p>
            <a:r>
              <a:rPr lang="ru-RU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- </a:t>
            </a:r>
            <a:r>
              <a:rPr lang="ru-RU" sz="24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мереживо</a:t>
            </a:r>
            <a:r>
              <a:rPr lang="ru-RU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 та </a:t>
            </a:r>
            <a:r>
              <a:rPr lang="ru-RU" sz="24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інші</a:t>
            </a:r>
            <a:r>
              <a:rPr lang="ru-RU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штампи</a:t>
            </a:r>
            <a:r>
              <a:rPr lang="ru-RU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 для </a:t>
            </a:r>
            <a:r>
              <a:rPr lang="ru-RU" sz="24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тиснення</a:t>
            </a:r>
            <a:r>
              <a:rPr lang="ru-RU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,</a:t>
            </a:r>
          </a:p>
          <a:p>
            <a:r>
              <a:rPr lang="ru-RU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- </a:t>
            </a:r>
            <a:r>
              <a:rPr lang="ru-RU" sz="24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прес</a:t>
            </a:r>
            <a:r>
              <a:rPr lang="ru-RU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 для </a:t>
            </a:r>
            <a:r>
              <a:rPr lang="ru-RU" sz="24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часнику</a:t>
            </a:r>
            <a:r>
              <a:rPr lang="ru-RU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.</a:t>
            </a:r>
            <a:endParaRPr lang="ru-RU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162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778C77A-616E-E443-A9FF-6FB669520E51}"/>
              </a:ext>
            </a:extLst>
          </p:cNvPr>
          <p:cNvSpPr/>
          <p:nvPr/>
        </p:nvSpPr>
        <p:spPr>
          <a:xfrm>
            <a:off x="836712" y="836712"/>
            <a:ext cx="747057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Щоб</a:t>
            </a:r>
            <a:r>
              <a:rPr lang="ru-RU" sz="2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ru-RU" sz="28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підфарбувати</a:t>
            </a:r>
            <a:r>
              <a:rPr lang="ru-RU" sz="2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ru-RU" sz="28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тісто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,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можна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додати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харчовий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барвник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 (для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фарбування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яєць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)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або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натуральний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сік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,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додаючи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 по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краплі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 і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перемішуючи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 з готовою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масою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. Для коричневого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тіста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можна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додати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 какао, для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жовтого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 куркуму.</a:t>
            </a:r>
          </a:p>
          <a:p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Крім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цього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,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можна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пофарбувати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готову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саморобку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,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після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 того, як вона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висохне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,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використовуючи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художні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фарби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5203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22E1C0-18BB-6C46-B046-24A11B17D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UA" b="1" dirty="0">
                <a:solidFill>
                  <a:srgbClr val="FF0000"/>
                </a:solidFill>
                <a:latin typeface="Century Gothic" panose="020B0502020202020204" pitchFamily="34" charset="0"/>
              </a:rPr>
              <a:t>Проєкт: «Брелок»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01CA0CA-4600-EF49-A1E6-9EF3F83B7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876" y="1684765"/>
            <a:ext cx="3112120" cy="1740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29F41854-6ED7-F347-BA99-35A2E7960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900" y="3642380"/>
            <a:ext cx="2896096" cy="289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1DF58ADF-7A76-9449-930E-3F81EEDB8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642380"/>
            <a:ext cx="2896096" cy="2172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C330868F-0800-004C-97BA-352A3477C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599" y="2402617"/>
            <a:ext cx="3069556" cy="2052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69186A98-07F0-0140-A27C-04D26D26F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7638"/>
            <a:ext cx="2617071" cy="2052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>
            <a:extLst>
              <a:ext uri="{FF2B5EF4-FFF2-40B4-BE49-F238E27FC236}">
                <a16:creationId xmlns:a16="http://schemas.microsoft.com/office/drawing/2014/main" id="{518CAEEA-297B-D849-8FAB-A86C66FBC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599" y="4652345"/>
            <a:ext cx="3168352" cy="178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056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8748407-9FDC-EF4A-A646-6991A0404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UA" b="1" dirty="0">
                <a:solidFill>
                  <a:srgbClr val="FF0000"/>
                </a:solidFill>
                <a:latin typeface="Century Gothic" panose="020B0502020202020204" pitchFamily="34" charset="0"/>
              </a:rPr>
              <a:t>Завдання: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EA5597A-516F-C840-8A81-B928B53AEA58}"/>
              </a:ext>
            </a:extLst>
          </p:cNvPr>
          <p:cNvSpPr/>
          <p:nvPr/>
        </p:nvSpPr>
        <p:spPr>
          <a:xfrm>
            <a:off x="899592" y="1988840"/>
            <a:ext cx="786611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Знайти</a:t>
            </a:r>
            <a:r>
              <a:rPr lang="ru-RU" sz="3200" dirty="0">
                <a:solidFill>
                  <a:srgbClr val="000000"/>
                </a:solidFill>
                <a:latin typeface="Century Gothic" panose="020B0502020202020204" pitchFamily="34" charset="0"/>
              </a:rPr>
              <a:t> в </a:t>
            </a:r>
            <a:r>
              <a:rPr lang="ru-RU" sz="32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мережі</a:t>
            </a:r>
            <a:r>
              <a:rPr lang="ru-RU" sz="32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32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Інтернет</a:t>
            </a:r>
            <a:r>
              <a:rPr lang="ru-RU" sz="3200" dirty="0">
                <a:solidFill>
                  <a:srgbClr val="000000"/>
                </a:solidFill>
                <a:latin typeface="Century Gothic" panose="020B0502020202020204" pitchFamily="34" charset="0"/>
              </a:rPr>
              <a:t> картинку з </a:t>
            </a:r>
            <a:r>
              <a:rPr lang="ru-RU" sz="32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зображенням</a:t>
            </a:r>
            <a:r>
              <a:rPr lang="ru-RU" sz="32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32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бажаного</a:t>
            </a:r>
            <a:r>
              <a:rPr lang="ru-RU" sz="32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32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брелка</a:t>
            </a:r>
            <a:r>
              <a:rPr lang="ru-RU" sz="3200" dirty="0">
                <a:solidFill>
                  <a:srgbClr val="000000"/>
                </a:solidFill>
                <a:latin typeface="Century Gothic" panose="020B0502020202020204" pitchFamily="34" charset="0"/>
              </a:rPr>
              <a:t>, в </a:t>
            </a:r>
            <a:r>
              <a:rPr lang="ru-RU" sz="32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зошиті</a:t>
            </a:r>
            <a:r>
              <a:rPr lang="ru-RU" sz="32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32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записати</a:t>
            </a:r>
            <a:r>
              <a:rPr lang="ru-RU" sz="3200" dirty="0">
                <a:solidFill>
                  <a:srgbClr val="000000"/>
                </a:solidFill>
                <a:latin typeface="Century Gothic" panose="020B0502020202020204" pitchFamily="34" charset="0"/>
              </a:rPr>
              <a:t> число, тему, </a:t>
            </a:r>
            <a:r>
              <a:rPr lang="ru-RU" sz="32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намалювати</a:t>
            </a:r>
            <a:r>
              <a:rPr lang="ru-RU" sz="32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32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ескіз</a:t>
            </a:r>
            <a:r>
              <a:rPr lang="ru-RU" sz="3200" dirty="0">
                <a:solidFill>
                  <a:srgbClr val="000000"/>
                </a:solidFill>
                <a:latin typeface="Century Gothic" panose="020B0502020202020204" pitchFamily="34" charset="0"/>
              </a:rPr>
              <a:t>. </a:t>
            </a:r>
          </a:p>
          <a:p>
            <a:endParaRPr lang="ru-RU" sz="32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ru-RU" sz="32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Сфотографуйте</a:t>
            </a:r>
            <a:r>
              <a:rPr lang="ru-RU" sz="3200" dirty="0">
                <a:solidFill>
                  <a:srgbClr val="000000"/>
                </a:solidFill>
                <a:latin typeface="Century Gothic" panose="020B0502020202020204" pitchFamily="34" charset="0"/>
              </a:rPr>
              <a:t> та </a:t>
            </a:r>
            <a:r>
              <a:rPr lang="ru-RU" sz="32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надішліть</a:t>
            </a:r>
            <a:r>
              <a:rPr lang="ru-RU" sz="3200" dirty="0">
                <a:solidFill>
                  <a:srgbClr val="000000"/>
                </a:solidFill>
                <a:latin typeface="Century Gothic" panose="020B0502020202020204" pitchFamily="34" charset="0"/>
              </a:rPr>
              <a:t> для </a:t>
            </a:r>
            <a:r>
              <a:rPr lang="ru-RU" sz="32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оцінювання</a:t>
            </a:r>
            <a:r>
              <a:rPr lang="ru-RU" sz="3200" dirty="0">
                <a:solidFill>
                  <a:srgbClr val="000000"/>
                </a:solidFill>
                <a:latin typeface="Century Gothic" panose="020B0502020202020204" pitchFamily="34" charset="0"/>
              </a:rPr>
              <a:t>. </a:t>
            </a:r>
            <a:endParaRPr lang="ru-UA" sz="32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164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0" name="Rectangle 6"/>
          <p:cNvSpPr>
            <a:spLocks noGrp="1" noChangeArrowheads="1"/>
          </p:cNvSpPr>
          <p:nvPr>
            <p:ph type="title"/>
          </p:nvPr>
        </p:nvSpPr>
        <p:spPr>
          <a:xfrm>
            <a:off x="2195736" y="764704"/>
            <a:ext cx="5482332" cy="1084262"/>
          </a:xfrm>
        </p:spPr>
        <p:txBody>
          <a:bodyPr/>
          <a:lstStyle/>
          <a:p>
            <a:br>
              <a:rPr lang="uk-UA" altLang="ru-RU" sz="3200" b="1" i="1" dirty="0">
                <a:solidFill>
                  <a:srgbClr val="656432"/>
                </a:solidFill>
                <a:latin typeface="Baskerville"/>
                <a:cs typeface="Baskerville"/>
              </a:rPr>
            </a:br>
            <a:br>
              <a:rPr lang="uk-UA" altLang="ru-RU" sz="3200" b="1" i="1" dirty="0">
                <a:solidFill>
                  <a:srgbClr val="656432"/>
                </a:solidFill>
                <a:latin typeface="Baskerville"/>
                <a:cs typeface="Baskerville"/>
              </a:rPr>
            </a:br>
            <a:r>
              <a:rPr lang="uk-UA" altLang="ru-RU" sz="4000" b="1" i="1" dirty="0">
                <a:solidFill>
                  <a:srgbClr val="FF0000"/>
                </a:solidFill>
                <a:latin typeface="Century Gothic" panose="020B0502020202020204" pitchFamily="34" charset="0"/>
                <a:cs typeface="Baskerville"/>
              </a:rPr>
              <a:t>Зворотній зв</a:t>
            </a:r>
            <a:r>
              <a:rPr lang="en-US" altLang="ru-RU" sz="4000" b="1" i="1" dirty="0">
                <a:solidFill>
                  <a:srgbClr val="FF0000"/>
                </a:solidFill>
                <a:latin typeface="Century Gothic" panose="020B0502020202020204" pitchFamily="34" charset="0"/>
                <a:cs typeface="Baskerville"/>
              </a:rPr>
              <a:t>’</a:t>
            </a:r>
            <a:r>
              <a:rPr lang="uk-UA" altLang="ru-RU" sz="4000" b="1" i="1" dirty="0" err="1">
                <a:solidFill>
                  <a:srgbClr val="FF0000"/>
                </a:solidFill>
                <a:latin typeface="Century Gothic" panose="020B0502020202020204" pitchFamily="34" charset="0"/>
                <a:cs typeface="Baskerville"/>
              </a:rPr>
              <a:t>язок</a:t>
            </a:r>
            <a:br>
              <a:rPr lang="uk-UA" altLang="ru-RU" sz="4000" b="1" i="1" dirty="0">
                <a:solidFill>
                  <a:srgbClr val="FF0000"/>
                </a:solidFill>
                <a:latin typeface="Century Gothic" panose="020B0502020202020204" pitchFamily="34" charset="0"/>
                <a:cs typeface="Baskerville"/>
              </a:rPr>
            </a:br>
            <a:br>
              <a:rPr lang="uk-UA" altLang="ru-RU" sz="3200" b="1" i="1" dirty="0">
                <a:solidFill>
                  <a:srgbClr val="FF0000"/>
                </a:solidFill>
                <a:latin typeface="Century Gothic" panose="020B0502020202020204" pitchFamily="34" charset="0"/>
                <a:cs typeface="Baskerville"/>
              </a:rPr>
            </a:br>
            <a:endParaRPr lang="ru-RU" altLang="ru-RU" sz="2800" b="1" i="1" dirty="0">
              <a:solidFill>
                <a:srgbClr val="FF0000"/>
              </a:solidFill>
              <a:latin typeface="Century Gothic" panose="020B0502020202020204" pitchFamily="34" charset="0"/>
              <a:cs typeface="Baskerville"/>
            </a:endParaRPr>
          </a:p>
        </p:txBody>
      </p:sp>
      <p:pic>
        <p:nvPicPr>
          <p:cNvPr id="36867" name="Picture 3" descr="fa3083eca1061b1aecc579d0a606d84ed523a3527996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7" r="77448"/>
          <a:stretch>
            <a:fillRect/>
          </a:stretch>
        </p:blipFill>
        <p:spPr bwMode="auto">
          <a:xfrm>
            <a:off x="0" y="0"/>
            <a:ext cx="131603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FF6C7C-CA69-4C41-9C4F-C6D76ED344A1}"/>
              </a:ext>
            </a:extLst>
          </p:cNvPr>
          <p:cNvSpPr txBox="1"/>
          <p:nvPr/>
        </p:nvSpPr>
        <p:spPr>
          <a:xfrm>
            <a:off x="1547664" y="2644170"/>
            <a:ext cx="74975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dirty="0">
                <a:latin typeface="Century Gothic" panose="020B0502020202020204" pitchFamily="34" charset="0"/>
              </a:rPr>
              <a:t>Human</a:t>
            </a:r>
          </a:p>
          <a:p>
            <a:pPr marL="342900" indent="-342900">
              <a:buAutoNum type="arabicPeriod"/>
            </a:pPr>
            <a:r>
              <a:rPr lang="uk-UA" sz="3200" dirty="0">
                <a:latin typeface="Century Gothic" panose="020B0502020202020204" pitchFamily="34" charset="0"/>
              </a:rPr>
              <a:t>е</a:t>
            </a:r>
            <a:r>
              <a:rPr lang="en-US" sz="3200" dirty="0">
                <a:latin typeface="Century Gothic" panose="020B0502020202020204" pitchFamily="34" charset="0"/>
              </a:rPr>
              <a:t>-mail </a:t>
            </a:r>
            <a:r>
              <a:rPr lang="en-US" sz="3200" dirty="0">
                <a:latin typeface="Century Gothic" panose="020B0502020202020204" pitchFamily="34" charset="0"/>
                <a:hlinkClick r:id="rId3"/>
              </a:rPr>
              <a:t>zhannaandreeva95@ukr.net</a:t>
            </a:r>
            <a:endParaRPr lang="en-US" sz="3200" dirty="0">
              <a:latin typeface="Century Gothic" panose="020B0502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3200" dirty="0">
                <a:latin typeface="Century Gothic" panose="020B0502020202020204" pitchFamily="34" charset="0"/>
              </a:rPr>
              <a:t>Viber</a:t>
            </a:r>
            <a:r>
              <a:rPr lang="uk-UA" sz="3200" dirty="0">
                <a:latin typeface="Century Gothic" panose="020B0502020202020204" pitchFamily="34" charset="0"/>
              </a:rPr>
              <a:t>: 0984971546 </a:t>
            </a:r>
            <a:endParaRPr lang="ru-UA" sz="32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756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0" name="Rectangle 6"/>
          <p:cNvSpPr>
            <a:spLocks noGrp="1" noChangeArrowheads="1"/>
          </p:cNvSpPr>
          <p:nvPr>
            <p:ph type="title"/>
          </p:nvPr>
        </p:nvSpPr>
        <p:spPr>
          <a:xfrm>
            <a:off x="2267744" y="2132856"/>
            <a:ext cx="5652239" cy="1660326"/>
          </a:xfrm>
        </p:spPr>
        <p:txBody>
          <a:bodyPr/>
          <a:lstStyle/>
          <a:p>
            <a:r>
              <a:rPr lang="uk-UA" altLang="ru-RU" sz="8000" b="1" i="1" dirty="0">
                <a:solidFill>
                  <a:srgbClr val="FF0000"/>
                </a:solidFill>
                <a:latin typeface="Century Gothic" panose="020B0502020202020204" pitchFamily="34" charset="0"/>
                <a:cs typeface="Baskerville"/>
              </a:rPr>
              <a:t>Дякую за увагу!</a:t>
            </a:r>
            <a:endParaRPr lang="ru-RU" altLang="ru-RU" sz="8000" b="1" i="1" dirty="0">
              <a:solidFill>
                <a:srgbClr val="FF0000"/>
              </a:solidFill>
              <a:latin typeface="Century Gothic" panose="020B0502020202020204" pitchFamily="34" charset="0"/>
              <a:cs typeface="Baskerville"/>
            </a:endParaRPr>
          </a:p>
        </p:txBody>
      </p:sp>
      <p:pic>
        <p:nvPicPr>
          <p:cNvPr id="36867" name="Picture 3" descr="fa3083eca1061b1aecc579d0a606d84ed523a3527996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7" r="77448"/>
          <a:stretch>
            <a:fillRect/>
          </a:stretch>
        </p:blipFill>
        <p:spPr bwMode="auto">
          <a:xfrm>
            <a:off x="0" y="0"/>
            <a:ext cx="131603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6869" name="Picture 4" descr="E:\Новая папка\Наташа\ВИМПЕЛ\презентация\0_3b3e5_ab7ca2cd_L.png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59113" y="4581525"/>
            <a:ext cx="4525962" cy="2109788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4057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688A1C8-9F7F-1940-BF77-2FAFA37B1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7290"/>
            <a:ext cx="9144000" cy="511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087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0_60ad2_ffbf8c7f_XX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0" y="0"/>
            <a:ext cx="193675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457792" y="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059832" y="357346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lang="ru-RU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84213" y="333374"/>
            <a:ext cx="8229600" cy="2015505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endParaRPr lang="uk-UA" altLang="ru-RU" sz="2800" kern="0" dirty="0">
              <a:solidFill>
                <a:srgbClr val="BB0D0D"/>
              </a:solidFill>
              <a:latin typeface="Century Gothic" panose="020B0502020202020204" pitchFamily="34" charset="0"/>
              <a:cs typeface="Baskerville"/>
            </a:endParaRPr>
          </a:p>
          <a:p>
            <a:endParaRPr lang="uk-UA" altLang="ru-RU" sz="2800" kern="0" dirty="0">
              <a:solidFill>
                <a:srgbClr val="BB0D0D"/>
              </a:solidFill>
              <a:latin typeface="Century Gothic" panose="020B0502020202020204" pitchFamily="34" charset="0"/>
              <a:cs typeface="Baskerville"/>
            </a:endParaRPr>
          </a:p>
          <a:p>
            <a:r>
              <a:rPr lang="uk-UA" altLang="ru-RU" sz="2800" kern="0" dirty="0">
                <a:solidFill>
                  <a:srgbClr val="BB0D0D"/>
                </a:solidFill>
                <a:latin typeface="Century Gothic" panose="020B0502020202020204" pitchFamily="34" charset="0"/>
                <a:cs typeface="Baskerville"/>
              </a:rPr>
              <a:t>Перегляньте майстер клас</a:t>
            </a:r>
          </a:p>
          <a:p>
            <a:r>
              <a:rPr lang="uk-UA" altLang="ru-RU" sz="2800" kern="0" dirty="0">
                <a:solidFill>
                  <a:srgbClr val="BB0D0D"/>
                </a:solidFill>
                <a:latin typeface="Century Gothic" panose="020B0502020202020204" pitchFamily="34" charset="0"/>
                <a:cs typeface="Baskerville"/>
              </a:rPr>
              <a:t>із виготовлення солоного тіста</a:t>
            </a:r>
            <a:endParaRPr lang="ru-RU" altLang="ru-RU" sz="2800" kern="0" dirty="0">
              <a:solidFill>
                <a:srgbClr val="BB0D0D"/>
              </a:solidFill>
              <a:latin typeface="Century Gothic" panose="020B0502020202020204" pitchFamily="34" charset="0"/>
              <a:cs typeface="Baskerville"/>
            </a:endParaRPr>
          </a:p>
        </p:txBody>
      </p:sp>
      <p:pic>
        <p:nvPicPr>
          <p:cNvPr id="12" name="Picture 4" descr="fa3083eca1061b1aecc579d0a606d84ed523a35279963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7" r="77448"/>
          <a:stretch>
            <a:fillRect/>
          </a:stretch>
        </p:blipFill>
        <p:spPr bwMode="auto">
          <a:xfrm>
            <a:off x="24532" y="0"/>
            <a:ext cx="131603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03AF1DE-6598-9C4D-9C8C-2730F741A55C}"/>
              </a:ext>
            </a:extLst>
          </p:cNvPr>
          <p:cNvSpPr/>
          <p:nvPr/>
        </p:nvSpPr>
        <p:spPr>
          <a:xfrm>
            <a:off x="2087460" y="3033779"/>
            <a:ext cx="622895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UA" sz="3200" dirty="0">
                <a:latin typeface="Century Gothic" panose="020B0502020202020204" pitchFamily="34" charset="0"/>
              </a:rPr>
              <a:t>Перейдіть за посиланням: </a:t>
            </a:r>
            <a:r>
              <a:rPr lang="en" sz="3200" dirty="0">
                <a:latin typeface="Century Gothic" panose="020B0502020202020204" pitchFamily="34" charset="0"/>
                <a:hlinkClick r:id="rId4"/>
              </a:rPr>
              <a:t>https://www.youtube.com/watch?v=1mjSqQn8ziE&amp;t=1s</a:t>
            </a:r>
            <a:endParaRPr lang="uk-UA" sz="3200" dirty="0">
              <a:latin typeface="Century Gothic" panose="020B0502020202020204" pitchFamily="34" charset="0"/>
            </a:endParaRPr>
          </a:p>
          <a:p>
            <a:endParaRPr lang="ru-UA" sz="2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601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1E1CA71-ADDE-524A-8687-1A3559F31308}"/>
              </a:ext>
            </a:extLst>
          </p:cNvPr>
          <p:cNvSpPr/>
          <p:nvPr/>
        </p:nvSpPr>
        <p:spPr>
          <a:xfrm>
            <a:off x="571500" y="404665"/>
            <a:ext cx="436054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rgbClr val="2B00FE"/>
                </a:solidFill>
                <a:latin typeface="Century Gothic" panose="020B0502020202020204" pitchFamily="34" charset="0"/>
              </a:rPr>
              <a:t>Солоне </a:t>
            </a:r>
            <a:r>
              <a:rPr lang="ru-RU" sz="2800" b="1" dirty="0" err="1">
                <a:solidFill>
                  <a:srgbClr val="2B00FE"/>
                </a:solidFill>
                <a:latin typeface="Century Gothic" panose="020B0502020202020204" pitchFamily="34" charset="0"/>
              </a:rPr>
              <a:t>тісто</a:t>
            </a:r>
            <a:r>
              <a:rPr lang="ru-RU" sz="2800" b="1" dirty="0">
                <a:solidFill>
                  <a:srgbClr val="2B00FE"/>
                </a:solidFill>
                <a:latin typeface="Century Gothic" panose="020B0502020202020204" pitchFamily="34" charset="0"/>
              </a:rPr>
              <a:t> 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—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це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дуже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 хороший,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м’який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 і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податливий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матеріал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 для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ліплення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. З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давніх-давен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 з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солоного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тіста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ліпили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: обереги;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дитячі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іграшки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.</a:t>
            </a:r>
          </a:p>
          <a:p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Зараз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цей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 вид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творчості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знову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стає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популярним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, з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тіста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можна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виготовляти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: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Предмети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 декору;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Фігурки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,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іграшки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;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Картини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, брелоки.</a:t>
            </a:r>
          </a:p>
        </p:txBody>
      </p:sp>
      <p:pic>
        <p:nvPicPr>
          <p:cNvPr id="1026" name="Picture 2" descr="Весняні вироби з солоного тіста / Весняні поробки">
            <a:extLst>
              <a:ext uri="{FF2B5EF4-FFF2-40B4-BE49-F238E27FC236}">
                <a16:creationId xmlns:a16="http://schemas.microsoft.com/office/drawing/2014/main" id="{A4C822BA-4C5F-624C-954A-E16CA8DFA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645024"/>
            <a:ext cx="4139952" cy="298062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Вироби з солоного тіста своїми руками">
            <a:extLst>
              <a:ext uri="{FF2B5EF4-FFF2-40B4-BE49-F238E27FC236}">
                <a16:creationId xmlns:a16="http://schemas.microsoft.com/office/drawing/2014/main" id="{C380C67B-3689-AF4E-8024-0C495C0CE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608" y="692696"/>
            <a:ext cx="4104456" cy="273630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031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0_60ad2_ffbf8c7f_XX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223723" y="3649485"/>
            <a:ext cx="2068852" cy="3500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fa3083eca1061b1aecc579d0a606d84ed523a35279963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7" r="77448"/>
          <a:stretch>
            <a:fillRect/>
          </a:stretch>
        </p:blipFill>
        <p:spPr bwMode="auto">
          <a:xfrm>
            <a:off x="24532" y="0"/>
            <a:ext cx="131603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uk-UA" altLang="ru-RU" kern="0" dirty="0">
                <a:solidFill>
                  <a:srgbClr val="BB0D0D"/>
                </a:solidFill>
                <a:latin typeface="Century Gothic" panose="020B0502020202020204" pitchFamily="34" charset="0"/>
                <a:cs typeface="Baskerville"/>
              </a:rPr>
              <a:t>Переваги</a:t>
            </a:r>
            <a:endParaRPr lang="ru-RU" altLang="ru-RU" kern="0" dirty="0">
              <a:solidFill>
                <a:srgbClr val="BB0D0D"/>
              </a:solidFill>
              <a:latin typeface="Century Gothic" panose="020B0502020202020204" pitchFamily="34" charset="0"/>
              <a:cs typeface="Baskerville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1370505" y="1268760"/>
            <a:ext cx="7427168" cy="3672756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ru-RU" sz="2500" dirty="0" err="1">
                <a:latin typeface="Century Gothic" panose="020B0502020202020204" pitchFamily="34" charset="0"/>
              </a:rPr>
              <a:t>можна</a:t>
            </a:r>
            <a:r>
              <a:rPr lang="ru-RU" sz="2500" dirty="0">
                <a:latin typeface="Century Gothic" panose="020B0502020202020204" pitchFamily="34" charset="0"/>
              </a:rPr>
              <a:t> </a:t>
            </a:r>
            <a:r>
              <a:rPr lang="ru-RU" sz="2500" dirty="0" err="1">
                <a:latin typeface="Century Gothic" panose="020B0502020202020204" pitchFamily="34" charset="0"/>
              </a:rPr>
              <a:t>приготувати</a:t>
            </a:r>
            <a:r>
              <a:rPr lang="ru-RU" sz="2500" dirty="0">
                <a:latin typeface="Century Gothic" panose="020B0502020202020204" pitchFamily="34" charset="0"/>
              </a:rPr>
              <a:t> в будь-</a:t>
            </a:r>
            <a:r>
              <a:rPr lang="ru-RU" sz="2500" dirty="0" err="1">
                <a:latin typeface="Century Gothic" panose="020B0502020202020204" pitchFamily="34" charset="0"/>
              </a:rPr>
              <a:t>який</a:t>
            </a:r>
            <a:r>
              <a:rPr lang="ru-RU" sz="2500" dirty="0">
                <a:latin typeface="Century Gothic" panose="020B0502020202020204" pitchFamily="34" charset="0"/>
              </a:rPr>
              <a:t> момент, не </a:t>
            </a:r>
            <a:r>
              <a:rPr lang="ru-RU" sz="2500" dirty="0" err="1">
                <a:latin typeface="Century Gothic" panose="020B0502020202020204" pitchFamily="34" charset="0"/>
              </a:rPr>
              <a:t>витрачаючи</a:t>
            </a:r>
            <a:r>
              <a:rPr lang="ru-RU" sz="2500" dirty="0">
                <a:latin typeface="Century Gothic" panose="020B0502020202020204" pitchFamily="34" charset="0"/>
              </a:rPr>
              <a:t> </a:t>
            </a:r>
            <a:r>
              <a:rPr lang="ru-RU" sz="2500" dirty="0" err="1">
                <a:latin typeface="Century Gothic" panose="020B0502020202020204" pitchFamily="34" charset="0"/>
              </a:rPr>
              <a:t>зайвих</a:t>
            </a:r>
            <a:r>
              <a:rPr lang="ru-RU" sz="2500" dirty="0">
                <a:latin typeface="Century Gothic" panose="020B0502020202020204" pitchFamily="34" charset="0"/>
              </a:rPr>
              <a:t> грошей;</a:t>
            </a:r>
          </a:p>
          <a:p>
            <a:r>
              <a:rPr lang="ru-RU" sz="2500" dirty="0">
                <a:latin typeface="Century Gothic" panose="020B0502020202020204" pitchFamily="34" charset="0"/>
              </a:rPr>
              <a:t> легко </a:t>
            </a:r>
            <a:r>
              <a:rPr lang="ru-RU" sz="2500" dirty="0" err="1">
                <a:latin typeface="Century Gothic" panose="020B0502020202020204" pitchFamily="34" charset="0"/>
              </a:rPr>
              <a:t>відмивається</a:t>
            </a:r>
            <a:r>
              <a:rPr lang="ru-RU" sz="2500" dirty="0">
                <a:latin typeface="Century Gothic" panose="020B0502020202020204" pitchFamily="34" charset="0"/>
              </a:rPr>
              <a:t> і не </a:t>
            </a:r>
            <a:r>
              <a:rPr lang="ru-RU" sz="2500" dirty="0" err="1">
                <a:latin typeface="Century Gothic" panose="020B0502020202020204" pitchFamily="34" charset="0"/>
              </a:rPr>
              <a:t>залишає</a:t>
            </a:r>
            <a:r>
              <a:rPr lang="ru-RU" sz="2500" dirty="0">
                <a:latin typeface="Century Gothic" panose="020B0502020202020204" pitchFamily="34" charset="0"/>
              </a:rPr>
              <a:t> </a:t>
            </a:r>
            <a:r>
              <a:rPr lang="ru-RU" sz="2500" dirty="0" err="1">
                <a:latin typeface="Century Gothic" panose="020B0502020202020204" pitchFamily="34" charset="0"/>
              </a:rPr>
              <a:t>слідів</a:t>
            </a:r>
            <a:r>
              <a:rPr lang="ru-RU" sz="2500" dirty="0">
                <a:latin typeface="Century Gothic" panose="020B0502020202020204" pitchFamily="34" charset="0"/>
              </a:rPr>
              <a:t>;</a:t>
            </a:r>
          </a:p>
          <a:p>
            <a:r>
              <a:rPr lang="ru-RU" sz="2500" dirty="0">
                <a:latin typeface="Century Gothic" panose="020B0502020202020204" pitchFamily="34" charset="0"/>
              </a:rPr>
              <a:t> </a:t>
            </a:r>
            <a:r>
              <a:rPr lang="ru-RU" sz="2500" dirty="0" err="1">
                <a:latin typeface="Century Gothic" panose="020B0502020202020204" pitchFamily="34" charset="0"/>
              </a:rPr>
              <a:t>безпечне</a:t>
            </a:r>
            <a:r>
              <a:rPr lang="ru-RU" sz="2500" dirty="0">
                <a:latin typeface="Century Gothic" panose="020B0502020202020204" pitchFamily="34" charset="0"/>
              </a:rPr>
              <a:t> при </a:t>
            </a:r>
            <a:r>
              <a:rPr lang="ru-RU" sz="2500" dirty="0" err="1">
                <a:latin typeface="Century Gothic" panose="020B0502020202020204" pitchFamily="34" charset="0"/>
              </a:rPr>
              <a:t>попаданні</a:t>
            </a:r>
            <a:r>
              <a:rPr lang="ru-RU" sz="2500" dirty="0">
                <a:latin typeface="Century Gothic" panose="020B0502020202020204" pitchFamily="34" charset="0"/>
              </a:rPr>
              <a:t> в рот (</a:t>
            </a:r>
            <a:r>
              <a:rPr lang="ru-RU" sz="2500" dirty="0" err="1">
                <a:latin typeface="Century Gothic" panose="020B0502020202020204" pitchFamily="34" charset="0"/>
              </a:rPr>
              <a:t>якщо</a:t>
            </a:r>
            <a:r>
              <a:rPr lang="ru-RU" sz="2500" dirty="0">
                <a:latin typeface="Century Gothic" panose="020B0502020202020204" pitchFamily="34" charset="0"/>
              </a:rPr>
              <a:t> </a:t>
            </a:r>
            <a:r>
              <a:rPr lang="ru-RU" sz="2500" dirty="0" err="1">
                <a:latin typeface="Century Gothic" panose="020B0502020202020204" pitchFamily="34" charset="0"/>
              </a:rPr>
              <a:t>замішано</a:t>
            </a:r>
            <a:r>
              <a:rPr lang="ru-RU" sz="2500" dirty="0">
                <a:latin typeface="Century Gothic" panose="020B0502020202020204" pitchFamily="34" charset="0"/>
              </a:rPr>
              <a:t> без клею);</a:t>
            </a:r>
          </a:p>
          <a:p>
            <a:r>
              <a:rPr lang="ru-RU" sz="2500" dirty="0">
                <a:latin typeface="Century Gothic" panose="020B0502020202020204" pitchFamily="34" charset="0"/>
              </a:rPr>
              <a:t> </a:t>
            </a:r>
            <a:r>
              <a:rPr lang="ru-RU" sz="2500" dirty="0" err="1">
                <a:latin typeface="Century Gothic" panose="020B0502020202020204" pitchFamily="34" charset="0"/>
              </a:rPr>
              <a:t>чудово</a:t>
            </a:r>
            <a:r>
              <a:rPr lang="ru-RU" sz="2500" dirty="0">
                <a:latin typeface="Century Gothic" panose="020B0502020202020204" pitchFamily="34" charset="0"/>
              </a:rPr>
              <a:t> </a:t>
            </a:r>
            <a:r>
              <a:rPr lang="ru-RU" sz="2500" dirty="0" err="1">
                <a:latin typeface="Century Gothic" panose="020B0502020202020204" pitchFamily="34" charset="0"/>
              </a:rPr>
              <a:t>ліпиться</a:t>
            </a:r>
            <a:r>
              <a:rPr lang="ru-RU" sz="2500" dirty="0">
                <a:latin typeface="Century Gothic" panose="020B0502020202020204" pitchFamily="34" charset="0"/>
              </a:rPr>
              <a:t>, до рук не </a:t>
            </a:r>
            <a:r>
              <a:rPr lang="ru-RU" sz="2500" dirty="0" err="1">
                <a:latin typeface="Century Gothic" panose="020B0502020202020204" pitchFamily="34" charset="0"/>
              </a:rPr>
              <a:t>липне</a:t>
            </a:r>
            <a:r>
              <a:rPr lang="ru-RU" sz="2500" dirty="0">
                <a:latin typeface="Century Gothic" panose="020B0502020202020204" pitchFamily="34" charset="0"/>
              </a:rPr>
              <a:t>;</a:t>
            </a:r>
          </a:p>
          <a:p>
            <a:r>
              <a:rPr lang="ru-RU" sz="2500" dirty="0">
                <a:latin typeface="Century Gothic" panose="020B0502020202020204" pitchFamily="34" charset="0"/>
              </a:rPr>
              <a:t> </a:t>
            </a:r>
            <a:r>
              <a:rPr lang="ru-RU" sz="2500" dirty="0" err="1">
                <a:latin typeface="Century Gothic" panose="020B0502020202020204" pitchFamily="34" charset="0"/>
              </a:rPr>
              <a:t>можна</a:t>
            </a:r>
            <a:r>
              <a:rPr lang="ru-RU" sz="2500" dirty="0">
                <a:latin typeface="Century Gothic" panose="020B0502020202020204" pitchFamily="34" charset="0"/>
              </a:rPr>
              <a:t> </a:t>
            </a:r>
            <a:r>
              <a:rPr lang="ru-RU" sz="2500" dirty="0" err="1">
                <a:latin typeface="Century Gothic" panose="020B0502020202020204" pitchFamily="34" charset="0"/>
              </a:rPr>
              <a:t>сушити</a:t>
            </a:r>
            <a:r>
              <a:rPr lang="ru-RU" sz="2500" dirty="0">
                <a:latin typeface="Century Gothic" panose="020B0502020202020204" pitchFamily="34" charset="0"/>
              </a:rPr>
              <a:t> в </a:t>
            </a:r>
            <a:r>
              <a:rPr lang="ru-RU" sz="2500" dirty="0" err="1">
                <a:latin typeface="Century Gothic" panose="020B0502020202020204" pitchFamily="34" charset="0"/>
              </a:rPr>
              <a:t>духовці</a:t>
            </a:r>
            <a:r>
              <a:rPr lang="ru-RU" sz="2500" dirty="0">
                <a:latin typeface="Century Gothic" panose="020B0502020202020204" pitchFamily="34" charset="0"/>
              </a:rPr>
              <a:t>, а </a:t>
            </a:r>
            <a:r>
              <a:rPr lang="ru-RU" sz="2500" dirty="0" err="1">
                <a:latin typeface="Century Gothic" panose="020B0502020202020204" pitchFamily="34" charset="0"/>
              </a:rPr>
              <a:t>можна</a:t>
            </a:r>
            <a:r>
              <a:rPr lang="ru-RU" sz="2500" dirty="0">
                <a:latin typeface="Century Gothic" panose="020B0502020202020204" pitchFamily="34" charset="0"/>
              </a:rPr>
              <a:t>-просто на </a:t>
            </a:r>
            <a:r>
              <a:rPr lang="ru-RU" sz="2500" dirty="0" err="1">
                <a:latin typeface="Century Gothic" panose="020B0502020202020204" pitchFamily="34" charset="0"/>
              </a:rPr>
              <a:t>повітрі</a:t>
            </a:r>
            <a:r>
              <a:rPr lang="ru-RU" sz="2500" dirty="0">
                <a:latin typeface="Century Gothic" panose="020B0502020202020204" pitchFamily="34" charset="0"/>
              </a:rPr>
              <a:t>;</a:t>
            </a:r>
          </a:p>
          <a:p>
            <a:r>
              <a:rPr lang="ru-RU" sz="2500" dirty="0" err="1">
                <a:latin typeface="Century Gothic" panose="020B0502020202020204" pitchFamily="34" charset="0"/>
              </a:rPr>
              <a:t>фарба</a:t>
            </a:r>
            <a:r>
              <a:rPr lang="ru-RU" sz="2500" dirty="0">
                <a:latin typeface="Century Gothic" panose="020B0502020202020204" pitchFamily="34" charset="0"/>
              </a:rPr>
              <a:t> </a:t>
            </a:r>
            <a:r>
              <a:rPr lang="ru-RU" sz="2500" dirty="0" err="1">
                <a:latin typeface="Century Gothic" panose="020B0502020202020204" pitchFamily="34" charset="0"/>
              </a:rPr>
              <a:t>гарно</a:t>
            </a:r>
            <a:r>
              <a:rPr lang="ru-RU" sz="2500" dirty="0">
                <a:latin typeface="Century Gothic" panose="020B0502020202020204" pitchFamily="34" charset="0"/>
              </a:rPr>
              <a:t> </a:t>
            </a:r>
            <a:r>
              <a:rPr lang="ru-RU" sz="2500" dirty="0" err="1">
                <a:latin typeface="Century Gothic" panose="020B0502020202020204" pitchFamily="34" charset="0"/>
              </a:rPr>
              <a:t>пристає</a:t>
            </a:r>
            <a:r>
              <a:rPr lang="ru-RU" sz="2500" dirty="0">
                <a:latin typeface="Century Gothic" panose="020B0502020202020204" pitchFamily="34" charset="0"/>
              </a:rPr>
              <a:t>, а </a:t>
            </a:r>
            <a:r>
              <a:rPr lang="ru-RU" sz="2500" dirty="0" err="1">
                <a:latin typeface="Century Gothic" panose="020B0502020202020204" pitchFamily="34" charset="0"/>
              </a:rPr>
              <a:t>можливості</a:t>
            </a:r>
            <a:r>
              <a:rPr lang="ru-RU" sz="2500" dirty="0">
                <a:latin typeface="Century Gothic" panose="020B0502020202020204" pitchFamily="34" charset="0"/>
              </a:rPr>
              <a:t> для </a:t>
            </a:r>
            <a:r>
              <a:rPr lang="ru-RU" sz="2500" dirty="0" err="1">
                <a:latin typeface="Century Gothic" panose="020B0502020202020204" pitchFamily="34" charset="0"/>
              </a:rPr>
              <a:t>розпису</a:t>
            </a:r>
            <a:r>
              <a:rPr lang="ru-RU" sz="2500" dirty="0">
                <a:latin typeface="Century Gothic" panose="020B0502020202020204" pitchFamily="34" charset="0"/>
              </a:rPr>
              <a:t> </a:t>
            </a:r>
            <a:r>
              <a:rPr lang="ru-RU" sz="2500" dirty="0" err="1">
                <a:latin typeface="Century Gothic" panose="020B0502020202020204" pitchFamily="34" charset="0"/>
              </a:rPr>
              <a:t>майже</a:t>
            </a:r>
            <a:r>
              <a:rPr lang="ru-RU" sz="2500" dirty="0">
                <a:latin typeface="Century Gothic" panose="020B0502020202020204" pitchFamily="34" charset="0"/>
              </a:rPr>
              <a:t> не </a:t>
            </a:r>
            <a:r>
              <a:rPr lang="ru-RU" sz="2500" dirty="0" err="1">
                <a:latin typeface="Century Gothic" panose="020B0502020202020204" pitchFamily="34" charset="0"/>
              </a:rPr>
              <a:t>обмежені</a:t>
            </a:r>
            <a:r>
              <a:rPr lang="ru-RU" sz="2500" dirty="0">
                <a:latin typeface="Century Gothic" panose="020B0502020202020204" pitchFamily="34" charset="0"/>
              </a:rPr>
              <a:t>;</a:t>
            </a:r>
          </a:p>
          <a:p>
            <a:pPr indent="342000">
              <a:lnSpc>
                <a:spcPct val="90000"/>
              </a:lnSpc>
              <a:buFontTx/>
              <a:buNone/>
            </a:pPr>
            <a:r>
              <a:rPr lang="ru-RU" altLang="ru-RU" b="1" i="1" kern="0" dirty="0"/>
              <a:t>  </a:t>
            </a:r>
            <a:r>
              <a:rPr lang="ru-RU" altLang="ru-RU" b="1" kern="0" dirty="0">
                <a:solidFill>
                  <a:srgbClr val="656432"/>
                </a:solidFill>
              </a:rPr>
              <a:t> </a:t>
            </a:r>
            <a:endParaRPr lang="ru-RU" altLang="ru-RU" b="1" kern="0" dirty="0">
              <a:solidFill>
                <a:srgbClr val="656432"/>
              </a:solidFill>
              <a:latin typeface="Baskerville"/>
              <a:cs typeface="Baskerville"/>
            </a:endParaRPr>
          </a:p>
        </p:txBody>
      </p:sp>
    </p:spTree>
    <p:extLst>
      <p:ext uri="{BB962C8B-B14F-4D97-AF65-F5344CB8AC3E}">
        <p14:creationId xmlns:p14="http://schemas.microsoft.com/office/powerpoint/2010/main" val="4118601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2E23F06-AEE8-7242-B060-A5AAA15E448F}"/>
              </a:ext>
            </a:extLst>
          </p:cNvPr>
          <p:cNvSpPr/>
          <p:nvPr/>
        </p:nvSpPr>
        <p:spPr>
          <a:xfrm>
            <a:off x="345810" y="188640"/>
            <a:ext cx="842493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err="1">
                <a:solidFill>
                  <a:srgbClr val="2B00FE"/>
                </a:solidFill>
                <a:latin typeface="Century Gothic" panose="020B0502020202020204" pitchFamily="34" charset="0"/>
              </a:rPr>
              <a:t>Тісто</a:t>
            </a:r>
            <a:r>
              <a:rPr lang="ru-RU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 – </a:t>
            </a:r>
            <a:r>
              <a:rPr lang="ru-RU" sz="20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чудовий</a:t>
            </a:r>
            <a:r>
              <a:rPr lang="ru-RU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матеріал</a:t>
            </a:r>
            <a:r>
              <a:rPr lang="ru-RU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 для </a:t>
            </a:r>
            <a:r>
              <a:rPr lang="ru-RU" sz="20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мистецтва</a:t>
            </a:r>
            <a:r>
              <a:rPr lang="ru-RU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, і </a:t>
            </a:r>
            <a:r>
              <a:rPr lang="ru-RU" sz="20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українці</a:t>
            </a:r>
            <a:r>
              <a:rPr lang="ru-RU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здавна</a:t>
            </a:r>
            <a:r>
              <a:rPr lang="ru-RU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цим</a:t>
            </a:r>
            <a:r>
              <a:rPr lang="ru-RU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користуються</a:t>
            </a:r>
            <a:r>
              <a:rPr lang="ru-RU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.  </a:t>
            </a:r>
            <a:r>
              <a:rPr lang="ru-RU" sz="20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Вироби</a:t>
            </a:r>
            <a:r>
              <a:rPr lang="ru-RU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 з </a:t>
            </a:r>
            <a:r>
              <a:rPr lang="ru-RU" sz="20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тіста</a:t>
            </a:r>
            <a:r>
              <a:rPr lang="ru-RU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здавна</a:t>
            </a:r>
            <a:r>
              <a:rPr lang="ru-RU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використовуються</a:t>
            </a:r>
            <a:r>
              <a:rPr lang="ru-RU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 як </a:t>
            </a:r>
            <a:r>
              <a:rPr lang="ru-RU" sz="20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дитячі</a:t>
            </a:r>
            <a:r>
              <a:rPr lang="ru-RU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іграшки</a:t>
            </a:r>
            <a:r>
              <a:rPr lang="ru-RU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. </a:t>
            </a:r>
            <a:r>
              <a:rPr lang="ru-RU" sz="20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Ці</a:t>
            </a:r>
            <a:r>
              <a:rPr lang="ru-RU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іграшки</a:t>
            </a:r>
            <a:r>
              <a:rPr lang="ru-RU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мають</a:t>
            </a:r>
            <a:r>
              <a:rPr lang="ru-RU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ліпитися</a:t>
            </a:r>
            <a:r>
              <a:rPr lang="ru-RU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 дружно, </a:t>
            </a:r>
            <a:r>
              <a:rPr lang="ru-RU" sz="20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всією</a:t>
            </a:r>
            <a:r>
              <a:rPr lang="ru-RU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сім'єю</a:t>
            </a:r>
            <a:r>
              <a:rPr lang="ru-RU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. </a:t>
            </a:r>
            <a:r>
              <a:rPr lang="ru-RU" sz="20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Борошно</a:t>
            </a:r>
            <a:r>
              <a:rPr lang="ru-RU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, </a:t>
            </a:r>
            <a:r>
              <a:rPr lang="ru-RU" sz="20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сіль</a:t>
            </a:r>
            <a:r>
              <a:rPr lang="ru-RU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, вода – </a:t>
            </a:r>
            <a:r>
              <a:rPr lang="ru-RU" sz="20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доступні</a:t>
            </a:r>
            <a:r>
              <a:rPr lang="ru-RU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, </a:t>
            </a:r>
            <a:r>
              <a:rPr lang="ru-RU" sz="20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екологічно</a:t>
            </a:r>
            <a:r>
              <a:rPr lang="ru-RU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чисті</a:t>
            </a:r>
            <a:r>
              <a:rPr lang="ru-RU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матеріали</a:t>
            </a:r>
            <a:r>
              <a:rPr lang="ru-RU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. </a:t>
            </a:r>
            <a:r>
              <a:rPr lang="ru-RU" sz="20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Дітям</a:t>
            </a:r>
            <a:r>
              <a:rPr lang="ru-RU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дуже</a:t>
            </a:r>
            <a:r>
              <a:rPr lang="ru-RU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корисне</a:t>
            </a:r>
            <a:r>
              <a:rPr lang="ru-RU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це</a:t>
            </a:r>
            <a:r>
              <a:rPr lang="ru-RU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заняття</a:t>
            </a:r>
            <a:r>
              <a:rPr lang="ru-RU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, </a:t>
            </a:r>
            <a:r>
              <a:rPr lang="ru-RU" sz="20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адже</a:t>
            </a:r>
            <a:r>
              <a:rPr lang="ru-RU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воно</a:t>
            </a:r>
            <a:r>
              <a:rPr lang="ru-RU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розвиває</a:t>
            </a:r>
            <a:r>
              <a:rPr lang="ru-RU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фантазію</a:t>
            </a:r>
            <a:r>
              <a:rPr lang="ru-RU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, </a:t>
            </a:r>
            <a:r>
              <a:rPr lang="ru-RU" sz="20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знімає</a:t>
            </a:r>
            <a:r>
              <a:rPr lang="ru-RU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надлишкову</a:t>
            </a:r>
            <a:r>
              <a:rPr lang="ru-RU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емоційну</a:t>
            </a:r>
            <a:r>
              <a:rPr lang="ru-RU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напругу</a:t>
            </a:r>
            <a:r>
              <a:rPr lang="ru-RU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, </a:t>
            </a:r>
            <a:r>
              <a:rPr lang="ru-RU" sz="20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вчить</a:t>
            </a:r>
            <a:r>
              <a:rPr lang="ru-RU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посидючості</a:t>
            </a:r>
            <a:r>
              <a:rPr lang="ru-RU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 та </a:t>
            </a:r>
            <a:r>
              <a:rPr lang="ru-RU" sz="20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відповідальності</a:t>
            </a:r>
            <a:r>
              <a:rPr lang="ru-RU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. </a:t>
            </a:r>
          </a:p>
          <a:p>
            <a:r>
              <a:rPr lang="ru-RU" sz="20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Розвивається</a:t>
            </a:r>
            <a:r>
              <a:rPr lang="ru-RU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 моторика </a:t>
            </a:r>
            <a:r>
              <a:rPr lang="ru-RU" sz="20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пальчиків</a:t>
            </a:r>
            <a:r>
              <a:rPr lang="ru-RU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, </a:t>
            </a:r>
            <a:r>
              <a:rPr lang="ru-RU" sz="20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покращується</a:t>
            </a:r>
            <a:r>
              <a:rPr lang="ru-RU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 робота </a:t>
            </a:r>
            <a:r>
              <a:rPr lang="ru-RU" sz="20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всіх</a:t>
            </a:r>
            <a:r>
              <a:rPr lang="ru-RU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органів</a:t>
            </a:r>
            <a:r>
              <a:rPr lang="ru-RU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дитини</a:t>
            </a:r>
            <a:r>
              <a:rPr lang="ru-RU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 і </a:t>
            </a:r>
            <a:r>
              <a:rPr lang="ru-RU" sz="20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самопочуття</a:t>
            </a:r>
            <a:r>
              <a:rPr lang="ru-RU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 в </a:t>
            </a:r>
            <a:r>
              <a:rPr lang="ru-RU" sz="20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цілому</a:t>
            </a:r>
            <a:r>
              <a:rPr lang="ru-RU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. </a:t>
            </a:r>
          </a:p>
          <a:p>
            <a:r>
              <a:rPr lang="ru-RU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До того ж, </a:t>
            </a:r>
            <a:r>
              <a:rPr lang="ru-RU" sz="20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солоне</a:t>
            </a:r>
            <a:r>
              <a:rPr lang="ru-RU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тісто</a:t>
            </a:r>
            <a:r>
              <a:rPr lang="ru-RU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несе</a:t>
            </a:r>
            <a:r>
              <a:rPr lang="ru-RU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 в </a:t>
            </a:r>
            <a:r>
              <a:rPr lang="ru-RU" sz="20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собі</a:t>
            </a:r>
            <a:r>
              <a:rPr lang="ru-RU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масу</a:t>
            </a:r>
            <a:r>
              <a:rPr lang="ru-RU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позитивної</a:t>
            </a:r>
            <a:r>
              <a:rPr lang="ru-RU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енергетики</a:t>
            </a:r>
            <a:r>
              <a:rPr lang="ru-RU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. А </a:t>
            </a:r>
            <a:r>
              <a:rPr lang="ru-RU" sz="20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ручна</a:t>
            </a:r>
            <a:r>
              <a:rPr lang="ru-RU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 робота – </a:t>
            </a:r>
            <a:r>
              <a:rPr lang="ru-RU" sz="20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це</a:t>
            </a:r>
            <a:r>
              <a:rPr lang="ru-RU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 духовна робота, вона </a:t>
            </a:r>
            <a:r>
              <a:rPr lang="ru-RU" sz="20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цінувалася</a:t>
            </a:r>
            <a:r>
              <a:rPr lang="ru-RU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 у </a:t>
            </a:r>
            <a:r>
              <a:rPr lang="ru-RU" sz="20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всі</a:t>
            </a:r>
            <a:r>
              <a:rPr lang="ru-RU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часи</a:t>
            </a:r>
            <a:r>
              <a:rPr lang="ru-RU" sz="2000" dirty="0">
                <a:solidFill>
                  <a:srgbClr val="000000"/>
                </a:solidFill>
                <a:latin typeface="Century Gothic" panose="020B0502020202020204" pitchFamily="34" charset="0"/>
              </a:rPr>
              <a:t>.</a:t>
            </a:r>
            <a:endParaRPr lang="ru-UA" sz="2000" dirty="0">
              <a:latin typeface="Century Gothic" panose="020B0502020202020204" pitchFamily="34" charset="0"/>
            </a:endParaRPr>
          </a:p>
        </p:txBody>
      </p:sp>
      <p:pic>
        <p:nvPicPr>
          <p:cNvPr id="2052" name="Picture 4" descr="Тістопластика. Урок 3 - YouTube">
            <a:extLst>
              <a:ext uri="{FF2B5EF4-FFF2-40B4-BE49-F238E27FC236}">
                <a16:creationId xmlns:a16="http://schemas.microsoft.com/office/drawing/2014/main" id="{3BFE147E-3627-4D46-85FC-A0370EEB0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779" y="3846160"/>
            <a:ext cx="4873118" cy="274112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Ліплення з солоного тіста (77 фото): що можна зліпити, вироби для  початківців покроково">
            <a:extLst>
              <a:ext uri="{FF2B5EF4-FFF2-40B4-BE49-F238E27FC236}">
                <a16:creationId xmlns:a16="http://schemas.microsoft.com/office/drawing/2014/main" id="{F3381A8A-7539-4145-8214-24A3ABF54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03" y="3974292"/>
            <a:ext cx="3745762" cy="262788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5987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C6E67BA-853A-B943-B0A5-7EC5AC700B6D}"/>
              </a:ext>
            </a:extLst>
          </p:cNvPr>
          <p:cNvSpPr/>
          <p:nvPr/>
        </p:nvSpPr>
        <p:spPr>
          <a:xfrm>
            <a:off x="467544" y="404664"/>
            <a:ext cx="842493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Тісто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 –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матеріал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дуже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еластичний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, легко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набуває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форми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 і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вироби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 з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нього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досить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довговічні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. З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тіста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ліплять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майже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також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 як з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пластиліну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або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 з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глини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. Кульки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катають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також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 як з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пластиліну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 в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долоньках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або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 на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столі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.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Якщо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 кулька не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виходить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,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потрібно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ще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 раз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пом'яти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тісто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 і заново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скачати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. </a:t>
            </a:r>
          </a:p>
          <a:p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А ось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паличку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роблять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тільки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 на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столі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,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тоді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 вона не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розвалиться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. </a:t>
            </a:r>
          </a:p>
          <a:p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Для того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щоб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прикріпити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 один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шматочок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тіста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 до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іншого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,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використовується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 вода. Для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цього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пензлик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опускаємо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 у воду і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змащуємо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тільки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 ту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ділянку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, до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якої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 ми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приклеїмо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іншу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 деталь.</a:t>
            </a:r>
          </a:p>
        </p:txBody>
      </p:sp>
    </p:spTree>
    <p:extLst>
      <p:ext uri="{BB962C8B-B14F-4D97-AF65-F5344CB8AC3E}">
        <p14:creationId xmlns:p14="http://schemas.microsoft.com/office/powerpoint/2010/main" val="327207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1C28D45-ECF0-5547-8746-BBEB651C6E59}"/>
              </a:ext>
            </a:extLst>
          </p:cNvPr>
          <p:cNvSpPr/>
          <p:nvPr/>
        </p:nvSpPr>
        <p:spPr>
          <a:xfrm>
            <a:off x="521550" y="476672"/>
            <a:ext cx="8100900" cy="5904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Секретний</a:t>
            </a:r>
            <a:r>
              <a:rPr lang="ru-RU" sz="2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ru-RU" sz="28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матеріал</a:t>
            </a:r>
            <a:r>
              <a:rPr lang="ru-RU" sz="2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ru-RU" sz="28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тіста</a:t>
            </a:r>
            <a:r>
              <a:rPr lang="ru-RU" sz="2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для </a:t>
            </a:r>
            <a:r>
              <a:rPr lang="ru-RU" sz="28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ліплення</a:t>
            </a:r>
            <a:r>
              <a:rPr lang="ru-RU" sz="2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- </a:t>
            </a:r>
            <a:r>
              <a:rPr lang="ru-RU" sz="28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сіль</a:t>
            </a:r>
            <a:r>
              <a:rPr lang="ru-RU" sz="2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- </a:t>
            </a:r>
            <a:r>
              <a:rPr lang="ru-RU" sz="24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цементує</a:t>
            </a:r>
            <a:r>
              <a:rPr lang="ru-RU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тісто</a:t>
            </a:r>
            <a:r>
              <a:rPr lang="ru-RU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, тому </a:t>
            </a:r>
            <a:r>
              <a:rPr lang="ru-RU" sz="24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вироби</a:t>
            </a:r>
            <a:r>
              <a:rPr lang="ru-RU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тримаються</a:t>
            </a:r>
            <a:r>
              <a:rPr lang="ru-RU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після</a:t>
            </a:r>
            <a:r>
              <a:rPr lang="ru-RU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висихання</a:t>
            </a:r>
            <a:r>
              <a:rPr lang="ru-RU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. </a:t>
            </a:r>
          </a:p>
          <a:p>
            <a:endParaRPr lang="ru-RU" sz="24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ru-RU" sz="2800" b="1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Головні</a:t>
            </a:r>
            <a:r>
              <a:rPr lang="ru-RU" sz="28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800" b="1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інгредієнти</a:t>
            </a:r>
            <a:r>
              <a:rPr lang="ru-RU" sz="28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 такого </a:t>
            </a:r>
            <a:r>
              <a:rPr lang="ru-RU" sz="2800" b="1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тіста</a:t>
            </a:r>
            <a:r>
              <a:rPr lang="ru-RU" sz="28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:</a:t>
            </a:r>
          </a:p>
          <a:p>
            <a:r>
              <a:rPr lang="ru-RU" sz="24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борошно</a:t>
            </a:r>
            <a:r>
              <a:rPr lang="ru-RU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;</a:t>
            </a:r>
          </a:p>
          <a:p>
            <a:r>
              <a:rPr lang="ru-RU" sz="24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сіль</a:t>
            </a:r>
            <a:r>
              <a:rPr lang="ru-RU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вода.</a:t>
            </a:r>
          </a:p>
          <a:p>
            <a:endParaRPr lang="ru-RU" sz="24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Крім</a:t>
            </a:r>
            <a:r>
              <a:rPr lang="ru-RU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цього</a:t>
            </a:r>
            <a:r>
              <a:rPr lang="ru-RU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, </a:t>
            </a:r>
            <a:r>
              <a:rPr lang="ru-RU" sz="24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можна</a:t>
            </a:r>
            <a:r>
              <a:rPr lang="ru-RU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додавати</a:t>
            </a:r>
            <a:r>
              <a:rPr lang="ru-RU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 і </a:t>
            </a:r>
            <a:r>
              <a:rPr lang="ru-RU" sz="24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інші</a:t>
            </a:r>
            <a:r>
              <a:rPr lang="ru-RU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складові</a:t>
            </a:r>
            <a:r>
              <a:rPr lang="ru-RU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, в </a:t>
            </a:r>
            <a:r>
              <a:rPr lang="ru-RU" sz="24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залежності</a:t>
            </a:r>
            <a:r>
              <a:rPr lang="ru-RU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від</a:t>
            </a:r>
            <a:r>
              <a:rPr lang="ru-RU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 того, </a:t>
            </a:r>
            <a:r>
              <a:rPr lang="ru-RU" sz="24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що</a:t>
            </a:r>
            <a:r>
              <a:rPr lang="ru-RU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ви</a:t>
            </a:r>
            <a:r>
              <a:rPr lang="ru-RU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хочете</a:t>
            </a:r>
            <a:r>
              <a:rPr lang="ru-RU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отримати</a:t>
            </a:r>
            <a:r>
              <a:rPr lang="ru-RU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. </a:t>
            </a:r>
            <a:r>
              <a:rPr lang="ru-RU" sz="24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Це</a:t>
            </a:r>
            <a:r>
              <a:rPr lang="ru-RU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може</a:t>
            </a:r>
            <a:r>
              <a:rPr lang="ru-RU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 бути клей, масло </a:t>
            </a:r>
            <a:r>
              <a:rPr lang="ru-RU" sz="24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або</a:t>
            </a:r>
            <a:r>
              <a:rPr lang="ru-RU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фарба</a:t>
            </a:r>
            <a:r>
              <a:rPr lang="ru-RU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, </a:t>
            </a:r>
            <a:r>
              <a:rPr lang="ru-RU" sz="24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які</a:t>
            </a:r>
            <a:r>
              <a:rPr lang="ru-RU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можна</a:t>
            </a:r>
            <a:r>
              <a:rPr lang="ru-RU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додати</a:t>
            </a:r>
            <a:r>
              <a:rPr lang="ru-RU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 в будь-</a:t>
            </a:r>
            <a:r>
              <a:rPr lang="ru-RU" sz="24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який</a:t>
            </a:r>
            <a:r>
              <a:rPr lang="ru-RU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 рецепт. Але головною тут </a:t>
            </a:r>
            <a:r>
              <a:rPr lang="ru-RU" sz="24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залишається</a:t>
            </a:r>
            <a:r>
              <a:rPr lang="ru-RU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сіль</a:t>
            </a:r>
            <a:r>
              <a:rPr lang="ru-RU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, яка повинна бути </a:t>
            </a:r>
            <a:r>
              <a:rPr lang="ru-RU" sz="24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дрібного</a:t>
            </a:r>
            <a:r>
              <a:rPr lang="ru-RU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 помелу і без </a:t>
            </a:r>
            <a:r>
              <a:rPr lang="ru-RU" sz="24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домішок</a:t>
            </a:r>
            <a:r>
              <a:rPr lang="ru-RU" sz="2400" dirty="0">
                <a:solidFill>
                  <a:srgbClr val="000000"/>
                </a:solidFill>
                <a:latin typeface="Century Gothic" panose="020B0502020202020204" pitchFamily="34" charset="0"/>
              </a:rPr>
              <a:t> (йоду).</a:t>
            </a:r>
          </a:p>
        </p:txBody>
      </p:sp>
    </p:spTree>
    <p:extLst>
      <p:ext uri="{BB962C8B-B14F-4D97-AF65-F5344CB8AC3E}">
        <p14:creationId xmlns:p14="http://schemas.microsoft.com/office/powerpoint/2010/main" val="4049401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0_60ad2_ffbf8c7f_XX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993" y="-154"/>
            <a:ext cx="1835696" cy="310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fa3083eca1061b1aecc579d0a606d84ed523a35279963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7" r="77448"/>
          <a:stretch>
            <a:fillRect/>
          </a:stretch>
        </p:blipFill>
        <p:spPr bwMode="auto">
          <a:xfrm>
            <a:off x="0" y="0"/>
            <a:ext cx="131603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789205" y="633364"/>
            <a:ext cx="4114800" cy="11430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endParaRPr lang="ru-RU" altLang="ru-RU" sz="2800" b="1" i="1" kern="0" dirty="0">
              <a:solidFill>
                <a:srgbClr val="BB0D0D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74936" y="34379"/>
            <a:ext cx="7869063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uk-UA" altLang="ru-RU" sz="2800" b="1" kern="0" dirty="0">
              <a:solidFill>
                <a:srgbClr val="666400"/>
              </a:solidFill>
              <a:latin typeface="Baskerville"/>
              <a:cs typeface="Baskerville"/>
            </a:endParaRPr>
          </a:p>
          <a:p>
            <a:pPr algn="ctr"/>
            <a:r>
              <a:rPr lang="uk-UA" altLang="ru-RU" sz="4400" b="1" kern="0" dirty="0">
                <a:solidFill>
                  <a:srgbClr val="C90806"/>
                </a:solidFill>
                <a:latin typeface="Century Gothic" panose="020B0502020202020204" pitchFamily="34" charset="0"/>
                <a:cs typeface="Baskerville"/>
              </a:rPr>
              <a:t>Рецепт</a:t>
            </a:r>
            <a:endParaRPr lang="uk-UA" altLang="ru-RU" sz="2800" b="1" kern="0" dirty="0">
              <a:solidFill>
                <a:srgbClr val="666400"/>
              </a:solidFill>
              <a:latin typeface="Century Gothic" panose="020B0502020202020204" pitchFamily="34" charset="0"/>
              <a:cs typeface="Baskerville"/>
            </a:endParaRPr>
          </a:p>
          <a:p>
            <a:pPr algn="ctr"/>
            <a:endParaRPr lang="uk-UA" altLang="ru-RU" sz="2800" b="1" kern="0" dirty="0">
              <a:solidFill>
                <a:srgbClr val="666400"/>
              </a:solidFill>
              <a:latin typeface="Baskerville"/>
              <a:cs typeface="Baskerville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uk-UA" sz="2000" b="1" i="1" kern="0" dirty="0">
              <a:solidFill>
                <a:srgbClr val="666400"/>
              </a:solidFill>
              <a:latin typeface="Baskerville"/>
              <a:cs typeface="Baskerville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uk-UA" sz="2000" b="1" i="1" kern="0" dirty="0">
              <a:solidFill>
                <a:srgbClr val="666400"/>
              </a:solidFill>
              <a:latin typeface="Baskerville"/>
              <a:cs typeface="Baskerville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ru-RU" dirty="0">
              <a:solidFill>
                <a:srgbClr val="666400"/>
              </a:solidFill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929F677-2FEF-B147-98E2-905C5E9876C5}"/>
              </a:ext>
            </a:extLst>
          </p:cNvPr>
          <p:cNvSpPr/>
          <p:nvPr/>
        </p:nvSpPr>
        <p:spPr>
          <a:xfrm>
            <a:off x="1763688" y="1575544"/>
            <a:ext cx="661800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Борошно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потрібно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вибирати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найпростіше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, без добавок, а воду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дуже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холодну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.</a:t>
            </a:r>
          </a:p>
          <a:p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Солоне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тісто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звичайне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</a:rPr>
              <a:t>. </a:t>
            </a:r>
          </a:p>
          <a:p>
            <a:endParaRPr lang="ru-RU" sz="28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ru-RU" sz="2800" b="1" dirty="0">
                <a:latin typeface="Century Gothic" panose="020B0502020202020204" pitchFamily="34" charset="0"/>
              </a:rPr>
              <a:t>Склад:</a:t>
            </a:r>
          </a:p>
          <a:p>
            <a:r>
              <a:rPr lang="ru-RU" sz="2800" i="1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Борошно</a:t>
            </a:r>
            <a:r>
              <a:rPr lang="ru-RU" sz="2800" i="1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ru-RU" sz="2800" i="1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пшеничне</a:t>
            </a:r>
            <a:r>
              <a:rPr lang="ru-RU" sz="2800" i="1" dirty="0">
                <a:solidFill>
                  <a:srgbClr val="000000"/>
                </a:solidFill>
                <a:latin typeface="Century Gothic" panose="020B0502020202020204" pitchFamily="34" charset="0"/>
              </a:rPr>
              <a:t> - 1 </a:t>
            </a:r>
            <a:r>
              <a:rPr lang="ru-RU" sz="2800" i="1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ст</a:t>
            </a:r>
            <a:r>
              <a:rPr lang="ru-RU" sz="2800" i="1" dirty="0">
                <a:solidFill>
                  <a:srgbClr val="000000"/>
                </a:solidFill>
                <a:latin typeface="Century Gothic" panose="020B0502020202020204" pitchFamily="34" charset="0"/>
              </a:rPr>
              <a:t> .;</a:t>
            </a:r>
            <a:br>
              <a:rPr lang="ru-RU" sz="2800" i="1" dirty="0">
                <a:solidFill>
                  <a:srgbClr val="000000"/>
                </a:solidFill>
                <a:latin typeface="Century Gothic" panose="020B0502020202020204" pitchFamily="34" charset="0"/>
              </a:rPr>
            </a:br>
            <a:r>
              <a:rPr lang="ru-RU" sz="2800" i="1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Сіль</a:t>
            </a:r>
            <a:r>
              <a:rPr lang="ru-RU" sz="2800" i="1" dirty="0">
                <a:solidFill>
                  <a:srgbClr val="000000"/>
                </a:solidFill>
                <a:latin typeface="Century Gothic" panose="020B0502020202020204" pitchFamily="34" charset="0"/>
              </a:rPr>
              <a:t> - 1 </a:t>
            </a:r>
            <a:r>
              <a:rPr lang="ru-RU" sz="2800" i="1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ст</a:t>
            </a:r>
            <a:r>
              <a:rPr lang="ru-RU" sz="2800" i="1" dirty="0">
                <a:solidFill>
                  <a:srgbClr val="000000"/>
                </a:solidFill>
                <a:latin typeface="Century Gothic" panose="020B0502020202020204" pitchFamily="34" charset="0"/>
              </a:rPr>
              <a:t> .;</a:t>
            </a:r>
            <a:br>
              <a:rPr lang="ru-RU" sz="2800" i="1" dirty="0">
                <a:solidFill>
                  <a:srgbClr val="000000"/>
                </a:solidFill>
                <a:latin typeface="Century Gothic" panose="020B0502020202020204" pitchFamily="34" charset="0"/>
              </a:rPr>
            </a:br>
            <a:r>
              <a:rPr lang="ru-RU" sz="2800" i="1" dirty="0">
                <a:solidFill>
                  <a:srgbClr val="000000"/>
                </a:solidFill>
                <a:latin typeface="Century Gothic" panose="020B0502020202020204" pitchFamily="34" charset="0"/>
              </a:rPr>
              <a:t>Вода -75-100 мл. ( 1/4 </a:t>
            </a:r>
            <a:r>
              <a:rPr lang="ru-RU" sz="2800" i="1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ст</a:t>
            </a:r>
            <a:r>
              <a:rPr lang="ru-RU" sz="2800" i="1" dirty="0">
                <a:solidFill>
                  <a:srgbClr val="000000"/>
                </a:solidFill>
                <a:latin typeface="Century Gothic" panose="020B0502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18601807"/>
      </p:ext>
    </p:extLst>
  </p:cSld>
  <p:clrMapOvr>
    <a:masterClrMapping/>
  </p:clrMapOvr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754</Words>
  <Application>Microsoft Macintosh PowerPoint</Application>
  <PresentationFormat>Экран (4:3)</PresentationFormat>
  <Paragraphs>81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Baskerville</vt:lpstr>
      <vt:lpstr>Century Gothic</vt:lpstr>
      <vt:lpstr>Times New Roman</vt:lpstr>
      <vt:lpstr>Wingdings</vt:lpstr>
      <vt:lpstr>Оформление по умолчанию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Проєкт: «Брелок»</vt:lpstr>
      <vt:lpstr>Завдання:</vt:lpstr>
      <vt:lpstr>  Зворотній зв’язок  </vt:lpstr>
      <vt:lpstr>Дякую за увагу!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zhannaandre95@gmail.com</cp:lastModifiedBy>
  <cp:revision>13</cp:revision>
  <dcterms:created xsi:type="dcterms:W3CDTF">2016-10-17T11:42:09Z</dcterms:created>
  <dcterms:modified xsi:type="dcterms:W3CDTF">2022-04-24T07:34:41Z</dcterms:modified>
</cp:coreProperties>
</file>