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1696" r:id="rId3"/>
    <p:sldId id="2664" r:id="rId4"/>
    <p:sldId id="2744" r:id="rId5"/>
    <p:sldId id="2745" r:id="rId6"/>
    <p:sldId id="2746" r:id="rId7"/>
    <p:sldId id="2747" r:id="rId8"/>
    <p:sldId id="2748" r:id="rId9"/>
    <p:sldId id="2749" r:id="rId10"/>
    <p:sldId id="2750" r:id="rId11"/>
    <p:sldId id="2762" r:id="rId12"/>
    <p:sldId id="2489" r:id="rId13"/>
    <p:sldId id="888" r:id="rId14"/>
    <p:sldId id="2451" r:id="rId15"/>
    <p:sldId id="2779" r:id="rId16"/>
    <p:sldId id="2780" r:id="rId17"/>
    <p:sldId id="2763" r:id="rId18"/>
    <p:sldId id="2781" r:id="rId19"/>
    <p:sldId id="2764" r:id="rId20"/>
    <p:sldId id="2782" r:id="rId21"/>
    <p:sldId id="2783" r:id="rId22"/>
    <p:sldId id="2784" r:id="rId23"/>
    <p:sldId id="2765" r:id="rId24"/>
    <p:sldId id="2785" r:id="rId25"/>
    <p:sldId id="2786" r:id="rId26"/>
    <p:sldId id="2787" r:id="rId27"/>
    <p:sldId id="2788" r:id="rId28"/>
    <p:sldId id="2789" r:id="rId29"/>
    <p:sldId id="2760" r:id="rId30"/>
    <p:sldId id="2790" r:id="rId31"/>
    <p:sldId id="2773" r:id="rId32"/>
    <p:sldId id="2771" r:id="rId33"/>
    <p:sldId id="2791" r:id="rId34"/>
    <p:sldId id="2792" r:id="rId35"/>
    <p:sldId id="2793" r:id="rId36"/>
    <p:sldId id="2794" r:id="rId37"/>
    <p:sldId id="2795" r:id="rId38"/>
    <p:sldId id="965" r:id="rId39"/>
    <p:sldId id="2277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44"/>
            <p14:sldId id="2745"/>
            <p14:sldId id="2746"/>
            <p14:sldId id="2747"/>
            <p14:sldId id="2748"/>
            <p14:sldId id="2749"/>
            <p14:sldId id="2750"/>
            <p14:sldId id="2762"/>
            <p14:sldId id="2489"/>
            <p14:sldId id="888"/>
            <p14:sldId id="2451"/>
            <p14:sldId id="2779"/>
            <p14:sldId id="2780"/>
            <p14:sldId id="2763"/>
            <p14:sldId id="2781"/>
            <p14:sldId id="2764"/>
            <p14:sldId id="2782"/>
            <p14:sldId id="2783"/>
            <p14:sldId id="2784"/>
            <p14:sldId id="2765"/>
            <p14:sldId id="2785"/>
            <p14:sldId id="2786"/>
            <p14:sldId id="2787"/>
            <p14:sldId id="2788"/>
            <p14:sldId id="2789"/>
            <p14:sldId id="2760"/>
            <p14:sldId id="2790"/>
            <p14:sldId id="2773"/>
            <p14:sldId id="2771"/>
            <p14:sldId id="2791"/>
            <p14:sldId id="2792"/>
            <p14:sldId id="2793"/>
            <p14:sldId id="2794"/>
            <p14:sldId id="2795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66FF"/>
    <a:srgbClr val="2F3242"/>
    <a:srgbClr val="1694E9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73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7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34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6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6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6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44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47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58.png"/><Relationship Id="rId39" Type="http://schemas.openxmlformats.org/officeDocument/2006/relationships/image" Target="../media/image71.png"/><Relationship Id="rId3" Type="http://schemas.openxmlformats.org/officeDocument/2006/relationships/image" Target="../media/image50.png"/><Relationship Id="rId21" Type="http://schemas.openxmlformats.org/officeDocument/2006/relationships/image" Target="../media/image23.png"/><Relationship Id="rId34" Type="http://schemas.openxmlformats.org/officeDocument/2006/relationships/image" Target="../media/image66.png"/><Relationship Id="rId7" Type="http://schemas.openxmlformats.org/officeDocument/2006/relationships/image" Target="../media/image54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2" Type="http://schemas.openxmlformats.org/officeDocument/2006/relationships/image" Target="../media/image49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61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4.png"/><Relationship Id="rId24" Type="http://schemas.microsoft.com/office/2007/relationships/hdphoto" Target="../media/hdphoto1.wdp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5" Type="http://schemas.openxmlformats.org/officeDocument/2006/relationships/image" Target="../media/image52.png"/><Relationship Id="rId15" Type="http://schemas.openxmlformats.org/officeDocument/2006/relationships/image" Target="../media/image18.png"/><Relationship Id="rId23" Type="http://schemas.openxmlformats.org/officeDocument/2006/relationships/image" Target="../media/image4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13.png"/><Relationship Id="rId19" Type="http://schemas.openxmlformats.org/officeDocument/2006/relationships/image" Target="../media/image25.png"/><Relationship Id="rId31" Type="http://schemas.openxmlformats.org/officeDocument/2006/relationships/image" Target="../media/image63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74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75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23.png"/><Relationship Id="rId34" Type="http://schemas.openxmlformats.org/officeDocument/2006/relationships/image" Target="../media/image81.png"/><Relationship Id="rId7" Type="http://schemas.openxmlformats.org/officeDocument/2006/relationships/image" Target="../media/image54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77.png"/><Relationship Id="rId33" Type="http://schemas.openxmlformats.org/officeDocument/2006/relationships/image" Target="../media/image80.png"/><Relationship Id="rId38" Type="http://schemas.openxmlformats.org/officeDocument/2006/relationships/image" Target="../media/image84.png"/><Relationship Id="rId2" Type="http://schemas.openxmlformats.org/officeDocument/2006/relationships/image" Target="../media/image49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4.png"/><Relationship Id="rId24" Type="http://schemas.microsoft.com/office/2007/relationships/hdphoto" Target="../media/hdphoto1.wdp"/><Relationship Id="rId32" Type="http://schemas.openxmlformats.org/officeDocument/2006/relationships/image" Target="../media/image79.png"/><Relationship Id="rId37" Type="http://schemas.openxmlformats.org/officeDocument/2006/relationships/image" Target="../media/image83.png"/><Relationship Id="rId5" Type="http://schemas.openxmlformats.org/officeDocument/2006/relationships/image" Target="../media/image52.png"/><Relationship Id="rId15" Type="http://schemas.openxmlformats.org/officeDocument/2006/relationships/image" Target="../media/image18.png"/><Relationship Id="rId23" Type="http://schemas.openxmlformats.org/officeDocument/2006/relationships/image" Target="../media/image45.png"/><Relationship Id="rId28" Type="http://schemas.openxmlformats.org/officeDocument/2006/relationships/image" Target="../media/image61.png"/><Relationship Id="rId36" Type="http://schemas.openxmlformats.org/officeDocument/2006/relationships/image" Target="../media/image82.png"/><Relationship Id="rId10" Type="http://schemas.openxmlformats.org/officeDocument/2006/relationships/image" Target="../media/image13.png"/><Relationship Id="rId19" Type="http://schemas.openxmlformats.org/officeDocument/2006/relationships/image" Target="../media/image25.png"/><Relationship Id="rId31" Type="http://schemas.openxmlformats.org/officeDocument/2006/relationships/image" Target="../media/image65.png"/><Relationship Id="rId4" Type="http://schemas.openxmlformats.org/officeDocument/2006/relationships/image" Target="../media/image76.png"/><Relationship Id="rId9" Type="http://schemas.openxmlformats.org/officeDocument/2006/relationships/image" Target="../media/image56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Relationship Id="rId27" Type="http://schemas.openxmlformats.org/officeDocument/2006/relationships/image" Target="../media/image78.png"/><Relationship Id="rId30" Type="http://schemas.openxmlformats.org/officeDocument/2006/relationships/image" Target="../media/image64.png"/><Relationship Id="rId35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23.png"/><Relationship Id="rId34" Type="http://schemas.openxmlformats.org/officeDocument/2006/relationships/image" Target="../media/image91.png"/><Relationship Id="rId7" Type="http://schemas.openxmlformats.org/officeDocument/2006/relationships/image" Target="../media/image54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86.png"/><Relationship Id="rId33" Type="http://schemas.openxmlformats.org/officeDocument/2006/relationships/image" Target="../media/image90.png"/><Relationship Id="rId2" Type="http://schemas.openxmlformats.org/officeDocument/2006/relationships/image" Target="../media/image49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4.png"/><Relationship Id="rId24" Type="http://schemas.microsoft.com/office/2007/relationships/hdphoto" Target="../media/hdphoto1.wdp"/><Relationship Id="rId32" Type="http://schemas.openxmlformats.org/officeDocument/2006/relationships/image" Target="../media/image79.png"/><Relationship Id="rId5" Type="http://schemas.openxmlformats.org/officeDocument/2006/relationships/image" Target="../media/image52.png"/><Relationship Id="rId15" Type="http://schemas.openxmlformats.org/officeDocument/2006/relationships/image" Target="../media/image18.png"/><Relationship Id="rId23" Type="http://schemas.openxmlformats.org/officeDocument/2006/relationships/image" Target="../media/image45.png"/><Relationship Id="rId28" Type="http://schemas.openxmlformats.org/officeDocument/2006/relationships/image" Target="../media/image88.png"/><Relationship Id="rId10" Type="http://schemas.openxmlformats.org/officeDocument/2006/relationships/image" Target="../media/image13.png"/><Relationship Id="rId19" Type="http://schemas.openxmlformats.org/officeDocument/2006/relationships/image" Target="../media/image25.png"/><Relationship Id="rId31" Type="http://schemas.openxmlformats.org/officeDocument/2006/relationships/image" Target="../media/image82.png"/><Relationship Id="rId4" Type="http://schemas.openxmlformats.org/officeDocument/2006/relationships/image" Target="../media/image85.png"/><Relationship Id="rId9" Type="http://schemas.openxmlformats.org/officeDocument/2006/relationships/image" Target="../media/image56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Relationship Id="rId27" Type="http://schemas.openxmlformats.org/officeDocument/2006/relationships/image" Target="../media/image87.png"/><Relationship Id="rId30" Type="http://schemas.openxmlformats.org/officeDocument/2006/relationships/image" Target="../media/image89.png"/><Relationship Id="rId35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59.png"/><Relationship Id="rId39" Type="http://schemas.openxmlformats.org/officeDocument/2006/relationships/image" Target="../media/image99.png"/><Relationship Id="rId3" Type="http://schemas.openxmlformats.org/officeDocument/2006/relationships/image" Target="../media/image50.png"/><Relationship Id="rId21" Type="http://schemas.openxmlformats.org/officeDocument/2006/relationships/image" Target="../media/image23.png"/><Relationship Id="rId34" Type="http://schemas.openxmlformats.org/officeDocument/2006/relationships/image" Target="../media/image96.png"/><Relationship Id="rId7" Type="http://schemas.openxmlformats.org/officeDocument/2006/relationships/image" Target="../media/image54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57.png"/><Relationship Id="rId33" Type="http://schemas.openxmlformats.org/officeDocument/2006/relationships/image" Target="../media/image95.png"/><Relationship Id="rId38" Type="http://schemas.openxmlformats.org/officeDocument/2006/relationships/image" Target="../media/image98.png"/><Relationship Id="rId2" Type="http://schemas.openxmlformats.org/officeDocument/2006/relationships/image" Target="../media/image49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93.png"/><Relationship Id="rId41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4.png"/><Relationship Id="rId24" Type="http://schemas.microsoft.com/office/2007/relationships/hdphoto" Target="../media/hdphoto1.wdp"/><Relationship Id="rId32" Type="http://schemas.openxmlformats.org/officeDocument/2006/relationships/image" Target="../media/image79.png"/><Relationship Id="rId37" Type="http://schemas.openxmlformats.org/officeDocument/2006/relationships/image" Target="../media/image83.png"/><Relationship Id="rId40" Type="http://schemas.openxmlformats.org/officeDocument/2006/relationships/image" Target="../media/image100.png"/><Relationship Id="rId5" Type="http://schemas.openxmlformats.org/officeDocument/2006/relationships/image" Target="../media/image52.png"/><Relationship Id="rId15" Type="http://schemas.openxmlformats.org/officeDocument/2006/relationships/image" Target="../media/image18.png"/><Relationship Id="rId23" Type="http://schemas.openxmlformats.org/officeDocument/2006/relationships/image" Target="../media/image45.png"/><Relationship Id="rId28" Type="http://schemas.openxmlformats.org/officeDocument/2006/relationships/image" Target="../media/image92.png"/><Relationship Id="rId36" Type="http://schemas.openxmlformats.org/officeDocument/2006/relationships/image" Target="../media/image86.png"/><Relationship Id="rId10" Type="http://schemas.openxmlformats.org/officeDocument/2006/relationships/image" Target="../media/image13.png"/><Relationship Id="rId19" Type="http://schemas.openxmlformats.org/officeDocument/2006/relationships/image" Target="../media/image25.png"/><Relationship Id="rId31" Type="http://schemas.openxmlformats.org/officeDocument/2006/relationships/image" Target="../media/image82.png"/><Relationship Id="rId4" Type="http://schemas.openxmlformats.org/officeDocument/2006/relationships/image" Target="../media/image85.png"/><Relationship Id="rId9" Type="http://schemas.openxmlformats.org/officeDocument/2006/relationships/image" Target="../media/image56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Relationship Id="rId27" Type="http://schemas.openxmlformats.org/officeDocument/2006/relationships/image" Target="../media/image87.png"/><Relationship Id="rId30" Type="http://schemas.openxmlformats.org/officeDocument/2006/relationships/image" Target="../media/image94.png"/><Relationship Id="rId35" Type="http://schemas.openxmlformats.org/officeDocument/2006/relationships/image" Target="../media/image9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>
                <a:solidFill>
                  <a:schemeClr val="bg1"/>
                </a:solidFill>
                <a:latin typeface="Monotype Corsiva" panose="03010101010201010101" pitchFamily="66" charset="0"/>
              </a:rPr>
              <a:t>11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2478102"/>
            <a:ext cx="6856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числа на суму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066" y="1677719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450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5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92638" y="4032625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3208" y="140785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5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54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3" name="Вертикальный свиток 32"/>
          <p:cNvSpPr/>
          <p:nvPr/>
        </p:nvSpPr>
        <p:spPr>
          <a:xfrm>
            <a:off x="6052476" y="1298948"/>
            <a:ext cx="4807272" cy="4713232"/>
          </a:xfrm>
          <a:prstGeom prst="verticalScroll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∙ 10</a:t>
            </a:r>
          </a:p>
          <a:p>
            <a:pPr marL="857250" indent="-857250" algn="ctr">
              <a:buFontTx/>
              <a:buChar char="-"/>
            </a:pP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300</a:t>
            </a:r>
          </a:p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3</a:t>
            </a:r>
          </a:p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8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772" y="1376496"/>
            <a:ext cx="4552785" cy="5396064"/>
          </a:xfrm>
          <a:prstGeom prst="rect">
            <a:avLst/>
          </a:prstGeom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306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3" name="Вертикальный свиток 32"/>
          <p:cNvSpPr/>
          <p:nvPr/>
        </p:nvSpPr>
        <p:spPr>
          <a:xfrm>
            <a:off x="6052476" y="1298948"/>
            <a:ext cx="4807272" cy="4713232"/>
          </a:xfrm>
          <a:prstGeom prst="verticalScroll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500 : 100</a:t>
            </a:r>
          </a:p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9</a:t>
            </a:r>
          </a:p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+ 55</a:t>
            </a:r>
          </a:p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10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772" y="1376496"/>
            <a:ext cx="4552785" cy="5396064"/>
          </a:xfrm>
          <a:prstGeom prst="rect">
            <a:avLst/>
          </a:prstGeom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306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3" name="Вертикальный свиток 32"/>
          <p:cNvSpPr/>
          <p:nvPr/>
        </p:nvSpPr>
        <p:spPr>
          <a:xfrm>
            <a:off x="6052476" y="1298948"/>
            <a:ext cx="4807272" cy="4713232"/>
          </a:xfrm>
          <a:prstGeom prst="verticalScroll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: 50</a:t>
            </a:r>
          </a:p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40</a:t>
            </a:r>
          </a:p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20</a:t>
            </a:r>
          </a:p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100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772" y="1376496"/>
            <a:ext cx="4552785" cy="5396064"/>
          </a:xfrm>
          <a:prstGeom prst="rect">
            <a:avLst/>
          </a:prstGeom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306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8 спортсмен у човні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3314" y="1489753"/>
            <a:ext cx="539496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розв'язання задачі різними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5387301" y="1163095"/>
            <a:ext cx="6647909" cy="529123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На змаганнях у першому запливі брало участь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 човни по 8 спортсменів, а в другому – 3 човни, також по 8 спортсменів. Скільки всього спортсменів брало участь у двох запливах?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63" y="2026024"/>
            <a:ext cx="2652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/>
              <a:t>1 ч.-8 </a:t>
            </a:r>
            <a:r>
              <a:rPr lang="uk-UA" sz="4800" b="1" dirty="0" err="1" smtClean="0"/>
              <a:t>сп</a:t>
            </a:r>
            <a:r>
              <a:rPr lang="uk-UA" sz="4800" b="1" dirty="0" smtClean="0"/>
              <a:t>.</a:t>
            </a:r>
          </a:p>
          <a:p>
            <a:r>
              <a:rPr lang="uk-UA" sz="4800" b="1" dirty="0" smtClean="0"/>
              <a:t>4 ч.-? </a:t>
            </a:r>
            <a:r>
              <a:rPr lang="uk-UA" sz="4800" b="1" dirty="0" err="1"/>
              <a:t>с</a:t>
            </a:r>
            <a:r>
              <a:rPr lang="uk-UA" sz="4800" b="1" dirty="0" err="1" smtClean="0"/>
              <a:t>п</a:t>
            </a:r>
            <a:r>
              <a:rPr lang="uk-UA" sz="4800" b="1" dirty="0" smtClean="0"/>
              <a:t>.</a:t>
            </a:r>
          </a:p>
          <a:p>
            <a:r>
              <a:rPr lang="uk-UA" sz="4800" b="1" dirty="0" smtClean="0"/>
              <a:t>3 ч.-?</a:t>
            </a:r>
            <a:r>
              <a:rPr lang="uk-UA" sz="4800" b="1" dirty="0" err="1" smtClean="0"/>
              <a:t>сп</a:t>
            </a:r>
            <a:r>
              <a:rPr lang="uk-UA" sz="4800" b="1" dirty="0" smtClean="0"/>
              <a:t>.</a:t>
            </a:r>
            <a:endParaRPr lang="en-US" sz="4800" b="1" dirty="0"/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2730383" y="2079812"/>
            <a:ext cx="174012" cy="2199867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4183" y="2764246"/>
            <a:ext cx="151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/>
              <a:t>? </a:t>
            </a:r>
            <a:r>
              <a:rPr lang="uk-UA" sz="4800" b="1" dirty="0" err="1"/>
              <a:t>с</a:t>
            </a:r>
            <a:r>
              <a:rPr lang="uk-UA" sz="4800" b="1" dirty="0" err="1" smtClean="0"/>
              <a:t>п</a:t>
            </a:r>
            <a:r>
              <a:rPr lang="uk-UA" sz="4800" b="1" dirty="0" smtClean="0"/>
              <a:t>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348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розв'язання задачі різними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943436" y="1400080"/>
            <a:ext cx="4960442" cy="8013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– й спосіб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43436" y="2580059"/>
            <a:ext cx="4960442" cy="80134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∙ (4 + 3) = 56 (с.)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222078" y="1414642"/>
            <a:ext cx="4960442" cy="8013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– й спосіб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222078" y="2594621"/>
            <a:ext cx="5230782" cy="80134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∙ 4 + 8 ∙ 3 = 56 (с.)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609500" y="3801307"/>
            <a:ext cx="9073815" cy="112239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Відповідь: 56 спортсменів.</a:t>
            </a:r>
          </a:p>
        </p:txBody>
      </p:sp>
    </p:spTree>
    <p:extLst>
      <p:ext uri="{BB962C8B-B14F-4D97-AF65-F5344CB8AC3E}">
        <p14:creationId xmlns:p14="http://schemas.microsoft.com/office/powerpoint/2010/main" val="35015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помножили число на суму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151629" y="1294421"/>
            <a:ext cx="10502123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(3 + 6) =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51629" y="2665726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9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1629" y="4015553"/>
            <a:ext cx="10502123" cy="1165195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3953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2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ранку!—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мовлю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звичаєм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ранку,—  кожному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зичу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 вам!— людям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бажаю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посміхаються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люди: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Добрі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слова ж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кожного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інший спосіб множення числа на суму. Зроби висновок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151629" y="1386408"/>
            <a:ext cx="10502123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(3 + 6) =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51629" y="2665726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3 + 5 ∙ 6 =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51629" y="3980766"/>
            <a:ext cx="10502123" cy="116519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 + 30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1629" y="5276512"/>
            <a:ext cx="10502123" cy="1165195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307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2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Щоб помножити число на суму, можна помножити число на кожний доданок і знайдені добутки додати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а ∙ (в + с) 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=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а ∙ в + а ∙ с 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– </a:t>
            </a:r>
          </a:p>
          <a:p>
            <a:pPr algn="ctr"/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ця рівність виражає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розподільний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закон множення стосовно додавання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Застосуй правило для обчислення виразів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151629" y="1386408"/>
            <a:ext cx="10502123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 ∙ (20 + 5) =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51629" y="2665726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 ∙ 20 + 7 ∙ 5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1629" y="3980766"/>
            <a:ext cx="10502123" cy="116519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 + 35 =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51629" y="5276512"/>
            <a:ext cx="10502123" cy="1165195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385835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Застосуй правило для обчислення виразів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151629" y="1386408"/>
            <a:ext cx="10502123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∙ (300 + 20) =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51629" y="2665726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∙ 300 + 3 ∙ 20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1629" y="3980766"/>
            <a:ext cx="10502123" cy="116519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900 + 60 =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51629" y="5276512"/>
            <a:ext cx="10502123" cy="1165195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960</a:t>
            </a:r>
          </a:p>
        </p:txBody>
      </p:sp>
    </p:spTree>
    <p:extLst>
      <p:ext uri="{BB962C8B-B14F-4D97-AF65-F5344CB8AC3E}">
        <p14:creationId xmlns:p14="http://schemas.microsoft.com/office/powerpoint/2010/main" val="6286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Застосуй правило для обчислення виразів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151629" y="1386408"/>
            <a:ext cx="10502123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∙ (200 + 4) =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51629" y="2665726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∙ 200 + 4 ∙ 4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1629" y="3980766"/>
            <a:ext cx="10502123" cy="116519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+ 16 =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51629" y="5276512"/>
            <a:ext cx="10502123" cy="1165195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816</a:t>
            </a:r>
          </a:p>
        </p:txBody>
      </p:sp>
    </p:spTree>
    <p:extLst>
      <p:ext uri="{BB962C8B-B14F-4D97-AF65-F5344CB8AC3E}">
        <p14:creationId xmlns:p14="http://schemas.microsoft.com/office/powerpoint/2010/main" val="34058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зручним способом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151629" y="1386408"/>
            <a:ext cx="10502123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 ∙ (3 + 7) =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51629" y="2665726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 ∙ 10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1629" y="3980766"/>
            <a:ext cx="10502123" cy="116519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359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151629" y="1386408"/>
            <a:ext cx="10502123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∙ (20 + 8) =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51629" y="2665726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∙ 20 + 8 ∙ 8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1629" y="3980766"/>
            <a:ext cx="10502123" cy="116519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160 + 64 =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51629" y="5276512"/>
            <a:ext cx="10502123" cy="1165195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224</a:t>
            </a:r>
            <a:endParaRPr lang="uk-UA" sz="9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зручним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2725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151629" y="1386408"/>
            <a:ext cx="10502123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∙ (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 +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=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51629" y="2665726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∙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 +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∙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1629" y="3980766"/>
            <a:ext cx="10502123" cy="116519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 +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51629" y="5276512"/>
            <a:ext cx="10502123" cy="1165195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uk-UA" sz="9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зручним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355237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рівнянням склади і 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330035" y="1450687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х + 200 = 350 + 400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284512" y="2835417"/>
            <a:ext cx="10521917" cy="315390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До супермаркету привезли 200 кілограмів</a:t>
            </a:r>
          </a:p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капусти, 350 кг огірків, 400 кг помідорів і картоплю. Після зважування картоплі та капусти було стільки ж, як і огірків та помідорів. Скільки кілограмів картоплі привезли до супермаркету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10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747337" y="1448458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рівнянням склади і 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284512" y="1344552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+ 200 = 350 + 400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284511" y="2458032"/>
            <a:ext cx="10521917" cy="81790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х + 200 = 750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84509" y="3298145"/>
            <a:ext cx="10521917" cy="81790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х = 750 – 200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84509" y="4124075"/>
            <a:ext cx="10521917" cy="81790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х = 550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84508" y="4960007"/>
            <a:ext cx="10521917" cy="81790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550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+ 200 = 350 + 400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44367" y="5777909"/>
            <a:ext cx="10521917" cy="81790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750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750</a:t>
            </a:r>
          </a:p>
        </p:txBody>
      </p:sp>
    </p:spTree>
    <p:extLst>
      <p:ext uri="{BB962C8B-B14F-4D97-AF65-F5344CB8AC3E}">
        <p14:creationId xmlns:p14="http://schemas.microsoft.com/office/powerpoint/2010/main" val="5917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949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855" y="1480525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67712" y="222758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ов</a:t>
            </a:r>
            <a:r>
              <a:rPr lang="uk-UA" sz="3600" dirty="0">
                <a:latin typeface="Monotype Corsiva" panose="03010101010201010101" pitchFamily="66" charset="0"/>
              </a:rPr>
              <a:t>.) –  огірків та помідор;</a:t>
            </a: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170" y="3409523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68126" y="3784799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550 кілограмів картоплі привезли до супермаркету.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601569" y="298866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5879" y="2247684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1207" y="2248205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4056" y="2383600"/>
            <a:ext cx="278475" cy="25091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0624" y="3017206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1092" y="3005379"/>
            <a:ext cx="463844" cy="58925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6774" y="2223430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3027" y="3115856"/>
            <a:ext cx="278475" cy="25091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1731" y="2253262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7525" y="2246047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724" y="2217089"/>
            <a:ext cx="463844" cy="58925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4056" y="2277851"/>
            <a:ext cx="463844" cy="58925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26" y="2288795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1650" y="3017206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429" y="2991934"/>
            <a:ext cx="463844" cy="58925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887" y="2996201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0247" y="2277851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0365" y="3024231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8215" y="2395837"/>
            <a:ext cx="421206" cy="27650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9255" y="3002700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6071" y="3030967"/>
            <a:ext cx="463844" cy="58925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1470" y="3113707"/>
            <a:ext cx="421206" cy="27650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3688" y="3022444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байдарка вектор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V="1">
            <a:off x="502350" y="3942429"/>
            <a:ext cx="6867171" cy="118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502350" y="1439312"/>
            <a:ext cx="11225380" cy="205854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Скільки спортсменів готувалося до змагань з греблі, якщо було 5 байдарок-четвірок і 6 байдарок-двійок?</a:t>
            </a:r>
          </a:p>
        </p:txBody>
      </p:sp>
      <p:pic>
        <p:nvPicPr>
          <p:cNvPr id="73" name="Picture 2" descr="Результат пошуку зображень за запитом байдарка вектор"/>
          <p:cNvPicPr>
            <a:picLocks noChangeAspect="1" noChangeArrowheads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V="1">
            <a:off x="7278257" y="4154402"/>
            <a:ext cx="4700304" cy="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вал 11"/>
          <p:cNvSpPr/>
          <p:nvPr/>
        </p:nvSpPr>
        <p:spPr>
          <a:xfrm>
            <a:off x="1979126" y="4251734"/>
            <a:ext cx="751257" cy="565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2F3242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034780" y="4251734"/>
            <a:ext cx="751257" cy="565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2F3242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3991933" y="4251734"/>
            <a:ext cx="751257" cy="565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2F3242"/>
              </a:solidFill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3041633" y="4248545"/>
            <a:ext cx="751257" cy="565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2F324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47962" y="497082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9292634" y="47759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6199787" y="392243"/>
            <a:ext cx="522970" cy="107813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6208638" y="5934670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949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855" y="1480525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4223" y="227089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у байдарках-четвірках;</a:t>
            </a: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229" y="4140319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93311" y="4569444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32 спортсмени всього.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4223" y="301054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у байдарках-двійках;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9009" y="2246047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5660" y="2361366"/>
            <a:ext cx="278475" cy="25091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7236" y="3019714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8650" y="3750923"/>
            <a:ext cx="463844" cy="58925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3995" y="2238377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2066" y="3095969"/>
            <a:ext cx="278475" cy="250911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7525" y="2246047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3801" y="2219030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8481" y="3009290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5194" y="3005134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1909" y="3014308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1224" y="3766419"/>
            <a:ext cx="463844" cy="58925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3795" y="3857946"/>
            <a:ext cx="421206" cy="2765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4336" y="2296648"/>
            <a:ext cx="408812" cy="41878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3705276"/>
            <a:ext cx="470473" cy="58694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363622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7804" y="3065210"/>
            <a:ext cx="408812" cy="41878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5624" y="3766548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7351" y="3750923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3658" y="3866575"/>
            <a:ext cx="278475" cy="25091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2527" y="3771566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4934" y="3744609"/>
            <a:ext cx="463844" cy="58925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51718" y="375545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</a:t>
            </a:r>
          </a:p>
        </p:txBody>
      </p:sp>
    </p:spTree>
    <p:extLst>
      <p:ext uri="{BB962C8B-B14F-4D97-AF65-F5344CB8AC3E}">
        <p14:creationId xmlns:p14="http://schemas.microsoft.com/office/powerpoint/2010/main" val="34043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64" grpId="0"/>
      <p:bldP spid="68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про спорт за коротким записом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6429375" y="1273056"/>
            <a:ext cx="5422578" cy="539691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На змагання хокейних команд приїхало 5, а футбольних </a:t>
            </a:r>
          </a:p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у 3 рази більше. Скільки всього команд було на змаганнях?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4563" y="1663190"/>
            <a:ext cx="649537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</a:t>
            </a:r>
          </a:p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ІІ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90918" y="2543415"/>
            <a:ext cx="1204150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1290918" y="2386532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2505810" y="2386532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1287394" y="3557706"/>
            <a:ext cx="3522112" cy="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1287394" y="3400825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2502286" y="3400825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4807272" y="3400823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Левая фигурная скобка 15"/>
          <p:cNvSpPr/>
          <p:nvPr/>
        </p:nvSpPr>
        <p:spPr>
          <a:xfrm rot="16200000">
            <a:off x="2757918" y="2398683"/>
            <a:ext cx="578831" cy="3519878"/>
          </a:xfrm>
          <a:prstGeom prst="leftBrac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659279" y="158712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659279" y="26662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2779471" y="44553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авая фигурная скобка 17"/>
          <p:cNvSpPr/>
          <p:nvPr/>
        </p:nvSpPr>
        <p:spPr>
          <a:xfrm>
            <a:off x="4972224" y="1903580"/>
            <a:ext cx="514091" cy="19227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5592631" y="2403276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2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949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6251" y="1491370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4223" y="227089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футбольних;</a:t>
            </a: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027" y="3388519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6109" y="3817644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20 команд приїхало на змагання.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9009" y="2246047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5660" y="2361366"/>
            <a:ext cx="278475" cy="250911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9738" y="2237880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7525" y="2246047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3505" y="2219941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2169" y="3013159"/>
            <a:ext cx="463844" cy="58925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6026" y="3101405"/>
            <a:ext cx="421206" cy="2765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4336" y="2296648"/>
            <a:ext cx="408812" cy="41878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4724" y="3019766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6905" y="300365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0271" y="3102948"/>
            <a:ext cx="278475" cy="25091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5325" y="3019766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0038" y="2997954"/>
            <a:ext cx="463844" cy="58925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06907" y="302481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</a:t>
            </a:r>
          </a:p>
        </p:txBody>
      </p:sp>
    </p:spTree>
    <p:extLst>
      <p:ext uri="{BB962C8B-B14F-4D97-AF65-F5344CB8AC3E}">
        <p14:creationId xmlns:p14="http://schemas.microsoft.com/office/powerpoint/2010/main" val="18113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про спорт за коротким записом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1173559" y="4423669"/>
            <a:ext cx="10797853" cy="192272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У змаганнях брали участь 3 команди по 12 дівчат, а хлопців у 3 рази більше. Скільки учасників було у одній команді?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59769" y="1243410"/>
            <a:ext cx="126829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Д.</a:t>
            </a:r>
            <a:endParaRPr lang="uk-UA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uk-UA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Хл</a:t>
            </a:r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891180" y="1981484"/>
            <a:ext cx="1204150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2891180" y="1824601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4106072" y="1824601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2887656" y="2995775"/>
            <a:ext cx="3522112" cy="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2887656" y="2838894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4102548" y="2838894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6407534" y="2838892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Левая фигурная скобка 15"/>
          <p:cNvSpPr/>
          <p:nvPr/>
        </p:nvSpPr>
        <p:spPr>
          <a:xfrm rot="16200000">
            <a:off x="4358180" y="1677788"/>
            <a:ext cx="578831" cy="3519878"/>
          </a:xfrm>
          <a:prstGeom prst="leftBrac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084013" y="102519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2F32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5400" b="0" cap="none" spc="0" dirty="0">
              <a:ln w="0"/>
              <a:solidFill>
                <a:srgbClr val="2F32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442034" y="1948525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411578" y="36019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2F32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rgbClr val="2F32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авая фигурная скобка 17"/>
          <p:cNvSpPr/>
          <p:nvPr/>
        </p:nvSpPr>
        <p:spPr>
          <a:xfrm>
            <a:off x="6572486" y="1341649"/>
            <a:ext cx="514091" cy="19227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7485108" y="1556578"/>
            <a:ext cx="49991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uk-UA" sz="5400" dirty="0">
                <a:ln w="0"/>
                <a:solidFill>
                  <a:srgbClr val="2F32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команди</a:t>
            </a:r>
          </a:p>
          <a:p>
            <a:r>
              <a:rPr lang="uk-UA" sz="5400" b="0" cap="none" spc="0" dirty="0">
                <a:ln w="0"/>
                <a:solidFill>
                  <a:srgbClr val="2F32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команда - </a:t>
            </a:r>
            <a:r>
              <a:rPr lang="uk-UA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3F123-15AC-4A3F-BFFE-538AA000DA49}"/>
              </a:ext>
            </a:extLst>
          </p:cNvPr>
          <p:cNvSpPr txBox="1"/>
          <p:nvPr/>
        </p:nvSpPr>
        <p:spPr>
          <a:xfrm>
            <a:off x="5660024" y="6424709"/>
            <a:ext cx="63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i="1" dirty="0" err="1">
                <a:solidFill>
                  <a:schemeClr val="bg1">
                    <a:lumMod val="65000"/>
                  </a:schemeClr>
                </a:solidFill>
              </a:rPr>
              <a:t>Опечатка</a:t>
            </a:r>
            <a:r>
              <a:rPr lang="uk-UA" i="1" dirty="0">
                <a:solidFill>
                  <a:schemeClr val="bg1">
                    <a:lumMod val="65000"/>
                  </a:schemeClr>
                </a:solidFill>
              </a:rPr>
              <a:t> в підручнику з числом </a:t>
            </a:r>
            <a:r>
              <a:rPr lang="uk-UA" i="1" dirty="0">
                <a:solidFill>
                  <a:srgbClr val="FF6600"/>
                </a:solidFill>
              </a:rPr>
              <a:t>14 </a:t>
            </a:r>
          </a:p>
        </p:txBody>
      </p:sp>
    </p:spTree>
    <p:extLst>
      <p:ext uri="{BB962C8B-B14F-4D97-AF65-F5344CB8AC3E}">
        <p14:creationId xmlns:p14="http://schemas.microsoft.com/office/powerpoint/2010/main" val="247036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949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6251" y="1491370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61514" y="227505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(уч.) – хлопців;</a:t>
            </a: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572" y="4157340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14816" y="4542162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16 учасників у одній команді.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6300" y="2250215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951" y="2365534"/>
            <a:ext cx="278475" cy="250911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7029" y="2242048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4816" y="2250215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4831" y="2213910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4475" y="3019766"/>
            <a:ext cx="463844" cy="58925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4401" y="3100186"/>
            <a:ext cx="421206" cy="2765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1627" y="2300816"/>
            <a:ext cx="408812" cy="41878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3367" y="3030464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6905" y="300365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0412" y="3107038"/>
            <a:ext cx="278475" cy="25091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6544" y="3014336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5128" y="3006835"/>
            <a:ext cx="463844" cy="58925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27048" y="302890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(уч.) – всього;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9739" y="2250215"/>
            <a:ext cx="463844" cy="58925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1722" y="3002044"/>
            <a:ext cx="463844" cy="58925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3705358"/>
            <a:ext cx="470473" cy="58694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363630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4475" y="3763696"/>
            <a:ext cx="463844" cy="58925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3367" y="3752639"/>
            <a:ext cx="463844" cy="58925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6905" y="3747584"/>
            <a:ext cx="463844" cy="58925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950" y="3862418"/>
            <a:ext cx="278475" cy="25091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5439" y="3769977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0412" y="3747584"/>
            <a:ext cx="463844" cy="58925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32292" y="37527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(уч.)</a:t>
            </a:r>
          </a:p>
        </p:txBody>
      </p:sp>
      <p:grpSp>
        <p:nvGrpSpPr>
          <p:cNvPr id="93" name="Группа 92"/>
          <p:cNvGrpSpPr/>
          <p:nvPr/>
        </p:nvGrpSpPr>
        <p:grpSpPr>
          <a:xfrm>
            <a:off x="2358046" y="3738280"/>
            <a:ext cx="408812" cy="542922"/>
            <a:chOff x="2361639" y="2985697"/>
            <a:chExt cx="408812" cy="542922"/>
          </a:xfrm>
        </p:grpSpPr>
        <p:pic>
          <p:nvPicPr>
            <p:cNvPr id="95" name="Рисунок 9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6" name="Рисунок 9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97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98" grpId="0"/>
      <p:bldP spid="54" grpId="0"/>
      <p:bldP spid="8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54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315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3</a:t>
            </a:r>
            <a:r>
              <a:rPr lang="en-US" sz="4400" b="1" dirty="0">
                <a:solidFill>
                  <a:srgbClr val="2F3242"/>
                </a:solidFill>
              </a:rPr>
              <a:t>16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en-US" sz="4800" dirty="0">
                <a:solidFill>
                  <a:srgbClr val="2F3242"/>
                </a:solidFill>
              </a:rPr>
              <a:t>54</a:t>
            </a:r>
            <a:r>
              <a:rPr lang="uk-UA" sz="4800" dirty="0">
                <a:solidFill>
                  <a:srgbClr val="2F3242"/>
                </a:solidFill>
              </a:rPr>
              <a:t>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3</a:t>
            </a:r>
            <a:r>
              <a:rPr lang="en-US" sz="4800" dirty="0">
                <a:solidFill>
                  <a:srgbClr val="2F3242"/>
                </a:solidFill>
              </a:rPr>
              <a:t>15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3</a:t>
            </a:r>
            <a:r>
              <a:rPr lang="en-US" sz="4800" dirty="0">
                <a:solidFill>
                  <a:srgbClr val="2F3242"/>
                </a:solidFill>
              </a:rPr>
              <a:t>16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6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13506" y="1456401"/>
            <a:ext cx="5564779" cy="506537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429444" y="177309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2869" y="1403433"/>
            <a:ext cx="5219139" cy="4758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6251" y="1456402"/>
            <a:ext cx="715700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59937" y="3945670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9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75675" y="1603421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897" y="1224962"/>
            <a:ext cx="2962932" cy="51889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184972" y="3819412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368" y="1407854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58395</TotalTime>
  <Words>1143</Words>
  <Application>Microsoft Office PowerPoint</Application>
  <PresentationFormat>Широкоэкранный</PresentationFormat>
  <Paragraphs>439</Paragraphs>
  <Slides>39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10622</cp:revision>
  <dcterms:created xsi:type="dcterms:W3CDTF">2018-01-05T16:38:53Z</dcterms:created>
  <dcterms:modified xsi:type="dcterms:W3CDTF">2022-02-22T07:07:07Z</dcterms:modified>
</cp:coreProperties>
</file>