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8" r:id="rId2"/>
    <p:sldId id="1696" r:id="rId3"/>
    <p:sldId id="2664" r:id="rId4"/>
    <p:sldId id="2744" r:id="rId5"/>
    <p:sldId id="2745" r:id="rId6"/>
    <p:sldId id="2746" r:id="rId7"/>
    <p:sldId id="2747" r:id="rId8"/>
    <p:sldId id="2748" r:id="rId9"/>
    <p:sldId id="2749" r:id="rId10"/>
    <p:sldId id="2750" r:id="rId11"/>
    <p:sldId id="2762" r:id="rId12"/>
    <p:sldId id="2489" r:id="rId13"/>
    <p:sldId id="2763" r:id="rId14"/>
    <p:sldId id="2781" r:id="rId15"/>
    <p:sldId id="2764" r:id="rId16"/>
    <p:sldId id="2782" r:id="rId17"/>
    <p:sldId id="2783" r:id="rId18"/>
    <p:sldId id="2784" r:id="rId19"/>
    <p:sldId id="2765" r:id="rId20"/>
    <p:sldId id="2785" r:id="rId21"/>
    <p:sldId id="2786" r:id="rId22"/>
    <p:sldId id="2787" r:id="rId23"/>
    <p:sldId id="2789" r:id="rId24"/>
    <p:sldId id="2771" r:id="rId25"/>
    <p:sldId id="2791" r:id="rId26"/>
    <p:sldId id="2792" r:id="rId27"/>
    <p:sldId id="2793" r:id="rId28"/>
    <p:sldId id="2794" r:id="rId29"/>
    <p:sldId id="2795" r:id="rId30"/>
    <p:sldId id="2277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2664"/>
            <p14:sldId id="2744"/>
            <p14:sldId id="2745"/>
            <p14:sldId id="2746"/>
            <p14:sldId id="2747"/>
            <p14:sldId id="2748"/>
            <p14:sldId id="2749"/>
            <p14:sldId id="2750"/>
            <p14:sldId id="2762"/>
            <p14:sldId id="2489"/>
            <p14:sldId id="2763"/>
            <p14:sldId id="2781"/>
            <p14:sldId id="2764"/>
            <p14:sldId id="2782"/>
            <p14:sldId id="2783"/>
            <p14:sldId id="2784"/>
            <p14:sldId id="2765"/>
            <p14:sldId id="2785"/>
            <p14:sldId id="2786"/>
            <p14:sldId id="2787"/>
            <p14:sldId id="2789"/>
            <p14:sldId id="2771"/>
            <p14:sldId id="2791"/>
            <p14:sldId id="2792"/>
            <p14:sldId id="2793"/>
            <p14:sldId id="2794"/>
            <p14:sldId id="2795"/>
          </p14:sldIdLst>
        </p14:section>
        <p14:section name="Раздел без заголовка" id="{AC9334F8-F988-4E78-9E68-3A8F16322EC6}">
          <p14:sldIdLst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66FF"/>
    <a:srgbClr val="2F3242"/>
    <a:srgbClr val="1694E9"/>
    <a:srgbClr val="FF3131"/>
    <a:srgbClr val="BA1CBA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322" autoAdjust="0"/>
  </p:normalViewPr>
  <p:slideViewPr>
    <p:cSldViewPr snapToGrid="0">
      <p:cViewPr varScale="1">
        <p:scale>
          <a:sx n="112" d="100"/>
          <a:sy n="112" d="100"/>
        </p:scale>
        <p:origin x="18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21.02.2022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734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977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34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1.jpeg"/><Relationship Id="rId7" Type="http://schemas.openxmlformats.org/officeDocument/2006/relationships/image" Target="../media/image16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microsoft.com/office/2007/relationships/hdphoto" Target="../media/hdphoto1.wdp"/><Relationship Id="rId4" Type="http://schemas.openxmlformats.org/officeDocument/2006/relationships/image" Target="../media/image13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4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microsoft.com/office/2007/relationships/hdphoto" Target="../media/hdphoto1.wdp"/><Relationship Id="rId4" Type="http://schemas.openxmlformats.org/officeDocument/2006/relationships/image" Target="../media/image13.png"/><Relationship Id="rId9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5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microsoft.com/office/2007/relationships/hdphoto" Target="../media/hdphoto1.wdp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5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microsoft.com/office/2007/relationships/hdphoto" Target="../media/hdphoto1.wdp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5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microsoft.com/office/2007/relationships/hdphoto" Target="../media/hdphoto1.wdp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>
                <a:solidFill>
                  <a:schemeClr val="bg1"/>
                </a:solidFill>
                <a:latin typeface="Monotype Corsiva" panose="03010101010201010101" pitchFamily="66" charset="0"/>
              </a:rPr>
              <a:t>11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3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7957" y="2478102"/>
            <a:ext cx="6856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Множення числа на суму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52066" y="1677719"/>
            <a:ext cx="596349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450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5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1"/>
          <a:stretch/>
        </p:blipFill>
        <p:spPr>
          <a:xfrm>
            <a:off x="6954328" y="1489165"/>
            <a:ext cx="4626802" cy="480909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092638" y="4032625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574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33208" y="140785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7" b="15809"/>
          <a:stretch/>
        </p:blipFill>
        <p:spPr>
          <a:xfrm>
            <a:off x="5434148" y="1945912"/>
            <a:ext cx="6235337" cy="356661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589968" y="3822829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3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86" t="42975" r="3573" b="43183"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71" t="43347" r="48088" b="42811"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82" t="43505" r="3477" b="42653"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 t="43169" r="66746" b="42989"/>
          <a:stretch/>
        </p:blipFill>
        <p:spPr>
          <a:xfrm>
            <a:off x="2238924" y="3432319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15" t="42992" r="3644" b="43166"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47" t="43118" r="48012" b="43040"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90" t="42962" r="3869" b="43196"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0" t="43067" r="66859" b="43091"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46" t="42906" r="3613" b="43252"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44" t="43199" r="48115" b="42959"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61" t="43241" r="3598" b="42917"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0" t="42881" r="66469" b="43277"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12" t="43260" r="3647" b="42898"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80" t="43399" r="48279" b="42759"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24" t="43101" r="3835" b="43057"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8" t="42804" r="66761" b="43354"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02ADAB77-86D1-4016-8864-B22D4B9582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780" y="1336502"/>
            <a:ext cx="3378905" cy="14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езультат пошуку зображень за запитом 8 спортсмен у човні векто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1" t="22076" r="4079" b="20910"/>
          <a:stretch/>
        </p:blipFill>
        <p:spPr bwMode="auto">
          <a:xfrm>
            <a:off x="233314" y="1489753"/>
            <a:ext cx="5394960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розв'язання задачі різними способами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76055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307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5146722" y="1185306"/>
            <a:ext cx="6647909" cy="529123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На змаганнях у першому запливі брало участь </a:t>
            </a:r>
          </a:p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 човни по 8 спортсменів, а в другому – 3 човни, також по 8 спортсменів. Скільки всього спортсменів брало участь у двох запливах?</a:t>
            </a:r>
          </a:p>
        </p:txBody>
      </p:sp>
    </p:spTree>
    <p:extLst>
      <p:ext uri="{BB962C8B-B14F-4D97-AF65-F5344CB8AC3E}">
        <p14:creationId xmlns:p14="http://schemas.microsoft.com/office/powerpoint/2010/main" val="63488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розв'язання задачі різними способами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307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943436" y="1400080"/>
            <a:ext cx="4960442" cy="8013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 – й спосіб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943436" y="2580059"/>
            <a:ext cx="4960442" cy="80134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 ∙ (4 + 3) = 56 (с.)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222078" y="1414642"/>
            <a:ext cx="4960442" cy="8013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 – й спосіб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6222078" y="2594621"/>
            <a:ext cx="5230782" cy="80134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 ∙ 4 + 8 ∙ 3 = 56 (с.)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609500" y="3801307"/>
            <a:ext cx="9073815" cy="1122391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Відповідь: 56 спортсменів.</a:t>
            </a:r>
          </a:p>
        </p:txBody>
      </p:sp>
    </p:spTree>
    <p:extLst>
      <p:ext uri="{BB962C8B-B14F-4D97-AF65-F5344CB8AC3E}">
        <p14:creationId xmlns:p14="http://schemas.microsoft.com/office/powerpoint/2010/main" val="350155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6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Поясни, як помножили число на суму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308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3" name="Скругленный прямоугольник 42"/>
          <p:cNvSpPr/>
          <p:nvPr/>
        </p:nvSpPr>
        <p:spPr>
          <a:xfrm>
            <a:off x="1151629" y="1294421"/>
            <a:ext cx="10502123" cy="1165195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 ∙ (3 + 6) =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151629" y="2665726"/>
            <a:ext cx="10502123" cy="116519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 ∙ 9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151629" y="4015553"/>
            <a:ext cx="10502123" cy="1165195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3953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2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інший спосіб множення числа на суму. Зроби висновок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308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3" name="Скругленный прямоугольник 42"/>
          <p:cNvSpPr/>
          <p:nvPr/>
        </p:nvSpPr>
        <p:spPr>
          <a:xfrm>
            <a:off x="1151629" y="1386408"/>
            <a:ext cx="10502123" cy="1165195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 ∙ (3 + 6) =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151629" y="2665726"/>
            <a:ext cx="10502123" cy="116519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 ∙ 3 + 5 ∙ 6 =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151629" y="3980766"/>
            <a:ext cx="10502123" cy="1165195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15 + 30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151629" y="5276512"/>
            <a:ext cx="10502123" cy="1165195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43075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2" grpId="0" animBg="1"/>
      <p:bldP spid="34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3937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Запам'ятай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291868" y="1396770"/>
            <a:ext cx="9617912" cy="4861161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rgbClr val="2F3242"/>
                  </a:solidFill>
                </a:ln>
              </a:rPr>
              <a:t>Щоб помножити число на суму, можна помножити число на кожний доданок і знайдені добутки додати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263" y="1121585"/>
            <a:ext cx="2262069" cy="33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6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3937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Запам'ятай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291868" y="1396770"/>
            <a:ext cx="9617912" cy="4861161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i="1" dirty="0">
                <a:ln>
                  <a:solidFill>
                    <a:srgbClr val="2F3242"/>
                  </a:solidFill>
                </a:ln>
              </a:rPr>
              <a:t>а ∙ (в + с) </a:t>
            </a:r>
            <a:r>
              <a:rPr lang="uk-UA" sz="6000" b="1" dirty="0">
                <a:ln>
                  <a:solidFill>
                    <a:srgbClr val="2F3242"/>
                  </a:solidFill>
                </a:ln>
              </a:rPr>
              <a:t>= </a:t>
            </a:r>
            <a:r>
              <a:rPr lang="uk-UA" sz="6000" b="1" i="1" dirty="0">
                <a:ln>
                  <a:solidFill>
                    <a:srgbClr val="2F3242"/>
                  </a:solidFill>
                </a:ln>
              </a:rPr>
              <a:t>а ∙ в + а ∙ с </a:t>
            </a:r>
            <a:r>
              <a:rPr lang="uk-UA" sz="6000" b="1" dirty="0">
                <a:ln>
                  <a:solidFill>
                    <a:srgbClr val="2F3242"/>
                  </a:solidFill>
                </a:ln>
              </a:rPr>
              <a:t>– </a:t>
            </a:r>
          </a:p>
          <a:p>
            <a:pPr algn="ctr"/>
            <a:r>
              <a:rPr lang="uk-UA" sz="6000" b="1" dirty="0">
                <a:ln>
                  <a:solidFill>
                    <a:srgbClr val="2F3242"/>
                  </a:solidFill>
                </a:ln>
              </a:rPr>
              <a:t>ця рівність виражає </a:t>
            </a:r>
            <a:r>
              <a:rPr lang="uk-UA" sz="6000" b="1" i="1" dirty="0">
                <a:ln>
                  <a:solidFill>
                    <a:srgbClr val="2F3242"/>
                  </a:solidFill>
                </a:ln>
              </a:rPr>
              <a:t>розподільний</a:t>
            </a:r>
            <a:r>
              <a:rPr lang="uk-UA" sz="6000" b="1" dirty="0">
                <a:ln>
                  <a:solidFill>
                    <a:srgbClr val="2F3242"/>
                  </a:solidFill>
                </a:ln>
              </a:rPr>
              <a:t> закон множення стосовно додавання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263" y="1121585"/>
            <a:ext cx="2262069" cy="33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8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Застосуй правило для обчислення виразів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200490" y="2096402"/>
            <a:ext cx="11829099" cy="1165195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uk-UA" sz="8000" b="1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pPr lvl="0" algn="ctr"/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 ∙ (20 + 5) =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7 ∙ 20 + 7 ∙ 5 =</a:t>
            </a:r>
          </a:p>
          <a:p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350677" y="3801845"/>
            <a:ext cx="10502123" cy="116519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uk-UA" sz="8000" b="1" dirty="0" smtClean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</a:endParaRPr>
          </a:p>
          <a:p>
            <a:pPr lvl="0"/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= 140 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+ 35 </a:t>
            </a:r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=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175</a:t>
            </a:r>
          </a:p>
          <a:p>
            <a:pPr lvl="0"/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5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5" b="24102"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3166824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Доброго ранку!—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мовлю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звичаєм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Доброго ранку,—  кожному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зичу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я.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Доброго ранку вам!— людям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бажаю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посміхаються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відповідь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люди: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Добрі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слова ж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кожного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любі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Застосуй правило для обчислення виразів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193421" y="2009359"/>
            <a:ext cx="11922368" cy="1165195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uk-UA" sz="7200" b="1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pPr lvl="0" algn="ctr"/>
            <a:endParaRPr lang="uk-UA" sz="7200" b="1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pPr lvl="0"/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 ∙ (300 + 20) =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3 ∙ 300 + 3 ∙ </a:t>
            </a:r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20=  =</a:t>
            </a:r>
          </a:p>
          <a:p>
            <a:endParaRPr lang="uk-UA" sz="7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93421" y="3317238"/>
            <a:ext cx="11843238" cy="116519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uk-UA" sz="7200" b="1" dirty="0" smtClean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</a:endParaRPr>
          </a:p>
          <a:p>
            <a:pPr lvl="0"/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= 900 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+ 60 </a:t>
            </a:r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=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960</a:t>
            </a:r>
          </a:p>
          <a:p>
            <a:pPr lvl="0"/>
            <a:endParaRPr lang="uk-UA" sz="7200" b="1" dirty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66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Застосуй правило для обчислення виразів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175837" y="1796979"/>
            <a:ext cx="11878407" cy="1165195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uk-UA" sz="7200" b="1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pPr lvl="0" algn="ctr"/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 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∙ (200 + 4) </a:t>
            </a:r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=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4 ∙ 200 + 4 ∙ 4 =</a:t>
            </a:r>
          </a:p>
          <a:p>
            <a:endParaRPr lang="uk-UA" sz="7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75837" y="3238294"/>
            <a:ext cx="11878406" cy="116519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uk-UA" sz="7200" b="1" dirty="0" smtClean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</a:endParaRPr>
          </a:p>
          <a:p>
            <a:pPr lvl="0"/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= 800 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+ 16 </a:t>
            </a:r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=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816</a:t>
            </a:r>
          </a:p>
          <a:p>
            <a:pPr lvl="0"/>
            <a:endParaRPr lang="uk-UA" sz="7200" b="1" dirty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зручним способом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256375" y="1386408"/>
            <a:ext cx="11397378" cy="1165195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uk-UA" sz="9600" b="1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pPr lvl="0" algn="ctr"/>
            <a:endParaRPr lang="uk-UA" sz="8000" b="1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pPr lvl="0" algn="ctr"/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14 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∙ (3 + 7) </a:t>
            </a:r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=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14 ∙ 10 </a:t>
            </a:r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=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140</a:t>
            </a:r>
          </a:p>
          <a:p>
            <a:pPr lvl="0"/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</a:endParaRPr>
          </a:p>
          <a:p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388836" y="2943274"/>
            <a:ext cx="11277737" cy="116519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uk-UA" sz="8000" b="1" dirty="0" smtClean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</a:endParaRPr>
          </a:p>
          <a:p>
            <a:pPr lvl="0" algn="ctr"/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8 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∙ (20 + 8) </a:t>
            </a:r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=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8 ∙ 20 + 8 ∙ 8 =</a:t>
            </a:r>
          </a:p>
          <a:p>
            <a:pPr lvl="0"/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408990" y="4220048"/>
            <a:ext cx="11209371" cy="1165195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uk-UA" sz="8000" b="1" dirty="0" smtClean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</a:endParaRPr>
          </a:p>
          <a:p>
            <a:pPr lvl="0"/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= 160 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+ 64 </a:t>
            </a:r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=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224</a:t>
            </a:r>
          </a:p>
          <a:p>
            <a:pPr lvl="0"/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4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252100" y="1929872"/>
            <a:ext cx="11465745" cy="1165195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uk-UA" sz="8000" b="1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pPr lvl="0" algn="ctr"/>
            <a:r>
              <a:rPr lang="en-US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</a:t>
            </a:r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∙ (</a:t>
            </a:r>
            <a:r>
              <a:rPr lang="en-US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0 + </a:t>
            </a:r>
            <a:r>
              <a:rPr lang="en-US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) </a:t>
            </a:r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=</a:t>
            </a:r>
            <a:r>
              <a:rPr lang="en-US" sz="80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6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 ∙ </a:t>
            </a:r>
            <a:r>
              <a:rPr lang="en-US" sz="80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3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0 + </a:t>
            </a:r>
            <a:r>
              <a:rPr lang="en-US" sz="80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6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 ∙ </a:t>
            </a:r>
            <a:r>
              <a:rPr lang="en-US" sz="80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5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 =</a:t>
            </a:r>
          </a:p>
          <a:p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316194" y="3469031"/>
            <a:ext cx="11337558" cy="116519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uk-UA" sz="8000" b="1" dirty="0" smtClean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</a:endParaRPr>
          </a:p>
          <a:p>
            <a:pPr lvl="0"/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= 1</a:t>
            </a:r>
            <a:r>
              <a:rPr lang="en-US" sz="80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8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0 + </a:t>
            </a:r>
            <a:r>
              <a:rPr lang="en-US" sz="80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30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 </a:t>
            </a:r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=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2</a:t>
            </a:r>
            <a:r>
              <a:rPr lang="en-US" sz="80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10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</a:endParaRPr>
          </a:p>
          <a:p>
            <a:pPr lvl="0"/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зручним способом</a:t>
            </a:r>
          </a:p>
        </p:txBody>
      </p:sp>
    </p:spTree>
    <p:extLst>
      <p:ext uri="{BB962C8B-B14F-4D97-AF65-F5344CB8AC3E}">
        <p14:creationId xmlns:p14="http://schemas.microsoft.com/office/powerpoint/2010/main" val="355237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езультат пошуку зображень за запитом байдарка векто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50" b="37117"/>
          <a:stretch/>
        </p:blipFill>
        <p:spPr bwMode="auto">
          <a:xfrm flipV="1">
            <a:off x="502350" y="3942429"/>
            <a:ext cx="6867171" cy="118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72" name="Скругленный прямоугольник 71"/>
          <p:cNvSpPr/>
          <p:nvPr/>
        </p:nvSpPr>
        <p:spPr>
          <a:xfrm>
            <a:off x="502350" y="1439312"/>
            <a:ext cx="11225380" cy="205854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Скільки спортсменів готувалося до змагань з греблі, якщо було 5 байдарок-четвірок і 6 байдарок-двійок?</a:t>
            </a:r>
          </a:p>
        </p:txBody>
      </p:sp>
      <p:pic>
        <p:nvPicPr>
          <p:cNvPr id="73" name="Picture 2" descr="Результат пошуку зображень за запитом байдарка векто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" t="65325" r="6849" b="14407"/>
          <a:stretch/>
        </p:blipFill>
        <p:spPr bwMode="auto">
          <a:xfrm flipV="1">
            <a:off x="7278257" y="4154402"/>
            <a:ext cx="4700304" cy="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вал 11"/>
          <p:cNvSpPr/>
          <p:nvPr/>
        </p:nvSpPr>
        <p:spPr>
          <a:xfrm>
            <a:off x="1979126" y="4251734"/>
            <a:ext cx="751257" cy="565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76200">
                <a:solidFill>
                  <a:schemeClr val="tx1"/>
                </a:solidFill>
              </a:ln>
              <a:solidFill>
                <a:srgbClr val="2F3242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034780" y="4251734"/>
            <a:ext cx="751257" cy="565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76200">
                <a:solidFill>
                  <a:schemeClr val="tx1"/>
                </a:solidFill>
              </a:ln>
              <a:solidFill>
                <a:srgbClr val="2F3242"/>
              </a:solidFill>
            </a:endParaRPr>
          </a:p>
        </p:txBody>
      </p:sp>
      <p:sp>
        <p:nvSpPr>
          <p:cNvPr id="75" name="Овал 74"/>
          <p:cNvSpPr/>
          <p:nvPr/>
        </p:nvSpPr>
        <p:spPr>
          <a:xfrm>
            <a:off x="3991933" y="4251734"/>
            <a:ext cx="751257" cy="565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76200">
                <a:solidFill>
                  <a:schemeClr val="tx1"/>
                </a:solidFill>
              </a:ln>
              <a:solidFill>
                <a:srgbClr val="2F3242"/>
              </a:solidFill>
            </a:endParaRPr>
          </a:p>
        </p:txBody>
      </p:sp>
      <p:sp>
        <p:nvSpPr>
          <p:cNvPr id="76" name="Овал 75"/>
          <p:cNvSpPr/>
          <p:nvPr/>
        </p:nvSpPr>
        <p:spPr>
          <a:xfrm>
            <a:off x="3041633" y="4248545"/>
            <a:ext cx="751257" cy="565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76200">
                <a:solidFill>
                  <a:schemeClr val="tx1"/>
                </a:solidFill>
              </a:ln>
              <a:solidFill>
                <a:srgbClr val="2F3242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747962" y="497082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9292634" y="477594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авая фигурная скобка 13"/>
          <p:cNvSpPr/>
          <p:nvPr/>
        </p:nvSpPr>
        <p:spPr>
          <a:xfrm rot="5400000">
            <a:off x="6199787" y="392243"/>
            <a:ext cx="522970" cy="1078136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6208638" y="5934670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5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13414" y="1145611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13" y="1001917"/>
            <a:ext cx="3032302" cy="15484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2" t="43168" r="67706" b="43796"/>
          <a:stretch/>
        </p:blipFill>
        <p:spPr>
          <a:xfrm>
            <a:off x="8026855" y="1480525"/>
            <a:ext cx="432472" cy="5494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8" t="43072" r="67520" b="43892"/>
          <a:stretch/>
        </p:blipFill>
        <p:spPr>
          <a:xfrm>
            <a:off x="7283068" y="1480525"/>
            <a:ext cx="432472" cy="54940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1" t="43197" r="85517" b="43767"/>
          <a:stretch/>
        </p:blipFill>
        <p:spPr>
          <a:xfrm>
            <a:off x="7667836" y="1480525"/>
            <a:ext cx="432472" cy="5494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272001" y="2219030"/>
            <a:ext cx="470473" cy="58694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4416" y="214997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84223" y="227089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(с.) – у </a:t>
            </a:r>
            <a:r>
              <a:rPr lang="uk-UA" sz="3600" dirty="0" smtClean="0">
                <a:latin typeface="Monotype Corsiva" panose="03010101010201010101" pitchFamily="66" charset="0"/>
              </a:rPr>
              <a:t>байдарках-четвірках.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9" name="Рисунок 5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941229" y="4140319"/>
            <a:ext cx="2918206" cy="116639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93311" y="4569444"/>
            <a:ext cx="896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Monotype Corsiva" panose="03010101010201010101" pitchFamily="66" charset="0"/>
              </a:rPr>
              <a:t>32 спортсмени всього.  </a:t>
            </a: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272001" y="2961428"/>
            <a:ext cx="470473" cy="58694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4416" y="289237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84223" y="3010544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(с.) – у </a:t>
            </a:r>
            <a:r>
              <a:rPr lang="uk-UA" sz="3600" dirty="0" smtClean="0">
                <a:latin typeface="Monotype Corsiva" panose="03010101010201010101" pitchFamily="66" charset="0"/>
              </a:rPr>
              <a:t>байдарках-двійках.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81" name="Группа 80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82" name="Рисунок 8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3" name="Рисунок 8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44193" r="76243" b="42771"/>
          <a:stretch/>
        </p:blipFill>
        <p:spPr>
          <a:xfrm>
            <a:off x="3169009" y="2246047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75660" y="2361366"/>
            <a:ext cx="278475" cy="250911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8" t="44728" r="76530" b="42236"/>
          <a:stretch/>
        </p:blipFill>
        <p:spPr>
          <a:xfrm>
            <a:off x="1647236" y="3019714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8" t="44071" r="76720" b="42893"/>
          <a:stretch/>
        </p:blipFill>
        <p:spPr>
          <a:xfrm>
            <a:off x="1638650" y="3750923"/>
            <a:ext cx="463844" cy="589254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01" t="43747" r="57427" b="43217"/>
          <a:stretch/>
        </p:blipFill>
        <p:spPr>
          <a:xfrm>
            <a:off x="1673995" y="2238377"/>
            <a:ext cx="463844" cy="58925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62066" y="3095969"/>
            <a:ext cx="278475" cy="250911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30" t="43884" r="4098" b="43080"/>
          <a:stretch/>
        </p:blipFill>
        <p:spPr>
          <a:xfrm>
            <a:off x="3537525" y="2246047"/>
            <a:ext cx="463844" cy="589254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72" t="43321" r="48956" b="43643"/>
          <a:stretch/>
        </p:blipFill>
        <p:spPr>
          <a:xfrm>
            <a:off x="2363801" y="2219030"/>
            <a:ext cx="463844" cy="58925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2" t="44564" r="86146" b="42400"/>
          <a:stretch/>
        </p:blipFill>
        <p:spPr>
          <a:xfrm>
            <a:off x="3078481" y="3009290"/>
            <a:ext cx="463844" cy="589254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01" t="44200" r="39527" b="42764"/>
          <a:stretch/>
        </p:blipFill>
        <p:spPr>
          <a:xfrm>
            <a:off x="2415194" y="3005134"/>
            <a:ext cx="463844" cy="589254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3" t="44409" r="75965" b="42555"/>
          <a:stretch/>
        </p:blipFill>
        <p:spPr>
          <a:xfrm>
            <a:off x="3561909" y="3014308"/>
            <a:ext cx="463844" cy="589254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1" t="44728" r="4157" b="42236"/>
          <a:stretch/>
        </p:blipFill>
        <p:spPr>
          <a:xfrm>
            <a:off x="2031224" y="3766419"/>
            <a:ext cx="463844" cy="589254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4" t="11632" r="84706" b="83377"/>
          <a:stretch/>
        </p:blipFill>
        <p:spPr>
          <a:xfrm>
            <a:off x="2333795" y="3857946"/>
            <a:ext cx="421206" cy="27650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4336" y="2296648"/>
            <a:ext cx="408812" cy="41878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6" t="42985" r="67083" b="43173"/>
          <a:stretch/>
        </p:blipFill>
        <p:spPr>
          <a:xfrm>
            <a:off x="1272001" y="3705276"/>
            <a:ext cx="470473" cy="58694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4416" y="3636225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7804" y="3065210"/>
            <a:ext cx="408812" cy="41878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2" t="44564" r="86146" b="42400"/>
          <a:stretch/>
        </p:blipFill>
        <p:spPr>
          <a:xfrm>
            <a:off x="2715624" y="3766548"/>
            <a:ext cx="463844" cy="589254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3" t="44409" r="75965" b="42555"/>
          <a:stretch/>
        </p:blipFill>
        <p:spPr>
          <a:xfrm>
            <a:off x="3187351" y="3750923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523658" y="3866575"/>
            <a:ext cx="278475" cy="250911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2" t="44784" r="68336" b="42180"/>
          <a:stretch/>
        </p:blipFill>
        <p:spPr>
          <a:xfrm>
            <a:off x="3822527" y="3771566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3" t="44409" r="75965" b="42555"/>
          <a:stretch/>
        </p:blipFill>
        <p:spPr>
          <a:xfrm>
            <a:off x="4324934" y="3744609"/>
            <a:ext cx="463844" cy="589254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551718" y="3755454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(с.) </a:t>
            </a:r>
          </a:p>
        </p:txBody>
      </p:sp>
    </p:spTree>
    <p:extLst>
      <p:ext uri="{BB962C8B-B14F-4D97-AF65-F5344CB8AC3E}">
        <p14:creationId xmlns:p14="http://schemas.microsoft.com/office/powerpoint/2010/main" val="340438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60" grpId="0"/>
      <p:bldP spid="62" grpId="0"/>
      <p:bldP spid="64" grpId="0"/>
      <p:bldP spid="68" grpId="0"/>
      <p:bldP spid="9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задачу про спорт за коротким записом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72" name="Скругленный прямоугольник 71"/>
          <p:cNvSpPr/>
          <p:nvPr/>
        </p:nvSpPr>
        <p:spPr>
          <a:xfrm>
            <a:off x="6282412" y="1016129"/>
            <a:ext cx="5759537" cy="5396917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На змагання </a:t>
            </a:r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з хокею приїхало </a:t>
            </a:r>
          </a:p>
          <a:p>
            <a:pPr algn="ctr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</a:t>
            </a:r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 </a:t>
            </a:r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команд</a:t>
            </a:r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, </a:t>
            </a:r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а </a:t>
            </a:r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футболу 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у 3 рази більше. Скільки всього команд було на змаганнях?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32401" y="1663190"/>
            <a:ext cx="993863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Х.</a:t>
            </a:r>
            <a:endParaRPr lang="uk-UA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uk-UA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Ф.</a:t>
            </a:r>
            <a:endParaRPr lang="ru-RU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290918" y="2543415"/>
            <a:ext cx="1204150" cy="0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V="1">
            <a:off x="1290918" y="2386532"/>
            <a:ext cx="8964" cy="313765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2505810" y="2386532"/>
            <a:ext cx="8964" cy="313765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V="1">
            <a:off x="1287394" y="3557706"/>
            <a:ext cx="3522112" cy="2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1287394" y="3400825"/>
            <a:ext cx="8964" cy="313765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V="1">
            <a:off x="2502286" y="3400825"/>
            <a:ext cx="8964" cy="313765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V="1">
            <a:off x="4807272" y="3400823"/>
            <a:ext cx="8964" cy="313765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Левая фигурная скобка 15"/>
          <p:cNvSpPr/>
          <p:nvPr/>
        </p:nvSpPr>
        <p:spPr>
          <a:xfrm rot="16200000">
            <a:off x="2757918" y="2398683"/>
            <a:ext cx="578831" cy="3519878"/>
          </a:xfrm>
          <a:prstGeom prst="leftBrac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659279" y="158712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1659279" y="266624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2779471" y="445533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Правая фигурная скобка 17"/>
          <p:cNvSpPr/>
          <p:nvPr/>
        </p:nvSpPr>
        <p:spPr>
          <a:xfrm>
            <a:off x="4972224" y="1903580"/>
            <a:ext cx="514091" cy="192272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5592631" y="2403276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328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9491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19" y="999480"/>
            <a:ext cx="3032302" cy="15484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73" t="43504" r="57955" b="43460"/>
          <a:stretch/>
        </p:blipFill>
        <p:spPr>
          <a:xfrm>
            <a:off x="8036251" y="1491370"/>
            <a:ext cx="432472" cy="5494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8" t="43072" r="67520" b="43892"/>
          <a:stretch/>
        </p:blipFill>
        <p:spPr>
          <a:xfrm>
            <a:off x="7283068" y="1480525"/>
            <a:ext cx="432472" cy="54940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1" t="43197" r="85517" b="43767"/>
          <a:stretch/>
        </p:blipFill>
        <p:spPr>
          <a:xfrm>
            <a:off x="7667836" y="1480525"/>
            <a:ext cx="432472" cy="5494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272001" y="2219030"/>
            <a:ext cx="470473" cy="58694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4416" y="214997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84223" y="227089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(к.) – футбольних;</a:t>
            </a:r>
          </a:p>
        </p:txBody>
      </p:sp>
      <p:pic>
        <p:nvPicPr>
          <p:cNvPr id="59" name="Рисунок 5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914027" y="3388519"/>
            <a:ext cx="2918206" cy="116639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66109" y="3817644"/>
            <a:ext cx="896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Monotype Corsiva" panose="03010101010201010101" pitchFamily="66" charset="0"/>
              </a:rPr>
              <a:t>20 команд приїхало на змагання.  </a:t>
            </a: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272001" y="2961428"/>
            <a:ext cx="470473" cy="58694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4416" y="289237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81" name="Группа 80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82" name="Рисунок 8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3" name="Рисунок 8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9" t="43996" r="85179" b="42968"/>
          <a:stretch/>
        </p:blipFill>
        <p:spPr>
          <a:xfrm>
            <a:off x="3169009" y="2246047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75660" y="2361366"/>
            <a:ext cx="278475" cy="250911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0" t="43944" r="66918" b="43020"/>
          <a:stretch/>
        </p:blipFill>
        <p:spPr>
          <a:xfrm>
            <a:off x="2429738" y="2237880"/>
            <a:ext cx="463844" cy="589254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70" t="43983" r="48558" b="42981"/>
          <a:stretch/>
        </p:blipFill>
        <p:spPr>
          <a:xfrm>
            <a:off x="3537525" y="2246047"/>
            <a:ext cx="463844" cy="589254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72" t="43321" r="48956" b="43643"/>
          <a:stretch/>
        </p:blipFill>
        <p:spPr>
          <a:xfrm>
            <a:off x="1633505" y="2219941"/>
            <a:ext cx="463844" cy="589254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35" t="44481" r="48793" b="42483"/>
          <a:stretch/>
        </p:blipFill>
        <p:spPr>
          <a:xfrm>
            <a:off x="1642169" y="3013159"/>
            <a:ext cx="463844" cy="589254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4" t="11632" r="84706" b="83377"/>
          <a:stretch/>
        </p:blipFill>
        <p:spPr>
          <a:xfrm>
            <a:off x="1946026" y="3101405"/>
            <a:ext cx="421206" cy="27650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4336" y="2296648"/>
            <a:ext cx="408812" cy="41878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2" t="44564" r="86146" b="42400"/>
          <a:stretch/>
        </p:blipFill>
        <p:spPr>
          <a:xfrm>
            <a:off x="2344724" y="3019766"/>
            <a:ext cx="463844" cy="589254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62" t="44244" r="48166" b="42720"/>
          <a:stretch/>
        </p:blipFill>
        <p:spPr>
          <a:xfrm>
            <a:off x="2816905" y="3003654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50271" y="3102948"/>
            <a:ext cx="278475" cy="250911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8" t="44620" r="5430" b="42344"/>
          <a:stretch/>
        </p:blipFill>
        <p:spPr>
          <a:xfrm>
            <a:off x="3795325" y="3019766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3" t="44409" r="75965" b="42555"/>
          <a:stretch/>
        </p:blipFill>
        <p:spPr>
          <a:xfrm>
            <a:off x="3570038" y="2997954"/>
            <a:ext cx="463844" cy="589254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106907" y="302481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(к.) </a:t>
            </a:r>
          </a:p>
        </p:txBody>
      </p:sp>
    </p:spTree>
    <p:extLst>
      <p:ext uri="{BB962C8B-B14F-4D97-AF65-F5344CB8AC3E}">
        <p14:creationId xmlns:p14="http://schemas.microsoft.com/office/powerpoint/2010/main" val="181133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60" grpId="0"/>
      <p:bldP spid="62" grpId="0"/>
      <p:bldP spid="9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задачу про спорт за коротким записом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72" name="Скругленный прямоугольник 71"/>
          <p:cNvSpPr/>
          <p:nvPr/>
        </p:nvSpPr>
        <p:spPr>
          <a:xfrm>
            <a:off x="1173559" y="4423669"/>
            <a:ext cx="10797853" cy="192272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У змаганнях брали участь 3 команди по 12 дівчат, а хлопців у 3 рази більше. Скільки учасників було у одній команді?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659769" y="1243410"/>
            <a:ext cx="1268296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Д.</a:t>
            </a:r>
            <a:endParaRPr lang="uk-UA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uk-UA" sz="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Хл</a:t>
            </a:r>
            <a:r>
              <a:rPr lang="uk-UA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ru-RU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891180" y="1981484"/>
            <a:ext cx="1204150" cy="0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V="1">
            <a:off x="2891180" y="1824601"/>
            <a:ext cx="8964" cy="313765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4106072" y="1824601"/>
            <a:ext cx="8964" cy="313765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V="1">
            <a:off x="2887656" y="2995775"/>
            <a:ext cx="3522112" cy="2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2887656" y="2838894"/>
            <a:ext cx="8964" cy="313765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V="1">
            <a:off x="4102548" y="2838894"/>
            <a:ext cx="8964" cy="313765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V="1">
            <a:off x="6407534" y="2838892"/>
            <a:ext cx="8964" cy="313765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Левая фигурная скобка 15"/>
          <p:cNvSpPr/>
          <p:nvPr/>
        </p:nvSpPr>
        <p:spPr>
          <a:xfrm rot="16200000">
            <a:off x="4358180" y="1677788"/>
            <a:ext cx="578831" cy="3519878"/>
          </a:xfrm>
          <a:prstGeom prst="leftBrac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3084013" y="1025195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solidFill>
                  <a:srgbClr val="2F32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ru-RU" sz="5400" b="0" cap="none" spc="0" dirty="0">
              <a:ln w="0"/>
              <a:solidFill>
                <a:srgbClr val="2F32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4442034" y="1948525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4411578" y="360197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solidFill>
                  <a:srgbClr val="2F32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5400" b="0" cap="none" spc="0" dirty="0">
              <a:ln w="0"/>
              <a:solidFill>
                <a:srgbClr val="2F32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Правая фигурная скобка 17"/>
          <p:cNvSpPr/>
          <p:nvPr/>
        </p:nvSpPr>
        <p:spPr>
          <a:xfrm>
            <a:off x="6572486" y="1341649"/>
            <a:ext cx="514091" cy="192272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7485108" y="1556578"/>
            <a:ext cx="499910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uk-UA" sz="5400" dirty="0">
                <a:ln w="0"/>
                <a:solidFill>
                  <a:srgbClr val="2F32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команди</a:t>
            </a:r>
          </a:p>
          <a:p>
            <a:r>
              <a:rPr lang="uk-UA" sz="5400" b="0" cap="none" spc="0" dirty="0">
                <a:ln w="0"/>
                <a:solidFill>
                  <a:srgbClr val="2F32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команда - </a:t>
            </a:r>
            <a:r>
              <a:rPr lang="uk-UA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3F123-15AC-4A3F-BFFE-538AA000DA49}"/>
              </a:ext>
            </a:extLst>
          </p:cNvPr>
          <p:cNvSpPr txBox="1"/>
          <p:nvPr/>
        </p:nvSpPr>
        <p:spPr>
          <a:xfrm>
            <a:off x="5660024" y="6424709"/>
            <a:ext cx="630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i="1" dirty="0" err="1">
                <a:solidFill>
                  <a:schemeClr val="bg1">
                    <a:lumMod val="65000"/>
                  </a:schemeClr>
                </a:solidFill>
              </a:rPr>
              <a:t>Опечатка</a:t>
            </a:r>
            <a:r>
              <a:rPr lang="uk-UA" i="1" dirty="0">
                <a:solidFill>
                  <a:schemeClr val="bg1">
                    <a:lumMod val="65000"/>
                  </a:schemeClr>
                </a:solidFill>
              </a:rPr>
              <a:t> в підручнику з числом </a:t>
            </a:r>
            <a:r>
              <a:rPr lang="uk-UA" i="1" dirty="0">
                <a:solidFill>
                  <a:srgbClr val="FF6600"/>
                </a:solidFill>
              </a:rPr>
              <a:t>14 </a:t>
            </a:r>
          </a:p>
        </p:txBody>
      </p:sp>
    </p:spTree>
    <p:extLst>
      <p:ext uri="{BB962C8B-B14F-4D97-AF65-F5344CB8AC3E}">
        <p14:creationId xmlns:p14="http://schemas.microsoft.com/office/powerpoint/2010/main" val="247036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0" y="1133893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19" y="999480"/>
            <a:ext cx="3032302" cy="15484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73" t="43504" r="57955" b="43460"/>
          <a:stretch/>
        </p:blipFill>
        <p:spPr>
          <a:xfrm>
            <a:off x="8036251" y="1491370"/>
            <a:ext cx="432472" cy="5494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8" t="43072" r="67520" b="43892"/>
          <a:stretch/>
        </p:blipFill>
        <p:spPr>
          <a:xfrm>
            <a:off x="7283068" y="1480525"/>
            <a:ext cx="432472" cy="54940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1" t="43197" r="85517" b="43767"/>
          <a:stretch/>
        </p:blipFill>
        <p:spPr>
          <a:xfrm>
            <a:off x="7667836" y="1480525"/>
            <a:ext cx="432472" cy="5494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272001" y="2219030"/>
            <a:ext cx="470473" cy="58694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4416" y="214997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161514" y="227505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(уч.) – </a:t>
            </a:r>
            <a:r>
              <a:rPr lang="uk-UA" sz="3600" dirty="0" smtClean="0">
                <a:latin typeface="Monotype Corsiva" panose="03010101010201010101" pitchFamily="66" charset="0"/>
              </a:rPr>
              <a:t>хлопців.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9" name="Рисунок 5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009572" y="4157340"/>
            <a:ext cx="2918206" cy="116639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14816" y="4542162"/>
            <a:ext cx="896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Monotype Corsiva" panose="03010101010201010101" pitchFamily="66" charset="0"/>
              </a:rPr>
              <a:t>16 учасників у одній команді.  </a:t>
            </a: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272001" y="2961428"/>
            <a:ext cx="470473" cy="58694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4416" y="289237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81" name="Группа 80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82" name="Рисунок 8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3" name="Рисунок 8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3" t="44110" r="67115" b="42854"/>
          <a:stretch/>
        </p:blipFill>
        <p:spPr>
          <a:xfrm>
            <a:off x="3546300" y="2250215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52951" y="2365534"/>
            <a:ext cx="278475" cy="250911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0" t="43944" r="66918" b="43020"/>
          <a:stretch/>
        </p:blipFill>
        <p:spPr>
          <a:xfrm>
            <a:off x="2807029" y="2242048"/>
            <a:ext cx="463844" cy="589254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9" t="44212" r="39429" b="42752"/>
          <a:stretch/>
        </p:blipFill>
        <p:spPr>
          <a:xfrm>
            <a:off x="3914816" y="2250215"/>
            <a:ext cx="463844" cy="589254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9" t="43321" r="76599" b="43643"/>
          <a:stretch/>
        </p:blipFill>
        <p:spPr>
          <a:xfrm>
            <a:off x="2004831" y="2213910"/>
            <a:ext cx="463844" cy="589254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1" t="44673" r="76457" b="42291"/>
          <a:stretch/>
        </p:blipFill>
        <p:spPr>
          <a:xfrm>
            <a:off x="2024475" y="3019766"/>
            <a:ext cx="463844" cy="589254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4" t="11632" r="84706" b="83377"/>
          <a:stretch/>
        </p:blipFill>
        <p:spPr>
          <a:xfrm>
            <a:off x="2324401" y="3100186"/>
            <a:ext cx="421206" cy="27650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1627" y="2300816"/>
            <a:ext cx="408812" cy="41878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2" t="44564" r="86146" b="42400"/>
          <a:stretch/>
        </p:blipFill>
        <p:spPr>
          <a:xfrm>
            <a:off x="1593367" y="3030464"/>
            <a:ext cx="463844" cy="589254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3" t="44340" r="66825" b="42624"/>
          <a:stretch/>
        </p:blipFill>
        <p:spPr>
          <a:xfrm>
            <a:off x="2816905" y="3003654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570412" y="3107038"/>
            <a:ext cx="278475" cy="250911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5" t="44812" r="23603" b="42152"/>
          <a:stretch/>
        </p:blipFill>
        <p:spPr>
          <a:xfrm>
            <a:off x="4166544" y="3014336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0" t="44409" r="57198" b="42555"/>
          <a:stretch/>
        </p:blipFill>
        <p:spPr>
          <a:xfrm>
            <a:off x="3945128" y="3006835"/>
            <a:ext cx="463844" cy="589254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527048" y="302890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(уч.) – </a:t>
            </a:r>
            <a:r>
              <a:rPr lang="uk-UA" sz="3600" dirty="0" smtClean="0">
                <a:latin typeface="Monotype Corsiva" panose="03010101010201010101" pitchFamily="66" charset="0"/>
              </a:rPr>
              <a:t>всього.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9" t="43996" r="85179" b="42968"/>
          <a:stretch/>
        </p:blipFill>
        <p:spPr>
          <a:xfrm>
            <a:off x="1669739" y="2250215"/>
            <a:ext cx="463844" cy="589254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9" t="44212" r="39429" b="42752"/>
          <a:stretch/>
        </p:blipFill>
        <p:spPr>
          <a:xfrm>
            <a:off x="3161722" y="3002044"/>
            <a:ext cx="463844" cy="58925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2" t="42907" r="67067" b="43251"/>
          <a:stretch/>
        </p:blipFill>
        <p:spPr>
          <a:xfrm>
            <a:off x="1272001" y="3705358"/>
            <a:ext cx="470473" cy="58694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4416" y="363630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9" t="44673" r="22419" b="42291"/>
          <a:stretch/>
        </p:blipFill>
        <p:spPr>
          <a:xfrm>
            <a:off x="2024475" y="3763696"/>
            <a:ext cx="463844" cy="58925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2" t="44270" r="58506" b="42694"/>
          <a:stretch/>
        </p:blipFill>
        <p:spPr>
          <a:xfrm>
            <a:off x="1593367" y="3752639"/>
            <a:ext cx="463844" cy="589254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3" t="44340" r="66825" b="42624"/>
          <a:stretch/>
        </p:blipFill>
        <p:spPr>
          <a:xfrm>
            <a:off x="2816905" y="3747584"/>
            <a:ext cx="463844" cy="589254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52950" y="3862418"/>
            <a:ext cx="278475" cy="25091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72" t="44812" r="40856" b="42152"/>
          <a:stretch/>
        </p:blipFill>
        <p:spPr>
          <a:xfrm>
            <a:off x="3805439" y="3769977"/>
            <a:ext cx="463844" cy="58925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4" t="44327" r="84904" b="42637"/>
          <a:stretch/>
        </p:blipFill>
        <p:spPr>
          <a:xfrm>
            <a:off x="3570412" y="3747584"/>
            <a:ext cx="463844" cy="589254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132292" y="375274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(уч.)</a:t>
            </a:r>
          </a:p>
        </p:txBody>
      </p:sp>
      <p:grpSp>
        <p:nvGrpSpPr>
          <p:cNvPr id="93" name="Группа 92"/>
          <p:cNvGrpSpPr/>
          <p:nvPr/>
        </p:nvGrpSpPr>
        <p:grpSpPr>
          <a:xfrm>
            <a:off x="2358046" y="3738280"/>
            <a:ext cx="408812" cy="542922"/>
            <a:chOff x="2361639" y="2985697"/>
            <a:chExt cx="408812" cy="542922"/>
          </a:xfrm>
        </p:grpSpPr>
        <p:pic>
          <p:nvPicPr>
            <p:cNvPr id="95" name="Рисунок 9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6" name="Рисунок 9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971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60" grpId="0"/>
      <p:bldP spid="62" grpId="0"/>
      <p:bldP spid="98" grpId="0"/>
      <p:bldP spid="54" grpId="0"/>
      <p:bldP spid="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747337" y="1448458"/>
            <a:ext cx="50658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 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8"/>
          <a:stretch/>
        </p:blipFill>
        <p:spPr>
          <a:xfrm>
            <a:off x="643612" y="1793194"/>
            <a:ext cx="3702912" cy="442830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8028427" y="4007348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891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100907" y="1677719"/>
            <a:ext cx="50658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 :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1"/>
          <a:stretch/>
        </p:blipFill>
        <p:spPr>
          <a:xfrm>
            <a:off x="6954328" y="1489165"/>
            <a:ext cx="4626802" cy="480909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194957" y="4032625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761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"/>
          <a:stretch/>
        </p:blipFill>
        <p:spPr>
          <a:xfrm flipH="1">
            <a:off x="313506" y="1456401"/>
            <a:ext cx="5564779" cy="506537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429444" y="1773098"/>
            <a:ext cx="596349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: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028427" y="4007348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62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86"/>
          <a:stretch/>
        </p:blipFill>
        <p:spPr>
          <a:xfrm>
            <a:off x="6622869" y="1403433"/>
            <a:ext cx="5219139" cy="475822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76251" y="1456402"/>
            <a:ext cx="7157002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 :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959937" y="3945670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394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775675" y="1603421"/>
            <a:ext cx="504978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50" b="17524"/>
          <a:stretch/>
        </p:blipFill>
        <p:spPr>
          <a:xfrm>
            <a:off x="9054897" y="1224962"/>
            <a:ext cx="2962932" cy="518890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184972" y="3819412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121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84368" y="1407854"/>
            <a:ext cx="504978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7" b="15809"/>
          <a:stretch/>
        </p:blipFill>
        <p:spPr>
          <a:xfrm>
            <a:off x="5434148" y="1945912"/>
            <a:ext cx="6235337" cy="356661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589968" y="3822829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912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298496" y="1448458"/>
            <a:ext cx="596349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490 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8"/>
          <a:stretch/>
        </p:blipFill>
        <p:spPr>
          <a:xfrm>
            <a:off x="643612" y="1793194"/>
            <a:ext cx="3702912" cy="442830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8028427" y="4007348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135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58446</TotalTime>
  <Words>765</Words>
  <Application>Microsoft Office PowerPoint</Application>
  <PresentationFormat>Широкоэкранный</PresentationFormat>
  <Paragraphs>274</Paragraphs>
  <Slides>30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10627</cp:revision>
  <dcterms:created xsi:type="dcterms:W3CDTF">2018-01-05T16:38:53Z</dcterms:created>
  <dcterms:modified xsi:type="dcterms:W3CDTF">2022-02-21T10:36:23Z</dcterms:modified>
</cp:coreProperties>
</file>