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56" r:id="rId2"/>
    <p:sldId id="268" r:id="rId3"/>
    <p:sldId id="331" r:id="rId4"/>
    <p:sldId id="328" r:id="rId5"/>
    <p:sldId id="294" r:id="rId6"/>
    <p:sldId id="329" r:id="rId7"/>
    <p:sldId id="333" r:id="rId8"/>
    <p:sldId id="334" r:id="rId9"/>
    <p:sldId id="335" r:id="rId10"/>
    <p:sldId id="336" r:id="rId11"/>
    <p:sldId id="337" r:id="rId12"/>
    <p:sldId id="306" r:id="rId13"/>
    <p:sldId id="338" r:id="rId14"/>
    <p:sldId id="260" r:id="rId15"/>
    <p:sldId id="316" r:id="rId16"/>
    <p:sldId id="259" r:id="rId17"/>
    <p:sldId id="305" r:id="rId18"/>
    <p:sldId id="31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7C74F-3421-4644-A440-C86EB7A12B6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CA7827-D3F1-4B14-9179-A7F508D4B132}">
      <dgm:prSet phldrT="[Текст]"/>
      <dgm:spPr/>
      <dgm:t>
        <a:bodyPr/>
        <a:lstStyle/>
        <a:p>
          <a:r>
            <a:rPr lang="uk-UA" b="1" dirty="0" smtClean="0">
              <a:solidFill>
                <a:srgbClr val="0070C0"/>
              </a:solidFill>
            </a:rPr>
            <a:t>Нежива</a:t>
          </a:r>
          <a:endParaRPr lang="ru-RU" b="1" dirty="0">
            <a:solidFill>
              <a:srgbClr val="0070C0"/>
            </a:solidFill>
          </a:endParaRPr>
        </a:p>
      </dgm:t>
    </dgm:pt>
    <dgm:pt modelId="{41834412-CBCC-4107-AC95-E6CBABC12DDA}" type="parTrans" cxnId="{4A4CEE80-FFF1-4B6B-9C08-E74C82AF6562}">
      <dgm:prSet/>
      <dgm:spPr/>
      <dgm:t>
        <a:bodyPr/>
        <a:lstStyle/>
        <a:p>
          <a:endParaRPr lang="ru-RU"/>
        </a:p>
      </dgm:t>
    </dgm:pt>
    <dgm:pt modelId="{8E5845F0-52F2-4962-94DA-6B827955899A}" type="sibTrans" cxnId="{4A4CEE80-FFF1-4B6B-9C08-E74C82AF6562}">
      <dgm:prSet/>
      <dgm:spPr/>
      <dgm:t>
        <a:bodyPr/>
        <a:lstStyle/>
        <a:p>
          <a:endParaRPr lang="ru-RU"/>
        </a:p>
      </dgm:t>
    </dgm:pt>
    <dgm:pt modelId="{F8367759-B3FC-4C9E-BDDC-CD9464D8F1AB}">
      <dgm:prSet phldrT="[Текст]"/>
      <dgm:spPr/>
      <dgm:t>
        <a:bodyPr/>
        <a:lstStyle/>
        <a:p>
          <a:r>
            <a:rPr lang="uk-UA" dirty="0" smtClean="0"/>
            <a:t>Сонце</a:t>
          </a:r>
          <a:endParaRPr lang="ru-RU" dirty="0"/>
        </a:p>
      </dgm:t>
    </dgm:pt>
    <dgm:pt modelId="{CDF888F2-109B-45D6-AFE9-AAD173AD5335}" type="parTrans" cxnId="{38484185-0AB8-43A3-92B4-10F3C2EAD93F}">
      <dgm:prSet/>
      <dgm:spPr/>
      <dgm:t>
        <a:bodyPr/>
        <a:lstStyle/>
        <a:p>
          <a:endParaRPr lang="ru-RU"/>
        </a:p>
      </dgm:t>
    </dgm:pt>
    <dgm:pt modelId="{834FB000-9D79-40B3-83D2-6F3263E659C7}" type="sibTrans" cxnId="{38484185-0AB8-43A3-92B4-10F3C2EAD93F}">
      <dgm:prSet/>
      <dgm:spPr/>
      <dgm:t>
        <a:bodyPr/>
        <a:lstStyle/>
        <a:p>
          <a:endParaRPr lang="ru-RU"/>
        </a:p>
      </dgm:t>
    </dgm:pt>
    <dgm:pt modelId="{D2DD3840-E477-430D-83C2-F0F7815EA4CB}">
      <dgm:prSet phldrT="[Текст]"/>
      <dgm:spPr/>
      <dgm:t>
        <a:bodyPr/>
        <a:lstStyle/>
        <a:p>
          <a:r>
            <a:rPr lang="uk-UA" dirty="0" smtClean="0"/>
            <a:t>Повітря</a:t>
          </a:r>
          <a:endParaRPr lang="ru-RU" dirty="0"/>
        </a:p>
      </dgm:t>
    </dgm:pt>
    <dgm:pt modelId="{60A749DE-7D5D-47A6-880E-1A96802F0B90}" type="parTrans" cxnId="{A864EE53-970C-4D53-8E10-88BC9FF865B8}">
      <dgm:prSet/>
      <dgm:spPr/>
      <dgm:t>
        <a:bodyPr/>
        <a:lstStyle/>
        <a:p>
          <a:endParaRPr lang="ru-RU"/>
        </a:p>
      </dgm:t>
    </dgm:pt>
    <dgm:pt modelId="{9E129547-DF28-46C5-AD76-02F501390879}" type="sibTrans" cxnId="{A864EE53-970C-4D53-8E10-88BC9FF865B8}">
      <dgm:prSet/>
      <dgm:spPr/>
      <dgm:t>
        <a:bodyPr/>
        <a:lstStyle/>
        <a:p>
          <a:endParaRPr lang="ru-RU"/>
        </a:p>
      </dgm:t>
    </dgm:pt>
    <dgm:pt modelId="{843656B0-D7D6-4324-A57F-C87F156396AA}">
      <dgm:prSet phldrT="[Текст]"/>
      <dgm:spPr/>
      <dgm:t>
        <a:bodyPr/>
        <a:lstStyle/>
        <a:p>
          <a:r>
            <a:rPr lang="uk-UA" dirty="0" smtClean="0"/>
            <a:t>Вода</a:t>
          </a:r>
          <a:endParaRPr lang="ru-RU" dirty="0"/>
        </a:p>
      </dgm:t>
    </dgm:pt>
    <dgm:pt modelId="{9E1C092C-69DC-40C0-9B57-E26310FB5710}" type="parTrans" cxnId="{DDAF5B75-52AB-4B5C-AF12-1122711B0750}">
      <dgm:prSet/>
      <dgm:spPr/>
      <dgm:t>
        <a:bodyPr/>
        <a:lstStyle/>
        <a:p>
          <a:endParaRPr lang="ru-RU"/>
        </a:p>
      </dgm:t>
    </dgm:pt>
    <dgm:pt modelId="{1CFE7B57-E680-4168-B8A8-8D4D95E16351}" type="sibTrans" cxnId="{DDAF5B75-52AB-4B5C-AF12-1122711B0750}">
      <dgm:prSet/>
      <dgm:spPr/>
      <dgm:t>
        <a:bodyPr/>
        <a:lstStyle/>
        <a:p>
          <a:endParaRPr lang="ru-RU"/>
        </a:p>
      </dgm:t>
    </dgm:pt>
    <dgm:pt modelId="{5823833B-FB2A-4455-8D0E-283FE01474A8}" type="pres">
      <dgm:prSet presAssocID="{8F17C74F-3421-4644-A440-C86EB7A12B6D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5315B41F-DF76-4101-893C-939BF5BFB2A0}" type="pres">
      <dgm:prSet presAssocID="{8F17C74F-3421-4644-A440-C86EB7A12B6D}" presName="pyramid" presStyleLbl="node1" presStyleIdx="0" presStyleCnt="1" custScaleY="99496" custLinFactNeighborX="-4493" custLinFactNeighborY="-2364"/>
      <dgm:spPr/>
    </dgm:pt>
    <dgm:pt modelId="{71A3218C-7067-4887-8E20-10A52258352A}" type="pres">
      <dgm:prSet presAssocID="{8F17C74F-3421-4644-A440-C86EB7A12B6D}" presName="theList" presStyleCnt="0"/>
      <dgm:spPr/>
    </dgm:pt>
    <dgm:pt modelId="{2630E1DC-22C0-4DD8-8712-D445A92CE285}" type="pres">
      <dgm:prSet presAssocID="{E2CA7827-D3F1-4B14-9179-A7F508D4B132}" presName="aNode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846D11-51F5-4744-B782-48EFF9AE7875}" type="pres">
      <dgm:prSet presAssocID="{E2CA7827-D3F1-4B14-9179-A7F508D4B132}" presName="aSpace" presStyleCnt="0"/>
      <dgm:spPr/>
    </dgm:pt>
    <dgm:pt modelId="{E9BA4A59-8BB8-4925-B7DF-A37F7E8BF811}" type="pres">
      <dgm:prSet presAssocID="{F8367759-B3FC-4C9E-BDDC-CD9464D8F1AB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B5ACB7-BABD-4E06-A601-5F2162464B6F}" type="pres">
      <dgm:prSet presAssocID="{F8367759-B3FC-4C9E-BDDC-CD9464D8F1AB}" presName="aSpace" presStyleCnt="0"/>
      <dgm:spPr/>
    </dgm:pt>
    <dgm:pt modelId="{A12F3B55-E276-407A-99B5-C7E5DA2E0267}" type="pres">
      <dgm:prSet presAssocID="{D2DD3840-E477-430D-83C2-F0F7815EA4CB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82D527-DB4A-44E0-BE5C-79ADBA171FF7}" type="pres">
      <dgm:prSet presAssocID="{D2DD3840-E477-430D-83C2-F0F7815EA4CB}" presName="aSpace" presStyleCnt="0"/>
      <dgm:spPr/>
    </dgm:pt>
    <dgm:pt modelId="{EAD3DDA4-7E5F-4DE3-9B5F-757B663C3092}" type="pres">
      <dgm:prSet presAssocID="{843656B0-D7D6-4324-A57F-C87F156396AA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0E1A8E-7653-48FA-99CB-6DC67266596B}" type="pres">
      <dgm:prSet presAssocID="{843656B0-D7D6-4324-A57F-C87F156396AA}" presName="aSpace" presStyleCnt="0"/>
      <dgm:spPr/>
    </dgm:pt>
  </dgm:ptLst>
  <dgm:cxnLst>
    <dgm:cxn modelId="{A864EE53-970C-4D53-8E10-88BC9FF865B8}" srcId="{8F17C74F-3421-4644-A440-C86EB7A12B6D}" destId="{D2DD3840-E477-430D-83C2-F0F7815EA4CB}" srcOrd="2" destOrd="0" parTransId="{60A749DE-7D5D-47A6-880E-1A96802F0B90}" sibTransId="{9E129547-DF28-46C5-AD76-02F501390879}"/>
    <dgm:cxn modelId="{38484185-0AB8-43A3-92B4-10F3C2EAD93F}" srcId="{8F17C74F-3421-4644-A440-C86EB7A12B6D}" destId="{F8367759-B3FC-4C9E-BDDC-CD9464D8F1AB}" srcOrd="1" destOrd="0" parTransId="{CDF888F2-109B-45D6-AFE9-AAD173AD5335}" sibTransId="{834FB000-9D79-40B3-83D2-6F3263E659C7}"/>
    <dgm:cxn modelId="{4A4CEE80-FFF1-4B6B-9C08-E74C82AF6562}" srcId="{8F17C74F-3421-4644-A440-C86EB7A12B6D}" destId="{E2CA7827-D3F1-4B14-9179-A7F508D4B132}" srcOrd="0" destOrd="0" parTransId="{41834412-CBCC-4107-AC95-E6CBABC12DDA}" sibTransId="{8E5845F0-52F2-4962-94DA-6B827955899A}"/>
    <dgm:cxn modelId="{B695870F-6AB2-4477-84CE-AE2B21927C37}" type="presOf" srcId="{F8367759-B3FC-4C9E-BDDC-CD9464D8F1AB}" destId="{E9BA4A59-8BB8-4925-B7DF-A37F7E8BF811}" srcOrd="0" destOrd="0" presId="urn:microsoft.com/office/officeart/2005/8/layout/pyramid2"/>
    <dgm:cxn modelId="{7E5EDAFF-C116-4D38-9F5A-511F2ECFCD35}" type="presOf" srcId="{843656B0-D7D6-4324-A57F-C87F156396AA}" destId="{EAD3DDA4-7E5F-4DE3-9B5F-757B663C3092}" srcOrd="0" destOrd="0" presId="urn:microsoft.com/office/officeart/2005/8/layout/pyramid2"/>
    <dgm:cxn modelId="{58BB798A-5D59-47A4-9A32-4F16526FC5C9}" type="presOf" srcId="{D2DD3840-E477-430D-83C2-F0F7815EA4CB}" destId="{A12F3B55-E276-407A-99B5-C7E5DA2E0267}" srcOrd="0" destOrd="0" presId="urn:microsoft.com/office/officeart/2005/8/layout/pyramid2"/>
    <dgm:cxn modelId="{6D64C01B-CD1E-4CDB-B514-CD14785DBEB6}" type="presOf" srcId="{E2CA7827-D3F1-4B14-9179-A7F508D4B132}" destId="{2630E1DC-22C0-4DD8-8712-D445A92CE285}" srcOrd="0" destOrd="0" presId="urn:microsoft.com/office/officeart/2005/8/layout/pyramid2"/>
    <dgm:cxn modelId="{B3B03D56-FDBB-4C82-B32E-EA850FE2B290}" type="presOf" srcId="{8F17C74F-3421-4644-A440-C86EB7A12B6D}" destId="{5823833B-FB2A-4455-8D0E-283FE01474A8}" srcOrd="0" destOrd="0" presId="urn:microsoft.com/office/officeart/2005/8/layout/pyramid2"/>
    <dgm:cxn modelId="{DDAF5B75-52AB-4B5C-AF12-1122711B0750}" srcId="{8F17C74F-3421-4644-A440-C86EB7A12B6D}" destId="{843656B0-D7D6-4324-A57F-C87F156396AA}" srcOrd="3" destOrd="0" parTransId="{9E1C092C-69DC-40C0-9B57-E26310FB5710}" sibTransId="{1CFE7B57-E680-4168-B8A8-8D4D95E16351}"/>
    <dgm:cxn modelId="{731B0855-466C-4918-9E57-214DB3CBBE8E}" type="presParOf" srcId="{5823833B-FB2A-4455-8D0E-283FE01474A8}" destId="{5315B41F-DF76-4101-893C-939BF5BFB2A0}" srcOrd="0" destOrd="0" presId="urn:microsoft.com/office/officeart/2005/8/layout/pyramid2"/>
    <dgm:cxn modelId="{8C083D02-F52B-49FC-AFA4-2B024D192BA5}" type="presParOf" srcId="{5823833B-FB2A-4455-8D0E-283FE01474A8}" destId="{71A3218C-7067-4887-8E20-10A52258352A}" srcOrd="1" destOrd="0" presId="urn:microsoft.com/office/officeart/2005/8/layout/pyramid2"/>
    <dgm:cxn modelId="{9D50B724-6B85-49C4-81CC-2503A3CC0AA7}" type="presParOf" srcId="{71A3218C-7067-4887-8E20-10A52258352A}" destId="{2630E1DC-22C0-4DD8-8712-D445A92CE285}" srcOrd="0" destOrd="0" presId="urn:microsoft.com/office/officeart/2005/8/layout/pyramid2"/>
    <dgm:cxn modelId="{00811330-002F-4ED2-BA92-2CE84D6B110A}" type="presParOf" srcId="{71A3218C-7067-4887-8E20-10A52258352A}" destId="{50846D11-51F5-4744-B782-48EFF9AE7875}" srcOrd="1" destOrd="0" presId="urn:microsoft.com/office/officeart/2005/8/layout/pyramid2"/>
    <dgm:cxn modelId="{B6EDCC90-0091-49FD-AEB8-C995C88DAFE2}" type="presParOf" srcId="{71A3218C-7067-4887-8E20-10A52258352A}" destId="{E9BA4A59-8BB8-4925-B7DF-A37F7E8BF811}" srcOrd="2" destOrd="0" presId="urn:microsoft.com/office/officeart/2005/8/layout/pyramid2"/>
    <dgm:cxn modelId="{E9C6CD22-942B-4DDE-870B-D1DD04AA1EFC}" type="presParOf" srcId="{71A3218C-7067-4887-8E20-10A52258352A}" destId="{F3B5ACB7-BABD-4E06-A601-5F2162464B6F}" srcOrd="3" destOrd="0" presId="urn:microsoft.com/office/officeart/2005/8/layout/pyramid2"/>
    <dgm:cxn modelId="{05B1A366-7F28-4874-AFC5-C47AACEC63C2}" type="presParOf" srcId="{71A3218C-7067-4887-8E20-10A52258352A}" destId="{A12F3B55-E276-407A-99B5-C7E5DA2E0267}" srcOrd="4" destOrd="0" presId="urn:microsoft.com/office/officeart/2005/8/layout/pyramid2"/>
    <dgm:cxn modelId="{1C04B395-C575-46F6-8968-82A41641C33D}" type="presParOf" srcId="{71A3218C-7067-4887-8E20-10A52258352A}" destId="{2E82D527-DB4A-44E0-BE5C-79ADBA171FF7}" srcOrd="5" destOrd="0" presId="urn:microsoft.com/office/officeart/2005/8/layout/pyramid2"/>
    <dgm:cxn modelId="{C301D6D2-7F69-4C4C-9A99-8DFD32D04FF3}" type="presParOf" srcId="{71A3218C-7067-4887-8E20-10A52258352A}" destId="{EAD3DDA4-7E5F-4DE3-9B5F-757B663C3092}" srcOrd="6" destOrd="0" presId="urn:microsoft.com/office/officeart/2005/8/layout/pyramid2"/>
    <dgm:cxn modelId="{EBE433C4-0295-4520-A63B-E98F07C2E273}" type="presParOf" srcId="{71A3218C-7067-4887-8E20-10A52258352A}" destId="{200E1A8E-7653-48FA-99CB-6DC67266596B}" srcOrd="7" destOrd="0" presId="urn:microsoft.com/office/officeart/2005/8/layout/pyramid2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6E24C-6CE9-4BE4-8EEF-517FB3CDA0DE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23FB6C7-1849-4A25-8F48-57D263EC4C8B}">
      <dgm:prSet phldrT="[Текст]" custT="1"/>
      <dgm:spPr/>
      <dgm:t>
        <a:bodyPr/>
        <a:lstStyle/>
        <a:p>
          <a:r>
            <a:rPr lang="uk-UA" sz="2800" b="1" i="0" dirty="0" smtClean="0">
              <a:solidFill>
                <a:srgbClr val="FF0000"/>
              </a:solidFill>
            </a:rPr>
            <a:t>Жива</a:t>
          </a:r>
          <a:endParaRPr lang="ru-RU" sz="2800" b="1" i="0" dirty="0">
            <a:solidFill>
              <a:srgbClr val="FF0000"/>
            </a:solidFill>
          </a:endParaRPr>
        </a:p>
      </dgm:t>
    </dgm:pt>
    <dgm:pt modelId="{14A5EBF0-E16A-45C7-8537-00390D0A6BA4}" type="parTrans" cxnId="{33D4DE8A-C15A-4EF6-89D6-08E5FC711860}">
      <dgm:prSet/>
      <dgm:spPr/>
      <dgm:t>
        <a:bodyPr/>
        <a:lstStyle/>
        <a:p>
          <a:endParaRPr lang="ru-RU"/>
        </a:p>
      </dgm:t>
    </dgm:pt>
    <dgm:pt modelId="{B0284809-D781-4A1B-9191-E57EACCC17E0}" type="sibTrans" cxnId="{33D4DE8A-C15A-4EF6-89D6-08E5FC711860}">
      <dgm:prSet/>
      <dgm:spPr/>
      <dgm:t>
        <a:bodyPr/>
        <a:lstStyle/>
        <a:p>
          <a:endParaRPr lang="ru-RU"/>
        </a:p>
      </dgm:t>
    </dgm:pt>
    <dgm:pt modelId="{CCE6A486-9818-4B23-A1FA-8C2B7DFD0FDF}">
      <dgm:prSet phldrT="[Текст]"/>
      <dgm:spPr/>
      <dgm:t>
        <a:bodyPr/>
        <a:lstStyle/>
        <a:p>
          <a:r>
            <a:rPr lang="uk-UA" dirty="0" smtClean="0"/>
            <a:t>Рослини</a:t>
          </a:r>
          <a:endParaRPr lang="ru-RU" dirty="0"/>
        </a:p>
      </dgm:t>
    </dgm:pt>
    <dgm:pt modelId="{01B76CE2-2E6D-4CF2-907C-F8C1ECAA1422}" type="parTrans" cxnId="{AC0686EA-8CA6-43A4-987C-79D012D353B1}">
      <dgm:prSet/>
      <dgm:spPr/>
      <dgm:t>
        <a:bodyPr/>
        <a:lstStyle/>
        <a:p>
          <a:endParaRPr lang="ru-RU"/>
        </a:p>
      </dgm:t>
    </dgm:pt>
    <dgm:pt modelId="{73296F40-35DB-4F3B-A55F-6969BE7F35BD}" type="sibTrans" cxnId="{AC0686EA-8CA6-43A4-987C-79D012D353B1}">
      <dgm:prSet/>
      <dgm:spPr/>
      <dgm:t>
        <a:bodyPr/>
        <a:lstStyle/>
        <a:p>
          <a:endParaRPr lang="ru-RU"/>
        </a:p>
      </dgm:t>
    </dgm:pt>
    <dgm:pt modelId="{94660E69-402D-421B-9888-1BCDA1576585}">
      <dgm:prSet phldrT="[Текст]"/>
      <dgm:spPr/>
      <dgm:t>
        <a:bodyPr/>
        <a:lstStyle/>
        <a:p>
          <a:r>
            <a:rPr lang="uk-UA" dirty="0" smtClean="0"/>
            <a:t>Тварини</a:t>
          </a:r>
          <a:endParaRPr lang="ru-RU" dirty="0"/>
        </a:p>
      </dgm:t>
    </dgm:pt>
    <dgm:pt modelId="{EB3C3747-439A-49D6-A52A-3F7DF087BC79}" type="parTrans" cxnId="{4D722950-2296-4978-9537-19ADD0FB4D7B}">
      <dgm:prSet/>
      <dgm:spPr/>
      <dgm:t>
        <a:bodyPr/>
        <a:lstStyle/>
        <a:p>
          <a:endParaRPr lang="ru-RU"/>
        </a:p>
      </dgm:t>
    </dgm:pt>
    <dgm:pt modelId="{F80B5E3B-7A73-494A-96BF-DCB848ADC679}" type="sibTrans" cxnId="{4D722950-2296-4978-9537-19ADD0FB4D7B}">
      <dgm:prSet/>
      <dgm:spPr/>
      <dgm:t>
        <a:bodyPr/>
        <a:lstStyle/>
        <a:p>
          <a:endParaRPr lang="ru-RU"/>
        </a:p>
      </dgm:t>
    </dgm:pt>
    <dgm:pt modelId="{BAC13172-A53B-4A6F-BC0E-7F0F6A84A963}">
      <dgm:prSet phldrT="[Текст]"/>
      <dgm:spPr/>
      <dgm:t>
        <a:bodyPr/>
        <a:lstStyle/>
        <a:p>
          <a:r>
            <a:rPr lang="uk-UA" dirty="0" smtClean="0"/>
            <a:t>Гриби. Віруси. </a:t>
          </a:r>
          <a:r>
            <a:rPr lang="uk-UA" dirty="0" smtClean="0"/>
            <a:t>Бактерії</a:t>
          </a:r>
          <a:endParaRPr lang="ru-RU" dirty="0"/>
        </a:p>
      </dgm:t>
    </dgm:pt>
    <dgm:pt modelId="{55F17DDD-42C4-4EE6-B624-B0C35FF8C7A3}" type="parTrans" cxnId="{B7AB4B30-91F0-45CB-B1AE-41F7431FD15A}">
      <dgm:prSet/>
      <dgm:spPr/>
      <dgm:t>
        <a:bodyPr/>
        <a:lstStyle/>
        <a:p>
          <a:endParaRPr lang="ru-RU"/>
        </a:p>
      </dgm:t>
    </dgm:pt>
    <dgm:pt modelId="{AD1C4C95-A0F2-4984-AF37-5C778A3536F8}" type="sibTrans" cxnId="{B7AB4B30-91F0-45CB-B1AE-41F7431FD15A}">
      <dgm:prSet/>
      <dgm:spPr/>
      <dgm:t>
        <a:bodyPr/>
        <a:lstStyle/>
        <a:p>
          <a:endParaRPr lang="ru-RU"/>
        </a:p>
      </dgm:t>
    </dgm:pt>
    <dgm:pt modelId="{A981047A-A1DF-4EBF-BED1-47F4E69877C3}" type="pres">
      <dgm:prSet presAssocID="{1206E24C-6CE9-4BE4-8EEF-517FB3CDA0DE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ru-RU"/>
        </a:p>
      </dgm:t>
    </dgm:pt>
    <dgm:pt modelId="{E54C9F56-66E8-4A07-B511-7FB736F78F34}" type="pres">
      <dgm:prSet presAssocID="{1206E24C-6CE9-4BE4-8EEF-517FB3CDA0DE}" presName="pyramid" presStyleLbl="node1" presStyleIdx="0" presStyleCnt="1" custLinFactNeighborX="20067" custLinFactNeighborY="-25672"/>
      <dgm:spPr/>
    </dgm:pt>
    <dgm:pt modelId="{837E6901-C9A4-4E76-8B53-4BDE8534A350}" type="pres">
      <dgm:prSet presAssocID="{1206E24C-6CE9-4BE4-8EEF-517FB3CDA0DE}" presName="theList" presStyleCnt="0"/>
      <dgm:spPr/>
    </dgm:pt>
    <dgm:pt modelId="{1C9D89C9-23BE-4B84-B42B-049F7DBBD2FC}" type="pres">
      <dgm:prSet presAssocID="{123FB6C7-1849-4A25-8F48-57D263EC4C8B}" presName="aNode" presStyleLbl="fgAcc1" presStyleIdx="0" presStyleCnt="4" custLinFactNeighborX="888" custLinFactNeighborY="259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53080D-D25B-4FDD-92F6-24D7829134D5}" type="pres">
      <dgm:prSet presAssocID="{123FB6C7-1849-4A25-8F48-57D263EC4C8B}" presName="aSpace" presStyleCnt="0"/>
      <dgm:spPr/>
    </dgm:pt>
    <dgm:pt modelId="{0AE4DEAD-CF0D-47C4-B9EF-859128C2DDBC}" type="pres">
      <dgm:prSet presAssocID="{CCE6A486-9818-4B23-A1FA-8C2B7DFD0FDF}" presName="aNode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3684ECF-B1D4-4534-936B-D9F91E1CF434}" type="pres">
      <dgm:prSet presAssocID="{CCE6A486-9818-4B23-A1FA-8C2B7DFD0FDF}" presName="aSpace" presStyleCnt="0"/>
      <dgm:spPr/>
    </dgm:pt>
    <dgm:pt modelId="{80C63FA2-CB68-4D2A-B887-32D057C8F267}" type="pres">
      <dgm:prSet presAssocID="{94660E69-402D-421B-9888-1BCDA1576585}" presName="aNode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D73E8A-784E-43FF-BAE1-48F53FF946E9}" type="pres">
      <dgm:prSet presAssocID="{94660E69-402D-421B-9888-1BCDA1576585}" presName="aSpace" presStyleCnt="0"/>
      <dgm:spPr/>
    </dgm:pt>
    <dgm:pt modelId="{B23D0F15-51E2-4C0C-8848-CF6ADE4486C7}" type="pres">
      <dgm:prSet presAssocID="{BAC13172-A53B-4A6F-BC0E-7F0F6A84A963}" presName="aNode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062EC8-7270-4E13-951C-858E4A0FE9B4}" type="pres">
      <dgm:prSet presAssocID="{BAC13172-A53B-4A6F-BC0E-7F0F6A84A963}" presName="aSpace" presStyleCnt="0"/>
      <dgm:spPr/>
    </dgm:pt>
  </dgm:ptLst>
  <dgm:cxnLst>
    <dgm:cxn modelId="{6C14D336-9750-4414-B27F-C905F7270256}" type="presOf" srcId="{94660E69-402D-421B-9888-1BCDA1576585}" destId="{80C63FA2-CB68-4D2A-B887-32D057C8F267}" srcOrd="0" destOrd="0" presId="urn:microsoft.com/office/officeart/2005/8/layout/pyramid2"/>
    <dgm:cxn modelId="{B7AB4B30-91F0-45CB-B1AE-41F7431FD15A}" srcId="{1206E24C-6CE9-4BE4-8EEF-517FB3CDA0DE}" destId="{BAC13172-A53B-4A6F-BC0E-7F0F6A84A963}" srcOrd="3" destOrd="0" parTransId="{55F17DDD-42C4-4EE6-B624-B0C35FF8C7A3}" sibTransId="{AD1C4C95-A0F2-4984-AF37-5C778A3536F8}"/>
    <dgm:cxn modelId="{748F4E7C-CA2A-488A-A6CB-877661BD78FD}" type="presOf" srcId="{1206E24C-6CE9-4BE4-8EEF-517FB3CDA0DE}" destId="{A981047A-A1DF-4EBF-BED1-47F4E69877C3}" srcOrd="0" destOrd="0" presId="urn:microsoft.com/office/officeart/2005/8/layout/pyramid2"/>
    <dgm:cxn modelId="{E422ADD4-A258-4D65-A417-47C39A9B2110}" type="presOf" srcId="{CCE6A486-9818-4B23-A1FA-8C2B7DFD0FDF}" destId="{0AE4DEAD-CF0D-47C4-B9EF-859128C2DDBC}" srcOrd="0" destOrd="0" presId="urn:microsoft.com/office/officeart/2005/8/layout/pyramid2"/>
    <dgm:cxn modelId="{D61CB4BB-6083-4C27-BC8C-1D93E599DC62}" type="presOf" srcId="{BAC13172-A53B-4A6F-BC0E-7F0F6A84A963}" destId="{B23D0F15-51E2-4C0C-8848-CF6ADE4486C7}" srcOrd="0" destOrd="0" presId="urn:microsoft.com/office/officeart/2005/8/layout/pyramid2"/>
    <dgm:cxn modelId="{33D4DE8A-C15A-4EF6-89D6-08E5FC711860}" srcId="{1206E24C-6CE9-4BE4-8EEF-517FB3CDA0DE}" destId="{123FB6C7-1849-4A25-8F48-57D263EC4C8B}" srcOrd="0" destOrd="0" parTransId="{14A5EBF0-E16A-45C7-8537-00390D0A6BA4}" sibTransId="{B0284809-D781-4A1B-9191-E57EACCC17E0}"/>
    <dgm:cxn modelId="{4D722950-2296-4978-9537-19ADD0FB4D7B}" srcId="{1206E24C-6CE9-4BE4-8EEF-517FB3CDA0DE}" destId="{94660E69-402D-421B-9888-1BCDA1576585}" srcOrd="2" destOrd="0" parTransId="{EB3C3747-439A-49D6-A52A-3F7DF087BC79}" sibTransId="{F80B5E3B-7A73-494A-96BF-DCB848ADC679}"/>
    <dgm:cxn modelId="{AC0686EA-8CA6-43A4-987C-79D012D353B1}" srcId="{1206E24C-6CE9-4BE4-8EEF-517FB3CDA0DE}" destId="{CCE6A486-9818-4B23-A1FA-8C2B7DFD0FDF}" srcOrd="1" destOrd="0" parTransId="{01B76CE2-2E6D-4CF2-907C-F8C1ECAA1422}" sibTransId="{73296F40-35DB-4F3B-A55F-6969BE7F35BD}"/>
    <dgm:cxn modelId="{C6466869-7CBD-413E-B9F7-985B72CF9107}" type="presOf" srcId="{123FB6C7-1849-4A25-8F48-57D263EC4C8B}" destId="{1C9D89C9-23BE-4B84-B42B-049F7DBBD2FC}" srcOrd="0" destOrd="0" presId="urn:microsoft.com/office/officeart/2005/8/layout/pyramid2"/>
    <dgm:cxn modelId="{5178FCE3-0783-4544-B319-EFA411D77E97}" type="presParOf" srcId="{A981047A-A1DF-4EBF-BED1-47F4E69877C3}" destId="{E54C9F56-66E8-4A07-B511-7FB736F78F34}" srcOrd="0" destOrd="0" presId="urn:microsoft.com/office/officeart/2005/8/layout/pyramid2"/>
    <dgm:cxn modelId="{2D206524-5829-49A4-A316-6987B26D6460}" type="presParOf" srcId="{A981047A-A1DF-4EBF-BED1-47F4E69877C3}" destId="{837E6901-C9A4-4E76-8B53-4BDE8534A350}" srcOrd="1" destOrd="0" presId="urn:microsoft.com/office/officeart/2005/8/layout/pyramid2"/>
    <dgm:cxn modelId="{41B6F727-64F0-4982-8EC7-9442267B456B}" type="presParOf" srcId="{837E6901-C9A4-4E76-8B53-4BDE8534A350}" destId="{1C9D89C9-23BE-4B84-B42B-049F7DBBD2FC}" srcOrd="0" destOrd="0" presId="urn:microsoft.com/office/officeart/2005/8/layout/pyramid2"/>
    <dgm:cxn modelId="{A6F78944-8A70-4AF9-A027-AD62C1865CE7}" type="presParOf" srcId="{837E6901-C9A4-4E76-8B53-4BDE8534A350}" destId="{6653080D-D25B-4FDD-92F6-24D7829134D5}" srcOrd="1" destOrd="0" presId="urn:microsoft.com/office/officeart/2005/8/layout/pyramid2"/>
    <dgm:cxn modelId="{6FDAF402-DEF1-402D-8590-35253E0BCD90}" type="presParOf" srcId="{837E6901-C9A4-4E76-8B53-4BDE8534A350}" destId="{0AE4DEAD-CF0D-47C4-B9EF-859128C2DDBC}" srcOrd="2" destOrd="0" presId="urn:microsoft.com/office/officeart/2005/8/layout/pyramid2"/>
    <dgm:cxn modelId="{B6D668E1-EDC9-48A4-9D66-DC50CBC10009}" type="presParOf" srcId="{837E6901-C9A4-4E76-8B53-4BDE8534A350}" destId="{33684ECF-B1D4-4534-936B-D9F91E1CF434}" srcOrd="3" destOrd="0" presId="urn:microsoft.com/office/officeart/2005/8/layout/pyramid2"/>
    <dgm:cxn modelId="{F38D5BCE-35FE-4A73-9CEB-B501822BF881}" type="presParOf" srcId="{837E6901-C9A4-4E76-8B53-4BDE8534A350}" destId="{80C63FA2-CB68-4D2A-B887-32D057C8F267}" srcOrd="4" destOrd="0" presId="urn:microsoft.com/office/officeart/2005/8/layout/pyramid2"/>
    <dgm:cxn modelId="{2598CBF7-05A4-48D4-82C7-AA4F626E44E7}" type="presParOf" srcId="{837E6901-C9A4-4E76-8B53-4BDE8534A350}" destId="{62D73E8A-784E-43FF-BAE1-48F53FF946E9}" srcOrd="5" destOrd="0" presId="urn:microsoft.com/office/officeart/2005/8/layout/pyramid2"/>
    <dgm:cxn modelId="{E0768B93-62DB-4530-9893-3F94EDE8A4BB}" type="presParOf" srcId="{837E6901-C9A4-4E76-8B53-4BDE8534A350}" destId="{B23D0F15-51E2-4C0C-8848-CF6ADE4486C7}" srcOrd="6" destOrd="0" presId="urn:microsoft.com/office/officeart/2005/8/layout/pyramid2"/>
    <dgm:cxn modelId="{3ADBBD49-41E7-4040-ABA4-1746C5A17EBC}" type="presParOf" srcId="{837E6901-C9A4-4E76-8B53-4BDE8534A350}" destId="{D0062EC8-7270-4E13-951C-858E4A0FE9B4}" srcOrd="7" destOrd="0" presId="urn:microsoft.com/office/officeart/2005/8/layout/pyramid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C9F56-66E8-4A07-B511-7FB736F78F34}">
      <dsp:nvSpPr>
        <dsp:cNvPr id="0" name=""/>
        <dsp:cNvSpPr/>
      </dsp:nvSpPr>
      <dsp:spPr>
        <a:xfrm>
          <a:off x="1693383" y="0"/>
          <a:ext cx="4524211" cy="452421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D89C9-23BE-4B84-B42B-049F7DBBD2FC}">
      <dsp:nvSpPr>
        <dsp:cNvPr id="0" name=""/>
        <dsp:cNvSpPr/>
      </dsp:nvSpPr>
      <dsp:spPr>
        <a:xfrm>
          <a:off x="3047615" y="452862"/>
          <a:ext cx="2940737" cy="8041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Жива</a:t>
          </a:r>
          <a:endParaRPr lang="ru-RU" sz="2000" kern="1200" dirty="0"/>
        </a:p>
      </dsp:txBody>
      <dsp:txXfrm>
        <a:off x="3086868" y="492115"/>
        <a:ext cx="2862231" cy="725601"/>
      </dsp:txXfrm>
    </dsp:sp>
    <dsp:sp modelId="{0AE4DEAD-CF0D-47C4-B9EF-859128C2DDBC}">
      <dsp:nvSpPr>
        <dsp:cNvPr id="0" name=""/>
        <dsp:cNvSpPr/>
      </dsp:nvSpPr>
      <dsp:spPr>
        <a:xfrm>
          <a:off x="3047615" y="1357484"/>
          <a:ext cx="2940737" cy="8041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Рослини</a:t>
          </a:r>
          <a:endParaRPr lang="ru-RU" sz="2000" kern="1200" dirty="0"/>
        </a:p>
      </dsp:txBody>
      <dsp:txXfrm>
        <a:off x="3086868" y="1396737"/>
        <a:ext cx="2862231" cy="725601"/>
      </dsp:txXfrm>
    </dsp:sp>
    <dsp:sp modelId="{80C63FA2-CB68-4D2A-B887-32D057C8F267}">
      <dsp:nvSpPr>
        <dsp:cNvPr id="0" name=""/>
        <dsp:cNvSpPr/>
      </dsp:nvSpPr>
      <dsp:spPr>
        <a:xfrm>
          <a:off x="3047615" y="2262105"/>
          <a:ext cx="2940737" cy="8041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Тварини</a:t>
          </a:r>
          <a:endParaRPr lang="ru-RU" sz="2000" kern="1200" dirty="0"/>
        </a:p>
      </dsp:txBody>
      <dsp:txXfrm>
        <a:off x="3086868" y="2301358"/>
        <a:ext cx="2862231" cy="725601"/>
      </dsp:txXfrm>
    </dsp:sp>
    <dsp:sp modelId="{B23D0F15-51E2-4C0C-8848-CF6ADE4486C7}">
      <dsp:nvSpPr>
        <dsp:cNvPr id="0" name=""/>
        <dsp:cNvSpPr/>
      </dsp:nvSpPr>
      <dsp:spPr>
        <a:xfrm>
          <a:off x="3047615" y="3166726"/>
          <a:ext cx="2940737" cy="8041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Гриби, Віруси, Бактерії</a:t>
          </a:r>
          <a:endParaRPr lang="ru-RU" sz="2000" kern="1200" dirty="0"/>
        </a:p>
      </dsp:txBody>
      <dsp:txXfrm>
        <a:off x="3086868" y="3205979"/>
        <a:ext cx="2862231" cy="725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5B41F-DF76-4101-893C-939BF5BFB2A0}">
      <dsp:nvSpPr>
        <dsp:cNvPr id="0" name=""/>
        <dsp:cNvSpPr/>
      </dsp:nvSpPr>
      <dsp:spPr>
        <a:xfrm>
          <a:off x="1589103" y="0"/>
          <a:ext cx="4319998" cy="42982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0E1DC-22C0-4DD8-8712-D445A92CE285}">
      <dsp:nvSpPr>
        <dsp:cNvPr id="0" name=""/>
        <dsp:cNvSpPr/>
      </dsp:nvSpPr>
      <dsp:spPr>
        <a:xfrm>
          <a:off x="3943200" y="432421"/>
          <a:ext cx="2807998" cy="7678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Нежива</a:t>
          </a:r>
          <a:endParaRPr lang="ru-RU" sz="3200" kern="1200" dirty="0"/>
        </a:p>
      </dsp:txBody>
      <dsp:txXfrm>
        <a:off x="3980681" y="469902"/>
        <a:ext cx="2733036" cy="692850"/>
      </dsp:txXfrm>
    </dsp:sp>
    <dsp:sp modelId="{E9BA4A59-8BB8-4925-B7DF-A37F7E8BF811}">
      <dsp:nvSpPr>
        <dsp:cNvPr id="0" name=""/>
        <dsp:cNvSpPr/>
      </dsp:nvSpPr>
      <dsp:spPr>
        <a:xfrm>
          <a:off x="3943200" y="1296210"/>
          <a:ext cx="2807998" cy="7678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Сонце</a:t>
          </a:r>
          <a:endParaRPr lang="ru-RU" sz="3200" kern="1200" dirty="0"/>
        </a:p>
      </dsp:txBody>
      <dsp:txXfrm>
        <a:off x="3980681" y="1333691"/>
        <a:ext cx="2733036" cy="692850"/>
      </dsp:txXfrm>
    </dsp:sp>
    <dsp:sp modelId="{A12F3B55-E276-407A-99B5-C7E5DA2E0267}">
      <dsp:nvSpPr>
        <dsp:cNvPr id="0" name=""/>
        <dsp:cNvSpPr/>
      </dsp:nvSpPr>
      <dsp:spPr>
        <a:xfrm>
          <a:off x="3943200" y="2159999"/>
          <a:ext cx="2807998" cy="7678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Повітря</a:t>
          </a:r>
          <a:endParaRPr lang="ru-RU" sz="3200" kern="1200" dirty="0"/>
        </a:p>
      </dsp:txBody>
      <dsp:txXfrm>
        <a:off x="3980681" y="2197480"/>
        <a:ext cx="2733036" cy="692850"/>
      </dsp:txXfrm>
    </dsp:sp>
    <dsp:sp modelId="{EAD3DDA4-7E5F-4DE3-9B5F-757B663C3092}">
      <dsp:nvSpPr>
        <dsp:cNvPr id="0" name=""/>
        <dsp:cNvSpPr/>
      </dsp:nvSpPr>
      <dsp:spPr>
        <a:xfrm>
          <a:off x="3943200" y="3023787"/>
          <a:ext cx="2807998" cy="7678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3200" kern="1200" dirty="0" smtClean="0"/>
            <a:t>Вода</a:t>
          </a:r>
          <a:endParaRPr lang="ru-RU" sz="3200" kern="1200" dirty="0"/>
        </a:p>
      </dsp:txBody>
      <dsp:txXfrm>
        <a:off x="3980681" y="3061268"/>
        <a:ext cx="2733036" cy="69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A98EDCF-E331-4CBD-9677-1367F769BC34}" type="datetimeFigureOut">
              <a:rPr lang="ru-RU" smtClean="0"/>
              <a:pPr/>
              <a:t>20.02.2022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3CA8EF-3530-4D62-921A-5449ADA18B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7275" y="235131"/>
            <a:ext cx="8001000" cy="521208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70C0"/>
                </a:solidFill>
                <a:cs typeface="Calibri" pitchFamily="34" charset="0"/>
              </a:rPr>
              <a:t>Організм і його властивості. Клітинна будова організмів</a:t>
            </a:r>
            <a:r>
              <a:rPr lang="uk-UA" b="1" dirty="0" smtClean="0">
                <a:solidFill>
                  <a:srgbClr val="0070C0"/>
                </a:solidFill>
                <a:cs typeface="Calibri" pitchFamily="34" charset="0"/>
              </a:rPr>
              <a:t/>
            </a:r>
            <a:br>
              <a:rPr lang="uk-UA" b="1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uk-UA" b="1" dirty="0" smtClean="0">
                <a:solidFill>
                  <a:srgbClr val="0070C0"/>
                </a:solidFill>
                <a:cs typeface="Calibri" pitchFamily="34" charset="0"/>
              </a:rPr>
              <a:t>  </a:t>
            </a:r>
            <a:r>
              <a:rPr lang="uk-UA" dirty="0" smtClean="0">
                <a:solidFill>
                  <a:srgbClr val="0070C0"/>
                </a:solidFill>
                <a:cs typeface="Calibri" pitchFamily="34" charset="0"/>
              </a:rPr>
              <a:t>П</a:t>
            </a:r>
            <a:r>
              <a:rPr lang="uk-UA" sz="2200" dirty="0" smtClean="0">
                <a:solidFill>
                  <a:srgbClr val="0070C0"/>
                </a:solidFill>
                <a:cs typeface="Calibri" pitchFamily="34" charset="0"/>
              </a:rPr>
              <a:t>риродознавство</a:t>
            </a:r>
            <a:br>
              <a:rPr lang="uk-UA" sz="2200" dirty="0" smtClean="0">
                <a:solidFill>
                  <a:srgbClr val="0070C0"/>
                </a:solidFill>
                <a:cs typeface="Calibri" pitchFamily="34" charset="0"/>
              </a:rPr>
            </a:br>
            <a:r>
              <a:rPr lang="uk-UA" sz="2200" dirty="0" smtClean="0">
                <a:solidFill>
                  <a:srgbClr val="0070C0"/>
                </a:solidFill>
                <a:cs typeface="Calibri" pitchFamily="34" charset="0"/>
              </a:rPr>
              <a:t>5 </a:t>
            </a:r>
            <a:r>
              <a:rPr lang="uk-UA" sz="2200" dirty="0" smtClean="0">
                <a:solidFill>
                  <a:srgbClr val="0070C0"/>
                </a:solidFill>
                <a:cs typeface="Calibri" pitchFamily="34" charset="0"/>
              </a:rPr>
              <a:t>клас</a:t>
            </a:r>
            <a:endParaRPr lang="ru-RU" sz="2200" dirty="0">
              <a:solidFill>
                <a:srgbClr val="0070C0"/>
              </a:solidFill>
              <a:cs typeface="Calibri" pitchFamily="34" charset="0"/>
            </a:endParaRPr>
          </a:p>
        </p:txBody>
      </p:sp>
      <p:pic>
        <p:nvPicPr>
          <p:cNvPr id="56322" name="Picture 2" descr="Панда - сообщение доклад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8239" y="4349794"/>
            <a:ext cx="3246438" cy="20224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6324" name="Picture 4" descr="Мультфильм Мать И Слоненок В Джунглях — стоковая векторная графика и другие  изображения на тему Слон - Толстокожие животные - i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92731" y="229858"/>
            <a:ext cx="4633187" cy="30195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 descr="Гнездо с птенцами иллюстрация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577" y="4454434"/>
            <a:ext cx="2062600" cy="20212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2391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>
                <a:solidFill>
                  <a:srgbClr val="00B0F0"/>
                </a:solidFill>
              </a:rPr>
              <a:t>Чим живі організми відрізняються від неживих тіл?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3200" b="1" dirty="0" smtClean="0">
                <a:solidFill>
                  <a:srgbClr val="FF0000"/>
                </a:solidFill>
              </a:rPr>
              <a:t>Розмноження –</a:t>
            </a:r>
          </a:p>
          <a:p>
            <a:pPr>
              <a:buNone/>
            </a:pPr>
            <a:r>
              <a:rPr lang="uk-UA" sz="1800" dirty="0" smtClean="0"/>
              <a:t>                                                                  здатність організмів відтворювати собі подібних. </a:t>
            </a:r>
          </a:p>
          <a:p>
            <a:r>
              <a:rPr lang="uk-UA" sz="1800" dirty="0" smtClean="0"/>
              <a:t>Завдяки розмноженню  з</a:t>
            </a:r>
            <a:r>
              <a:rPr lang="en-US" sz="1800" dirty="0" smtClean="0"/>
              <a:t>’</a:t>
            </a:r>
            <a:r>
              <a:rPr lang="uk-UA" sz="1800" dirty="0" smtClean="0"/>
              <a:t>являються нові організми. Потомство повторює будову, поведінку, спосіб життя батьків. </a:t>
            </a:r>
          </a:p>
          <a:p>
            <a:r>
              <a:rPr lang="uk-UA" sz="1800" dirty="0" smtClean="0"/>
              <a:t>Завдяки розмноженню продовжується життя на планеті.</a:t>
            </a:r>
          </a:p>
          <a:p>
            <a:endParaRPr lang="uk-UA" sz="1800" dirty="0" smtClean="0"/>
          </a:p>
        </p:txBody>
      </p:sp>
      <p:pic>
        <p:nvPicPr>
          <p:cNvPr id="5" name="Рисунок 4" descr="леся квіт: Ластів&amp;#39;ята - ВІРШ, Вірші, поезія. Клуб поезії"/>
          <p:cNvPicPr/>
          <p:nvPr/>
        </p:nvPicPr>
        <p:blipFill>
          <a:blip r:embed="rId2"/>
          <a:srcRect l="6029"/>
          <a:stretch>
            <a:fillRect/>
          </a:stretch>
        </p:blipFill>
        <p:spPr bwMode="auto">
          <a:xfrm>
            <a:off x="5094514" y="4402181"/>
            <a:ext cx="2239600" cy="1946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9396" name="Picture 4" descr="Кормление мальков"/>
          <p:cNvPicPr>
            <a:picLocks noChangeAspect="1" noChangeArrowheads="1"/>
          </p:cNvPicPr>
          <p:nvPr/>
        </p:nvPicPr>
        <p:blipFill>
          <a:blip r:embed="rId3"/>
          <a:srcRect l="6177" t="21594" r="34725"/>
          <a:stretch>
            <a:fillRect/>
          </a:stretch>
        </p:blipFill>
        <p:spPr bwMode="auto">
          <a:xfrm>
            <a:off x="2756263" y="4349931"/>
            <a:ext cx="2312126" cy="1920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Рисунок 7" descr="Cоннік чорна курка, до чого сниться чорна курка уві сні бачити. Сонник -  кури: до чого сниться уві сні руда, чорна і біла курка? До чого сниться  курка, яка несе яйця, що"/>
          <p:cNvPicPr/>
          <p:nvPr/>
        </p:nvPicPr>
        <p:blipFill>
          <a:blip r:embed="rId4"/>
          <a:srcRect l="5658" r="4294"/>
          <a:stretch>
            <a:fillRect/>
          </a:stretch>
        </p:blipFill>
        <p:spPr bwMode="auto">
          <a:xfrm>
            <a:off x="9692640" y="4430998"/>
            <a:ext cx="2299063" cy="1914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Рисунок 8" descr="Презентація: &amp;quot;Розмноження та поширення грибів&amp;quot;"/>
          <p:cNvPicPr/>
          <p:nvPr/>
        </p:nvPicPr>
        <p:blipFill>
          <a:blip r:embed="rId5"/>
          <a:srcRect l="54498" t="22186" r="5082" b="23132"/>
          <a:stretch>
            <a:fillRect/>
          </a:stretch>
        </p:blipFill>
        <p:spPr bwMode="auto">
          <a:xfrm>
            <a:off x="352697" y="4369201"/>
            <a:ext cx="2394431" cy="19401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 descr="20 дуже милих фото кішок з кошенятами — мамина любов без меж"/>
          <p:cNvPicPr/>
          <p:nvPr/>
        </p:nvPicPr>
        <p:blipFill>
          <a:blip r:embed="rId6" cstate="print"/>
          <a:srcRect l="7382" r="3803" b="5691"/>
          <a:stretch>
            <a:fillRect/>
          </a:stretch>
        </p:blipFill>
        <p:spPr bwMode="auto">
          <a:xfrm>
            <a:off x="7367451" y="4480559"/>
            <a:ext cx="2272937" cy="18700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>
                <a:solidFill>
                  <a:srgbClr val="00B0F0"/>
                </a:solidFill>
              </a:rPr>
              <a:t>Чим живі організми відрізняються від неживих тіл?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3200" dirty="0" smtClean="0">
                <a:solidFill>
                  <a:srgbClr val="FF0000"/>
                </a:solidFill>
              </a:rPr>
              <a:t>Подразливість – </a:t>
            </a:r>
          </a:p>
          <a:p>
            <a:r>
              <a:rPr lang="uk-UA" sz="1800" dirty="0" smtClean="0"/>
              <a:t>здатність  живих істот реагувати на впливи зовнішнього середовища.</a:t>
            </a:r>
          </a:p>
        </p:txBody>
      </p:sp>
      <p:pic>
        <p:nvPicPr>
          <p:cNvPr id="4" name="Рисунок 3" descr="Фотообои Поле подсолнухов купить на стену • Эко Обои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842" y="3488982"/>
            <a:ext cx="3448602" cy="27277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 descr="В Кирилловке отдыхающие натираются медузами в лечебных целях - видео |  Новости РБК Украина"/>
          <p:cNvPicPr/>
          <p:nvPr/>
        </p:nvPicPr>
        <p:blipFill>
          <a:blip r:embed="rId3"/>
          <a:srcRect r="9995" b="9865"/>
          <a:stretch>
            <a:fillRect/>
          </a:stretch>
        </p:blipFill>
        <p:spPr bwMode="auto">
          <a:xfrm>
            <a:off x="4036423" y="3575765"/>
            <a:ext cx="3853543" cy="26421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Перестаньте плакати на кухні: навчіться різати цибулю без сліз | Ремонт та  вироби своїми руками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0935" y="3517366"/>
            <a:ext cx="3709509" cy="2726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535" y="209006"/>
            <a:ext cx="11688764" cy="1175657"/>
          </a:xfrm>
        </p:spPr>
        <p:txBody>
          <a:bodyPr>
            <a:normAutofit/>
          </a:bodyPr>
          <a:lstStyle/>
          <a:p>
            <a:r>
              <a:rPr lang="uk-UA" sz="3200" dirty="0">
                <a:solidFill>
                  <a:srgbClr val="0070C0"/>
                </a:solidFill>
              </a:rPr>
              <a:t>З</a:t>
            </a:r>
            <a:r>
              <a:rPr lang="uk-UA" sz="3200" dirty="0" smtClean="0">
                <a:solidFill>
                  <a:srgbClr val="0070C0"/>
                </a:solidFill>
              </a:rPr>
              <a:t>верніть </a:t>
            </a:r>
            <a:r>
              <a:rPr lang="uk-UA" sz="3200" dirty="0">
                <a:solidFill>
                  <a:srgbClr val="0070C0"/>
                </a:solidFill>
              </a:rPr>
              <a:t>увагу з якою точністю наслідують нащадки будову і поведінку </a:t>
            </a:r>
            <a:r>
              <a:rPr lang="uk-UA" sz="3200" dirty="0" smtClean="0">
                <a:solidFill>
                  <a:srgbClr val="0070C0"/>
                </a:solidFill>
              </a:rPr>
              <a:t>батьків</a:t>
            </a:r>
            <a:endParaRPr lang="ru-RU" sz="3200" dirty="0">
              <a:solidFill>
                <a:srgbClr val="0070C0"/>
              </a:solidFill>
            </a:endParaRPr>
          </a:p>
        </p:txBody>
      </p:sp>
      <p:pic>
        <p:nvPicPr>
          <p:cNvPr id="8" name="Рисунок 7" descr="Ответы Mail.ru: Стало модно когда мужчина живет по правилу львиного прайда?  Лев сильный и защищает, а львица охотится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7978" y="2330951"/>
            <a:ext cx="3589588" cy="241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Умная, интересная и выгодная птица"/>
          <p:cNvPicPr/>
          <p:nvPr/>
        </p:nvPicPr>
        <p:blipFill>
          <a:blip r:embed="rId3" cstate="print"/>
          <a:srcRect l="8195" t="11606" r="12095" b="6428"/>
          <a:stretch>
            <a:fillRect/>
          </a:stretch>
        </p:blipFill>
        <p:spPr bwMode="auto">
          <a:xfrm>
            <a:off x="1227907" y="4940449"/>
            <a:ext cx="2234385" cy="14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Картинка Корова и теленок симментальской породы » Коровы » Животные »  Картинки 24 - скачать картинки бесплатно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70126" y="5021900"/>
            <a:ext cx="2073266" cy="132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 descr="Животные лошади красивые"/>
          <p:cNvPicPr/>
          <p:nvPr/>
        </p:nvPicPr>
        <p:blipFill>
          <a:blip r:embed="rId5"/>
          <a:srcRect t="14493" r="20239" b="9179"/>
          <a:stretch>
            <a:fillRect/>
          </a:stretch>
        </p:blipFill>
        <p:spPr bwMode="auto">
          <a:xfrm>
            <a:off x="554195" y="2257954"/>
            <a:ext cx="3808799" cy="2614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Фотографии Семья Пингвины Детеныши Мама Emperor Penguins Животные"/>
          <p:cNvPicPr/>
          <p:nvPr/>
        </p:nvPicPr>
        <p:blipFill>
          <a:blip r:embed="rId6" cstate="print"/>
          <a:srcRect l="7288" t="13844" r="18936" b="16936"/>
          <a:stretch>
            <a:fillRect/>
          </a:stretch>
        </p:blipFill>
        <p:spPr bwMode="auto">
          <a:xfrm>
            <a:off x="4476510" y="3957490"/>
            <a:ext cx="3735369" cy="2339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545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Клітинна будова організмів</a:t>
            </a:r>
            <a:endParaRPr lang="ru-RU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5737207" cy="4572000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Найменші частинки</a:t>
            </a:r>
            <a:r>
              <a:rPr lang="uk-UA" sz="2800" dirty="0" smtClean="0"/>
              <a:t>, з яких побудовані </a:t>
            </a:r>
            <a:r>
              <a:rPr lang="uk-UA" sz="2800" dirty="0" smtClean="0"/>
              <a:t>організми, </a:t>
            </a:r>
            <a:r>
              <a:rPr lang="uk-UA" sz="2800" dirty="0" smtClean="0"/>
              <a:t>- </a:t>
            </a:r>
            <a:r>
              <a:rPr lang="uk-UA" sz="2800" dirty="0" smtClean="0"/>
              <a:t>це клітини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Всі живі організми мають клітинну будову.</a:t>
            </a:r>
          </a:p>
          <a:p>
            <a:r>
              <a:rPr lang="uk-UA" sz="2800" dirty="0" smtClean="0"/>
              <a:t>Клітини мають  маленькі розміри, </a:t>
            </a:r>
            <a:r>
              <a:rPr lang="uk-UA" sz="2800" dirty="0" smtClean="0"/>
              <a:t>то ж </a:t>
            </a:r>
            <a:r>
              <a:rPr lang="uk-UA" sz="2800" dirty="0" smtClean="0"/>
              <a:t>роздивитися їх можна за допомогою </a:t>
            </a:r>
            <a:r>
              <a:rPr lang="uk-UA" sz="2800" b="1" dirty="0" smtClean="0">
                <a:solidFill>
                  <a:srgbClr val="0070C0"/>
                </a:solidFill>
              </a:rPr>
              <a:t>мікроскопа.</a:t>
            </a:r>
          </a:p>
        </p:txBody>
      </p:sp>
      <p:pic>
        <p:nvPicPr>
          <p:cNvPr id="4" name="Picture 2" descr="https://dixi.education/wp-content/uploads/mic-school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36" y="1750423"/>
            <a:ext cx="3967030" cy="39670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491" y="160651"/>
            <a:ext cx="9626098" cy="1111469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Буд</a:t>
            </a:r>
            <a:endParaRPr lang="ru-RU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161414" y="5143160"/>
            <a:ext cx="11432116" cy="1454369"/>
          </a:xfrm>
        </p:spPr>
        <p:txBody>
          <a:bodyPr/>
          <a:lstStyle/>
          <a:p>
            <a:pPr marL="0" indent="0">
              <a:buNone/>
            </a:pPr>
            <a:r>
              <a:rPr lang="uk-UA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Клітинна будова є ознакою, за якою організми відрізняються від тіл неживої природи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351313" y="182879"/>
            <a:ext cx="5368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0070C0"/>
                </a:solidFill>
              </a:rPr>
              <a:t>Будова клітини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8823" y="1449977"/>
            <a:ext cx="57215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Усі організми складаються з клітин. </a:t>
            </a:r>
          </a:p>
          <a:p>
            <a:r>
              <a:rPr lang="uk-UA" sz="2400" dirty="0" smtClean="0"/>
              <a:t>Їхніми основними складовими є </a:t>
            </a:r>
            <a:endParaRPr lang="uk-UA" sz="2400" dirty="0" smtClean="0"/>
          </a:p>
          <a:p>
            <a:r>
              <a:rPr lang="uk-UA" sz="2400" dirty="0" smtClean="0"/>
              <a:t>клітинна </a:t>
            </a:r>
            <a:r>
              <a:rPr lang="uk-UA" sz="2400" dirty="0" smtClean="0"/>
              <a:t>мембрана(оболонка), цитоплазма та ядро.</a:t>
            </a:r>
            <a:endParaRPr lang="ru-RU" sz="2400" dirty="0" smtClean="0"/>
          </a:p>
        </p:txBody>
      </p:sp>
      <p:pic>
        <p:nvPicPr>
          <p:cNvPr id="41988" name="Picture 4" descr="Урок на тему: &amp;quot;Організм і його властивості. Клітинна будова організмів&amp;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7187" y="2167663"/>
            <a:ext cx="3349625" cy="22177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6149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Будова організмів</a:t>
            </a:r>
            <a:endParaRPr lang="ru-RU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sz="half" idx="1"/>
          </p:nvPr>
        </p:nvSpPr>
        <p:spPr>
          <a:xfrm>
            <a:off x="402335" y="6100354"/>
            <a:ext cx="5580453" cy="54863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uk-UA" sz="2100" dirty="0" smtClean="0"/>
              <a:t>Водорість хламідомонада (1),</a:t>
            </a:r>
          </a:p>
          <a:p>
            <a:pPr>
              <a:buNone/>
            </a:pPr>
            <a:r>
              <a:rPr lang="uk-UA" sz="2100" dirty="0" smtClean="0"/>
              <a:t>тварина амеба (2).</a:t>
            </a:r>
          </a:p>
          <a:p>
            <a:pPr>
              <a:buNone/>
            </a:pP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58491" y="1567542"/>
            <a:ext cx="4101738" cy="9274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uk-UA" sz="3200" b="1" dirty="0"/>
              <a:t>Організми </a:t>
            </a:r>
            <a:endParaRPr lang="ru-RU" sz="32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98617" y="2847702"/>
            <a:ext cx="3579223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0070C0"/>
                </a:solidFill>
              </a:rPr>
              <a:t>Одноклітинні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474823" y="2973977"/>
            <a:ext cx="3579223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0070C0"/>
                </a:solidFill>
              </a:rPr>
              <a:t>Багатоклітинні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14" name="Рисунок 13" descr="Конспект уроку з природознавства для 5 класу на тему &amp;quot;Урок 46 Організм і  його властивості. Клітинна будова організмів&amp;quot; | Конспект. Природознавство"/>
          <p:cNvPicPr/>
          <p:nvPr/>
        </p:nvPicPr>
        <p:blipFill>
          <a:blip r:embed="rId2"/>
          <a:srcRect l="50906" b="20082"/>
          <a:stretch>
            <a:fillRect/>
          </a:stretch>
        </p:blipFill>
        <p:spPr bwMode="auto">
          <a:xfrm>
            <a:off x="2194560" y="3960737"/>
            <a:ext cx="2586446" cy="161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Прямоугольник 15"/>
          <p:cNvSpPr/>
          <p:nvPr/>
        </p:nvSpPr>
        <p:spPr>
          <a:xfrm>
            <a:off x="6230983" y="6113416"/>
            <a:ext cx="492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dirty="0" smtClean="0"/>
              <a:t>Більшість  рослин, грибів, тварин.</a:t>
            </a:r>
            <a:endParaRPr lang="ru-RU" dirty="0"/>
          </a:p>
        </p:txBody>
      </p:sp>
      <p:pic>
        <p:nvPicPr>
          <p:cNvPr id="17" name="Рисунок 16" descr="Гриби і дерева. Тести, завдання і уроки - Природознавство, 5 клас | 10ex.or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08560" y="4350073"/>
            <a:ext cx="1616092" cy="112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Рисунок 17" descr="Назви лікарських рослин і види, список лікувальних садових рослин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8563" y="4373367"/>
            <a:ext cx="1590281" cy="119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Рисунок 18" descr="Хижаки"/>
          <p:cNvPicPr/>
          <p:nvPr/>
        </p:nvPicPr>
        <p:blipFill>
          <a:blip r:embed="rId5"/>
          <a:srcRect l="12269" t="5454" r="12902" b="6061"/>
          <a:stretch>
            <a:fillRect/>
          </a:stretch>
        </p:blipFill>
        <p:spPr bwMode="auto">
          <a:xfrm>
            <a:off x="10126582" y="4428309"/>
            <a:ext cx="1420986" cy="1186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Прямая со стрелкой 19"/>
          <p:cNvCxnSpPr>
            <a:stCxn id="9" idx="2"/>
          </p:cNvCxnSpPr>
          <p:nvPr/>
        </p:nvCxnSpPr>
        <p:spPr>
          <a:xfrm rot="16200000" flipH="1">
            <a:off x="6923314" y="1881051"/>
            <a:ext cx="418012" cy="164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0800000" flipV="1">
            <a:off x="4153989" y="2521132"/>
            <a:ext cx="1502230" cy="339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655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394142"/>
            <a:ext cx="11013803" cy="867103"/>
          </a:xfrm>
        </p:spPr>
        <p:txBody>
          <a:bodyPr>
            <a:normAutofit/>
          </a:bodyPr>
          <a:lstStyle/>
          <a:p>
            <a:r>
              <a:rPr lang="uk-UA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Будова Клітини організмів. Амеба</a:t>
            </a:r>
            <a:endParaRPr lang="ru-RU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Объект 3"/>
          <p:cNvSpPr>
            <a:spLocks noGrp="1"/>
          </p:cNvSpPr>
          <p:nvPr>
            <p:ph sz="half" idx="1"/>
          </p:nvPr>
        </p:nvSpPr>
        <p:spPr>
          <a:xfrm>
            <a:off x="6760362" y="1869471"/>
            <a:ext cx="4937655" cy="3251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 smtClean="0">
                <a:solidFill>
                  <a:srgbClr val="0070C0"/>
                </a:solidFill>
                <a:cs typeface="Times New Roman" pitchFamily="18" charset="0"/>
              </a:rPr>
              <a:t>Тіло одноклітинного організму утворене однією клітиною, яка здатна існувати самостійно.</a:t>
            </a:r>
            <a:endParaRPr lang="ru-RU" sz="2800" dirty="0">
              <a:solidFill>
                <a:srgbClr val="0070C0"/>
              </a:solidFill>
              <a:cs typeface="Times New Roman" pitchFamily="18" charset="0"/>
            </a:endParaRPr>
          </a:p>
        </p:txBody>
      </p:sp>
      <p:sp>
        <p:nvSpPr>
          <p:cNvPr id="9" name="Текст 2"/>
          <p:cNvSpPr txBox="1">
            <a:spLocks/>
          </p:cNvSpPr>
          <p:nvPr/>
        </p:nvSpPr>
        <p:spPr>
          <a:xfrm>
            <a:off x="343432" y="404949"/>
            <a:ext cx="9897848" cy="1176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uk-UA" sz="3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Одноклітинні організми</a:t>
            </a:r>
            <a:endParaRPr lang="ru-RU" sz="3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162" y="1443567"/>
            <a:ext cx="2465478" cy="151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48196" y="2870869"/>
            <a:ext cx="223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b="1" dirty="0" err="1" smtClean="0"/>
              <a:t>Евглена</a:t>
            </a:r>
            <a:r>
              <a:rPr lang="uk-UA" b="1" dirty="0" smtClean="0"/>
              <a:t> зелена</a:t>
            </a:r>
            <a:endParaRPr lang="ru-RU" b="1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633" y="4148007"/>
            <a:ext cx="2606433" cy="154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222070" y="5657441"/>
            <a:ext cx="2325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b="1" dirty="0" smtClean="0"/>
              <a:t>Амеба </a:t>
            </a:r>
            <a:endParaRPr lang="ru-RU" b="1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38141" y="1463039"/>
            <a:ext cx="2614044" cy="146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Прямоугольник 13"/>
          <p:cNvSpPr/>
          <p:nvPr/>
        </p:nvSpPr>
        <p:spPr>
          <a:xfrm>
            <a:off x="3670663" y="2847703"/>
            <a:ext cx="2299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b="1" dirty="0" smtClean="0"/>
              <a:t>Хламідомонада</a:t>
            </a:r>
            <a:endParaRPr lang="ru-RU" b="1" dirty="0"/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63025" y="4169014"/>
            <a:ext cx="2684294" cy="153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Прямоугольник 15"/>
          <p:cNvSpPr/>
          <p:nvPr/>
        </p:nvSpPr>
        <p:spPr>
          <a:xfrm>
            <a:off x="3252651" y="5722754"/>
            <a:ext cx="2625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b="1" dirty="0" smtClean="0"/>
              <a:t>Бактерія </a:t>
            </a:r>
            <a:endParaRPr lang="ru-RU" b="1" dirty="0"/>
          </a:p>
        </p:txBody>
      </p:sp>
    </p:spTree>
    <p:extLst>
      <p:ext uri="{BB962C8B-B14F-4D97-AF65-F5344CB8AC3E}">
        <p14:creationId xmlns="" xmlns:p14="http://schemas.microsoft.com/office/powerpoint/2010/main" val="4629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386824"/>
            <a:ext cx="8534400" cy="932526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70C0"/>
                </a:solidFill>
              </a:rPr>
              <a:t>Багатоклітинні організми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12802" y="1893890"/>
            <a:ext cx="10474327" cy="4167276"/>
          </a:xfrm>
        </p:spPr>
        <p:txBody>
          <a:bodyPr>
            <a:noAutofit/>
          </a:bodyPr>
          <a:lstStyle/>
          <a:p>
            <a:r>
              <a:rPr lang="uk-UA" sz="3200" dirty="0" smtClean="0"/>
              <a:t>Тіло утворене великою кількістю різноманітних </a:t>
            </a:r>
            <a:r>
              <a:rPr lang="uk-UA" sz="3200" dirty="0" smtClean="0"/>
              <a:t>клітин.</a:t>
            </a:r>
            <a:endParaRPr lang="uk-UA" sz="3200" dirty="0" smtClean="0"/>
          </a:p>
          <a:p>
            <a:r>
              <a:rPr lang="uk-UA" sz="3200" dirty="0" smtClean="0"/>
              <a:t>Клітина </a:t>
            </a:r>
            <a:r>
              <a:rPr lang="uk-UA" sz="3200" dirty="0" smtClean="0"/>
              <a:t>багатоклітинних організмів не може існувати </a:t>
            </a:r>
            <a:r>
              <a:rPr lang="uk-UA" sz="3200" dirty="0" smtClean="0"/>
              <a:t>самостійно.</a:t>
            </a:r>
            <a:endParaRPr lang="uk-UA" sz="3200" dirty="0" smtClean="0"/>
          </a:p>
          <a:p>
            <a:r>
              <a:rPr lang="uk-UA" sz="3200" dirty="0" smtClean="0"/>
              <a:t>Тіла багатоклітинних організмів складаються з органів, що виконують певні функції </a:t>
            </a:r>
            <a:r>
              <a:rPr lang="uk-UA" sz="3200" dirty="0" smtClean="0"/>
              <a:t>організму.</a:t>
            </a:r>
            <a:endParaRPr lang="uk-UA" sz="3200" dirty="0" smtClean="0"/>
          </a:p>
          <a:p>
            <a:r>
              <a:rPr lang="uk-UA" sz="3200" dirty="0"/>
              <a:t>О</a:t>
            </a:r>
            <a:r>
              <a:rPr lang="uk-UA" sz="3200" dirty="0" smtClean="0"/>
              <a:t>ргани об'єднуються в системи.</a:t>
            </a:r>
            <a:endParaRPr lang="ru-RU" sz="3200" dirty="0"/>
          </a:p>
        </p:txBody>
      </p:sp>
    </p:spTree>
    <p:extLst>
      <p:ext uri="{BB962C8B-B14F-4D97-AF65-F5344CB8AC3E}">
        <p14:creationId xmlns="" xmlns:p14="http://schemas.microsoft.com/office/powerpoint/2010/main" val="39697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2949" y="914400"/>
            <a:ext cx="6019800" cy="1143000"/>
          </a:xfrm>
        </p:spPr>
        <p:txBody>
          <a:bodyPr/>
          <a:lstStyle/>
          <a:p>
            <a:r>
              <a:rPr lang="uk-UA" sz="3600" dirty="0" smtClean="0">
                <a:solidFill>
                  <a:srgbClr val="0070C0"/>
                </a:solidFill>
              </a:rPr>
              <a:t>Домашнє завдання</a:t>
            </a: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6363" y="2270063"/>
            <a:ext cx="6792913" cy="3853392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tx1"/>
                </a:solidFill>
              </a:rPr>
              <a:t>§ 33– </a:t>
            </a:r>
            <a:r>
              <a:rPr lang="ru-RU" sz="3200" dirty="0" err="1" smtClean="0">
                <a:solidFill>
                  <a:schemeClr val="tx1"/>
                </a:solidFill>
              </a:rPr>
              <a:t>читати</a:t>
            </a:r>
            <a:r>
              <a:rPr lang="ru-RU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err="1" smtClean="0">
                <a:solidFill>
                  <a:schemeClr val="tx1"/>
                </a:solidFill>
              </a:rPr>
              <a:t>переказувати</a:t>
            </a:r>
            <a:r>
              <a:rPr lang="ru-RU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err="1" smtClean="0">
                <a:solidFill>
                  <a:schemeClr val="tx1"/>
                </a:solidFill>
              </a:rPr>
              <a:t>вчити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терміни</a:t>
            </a:r>
            <a:r>
              <a:rPr lang="ru-RU" sz="3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uk-UA" sz="3200" dirty="0" smtClean="0">
                <a:solidFill>
                  <a:schemeClr val="tx1"/>
                </a:solidFill>
              </a:rPr>
              <a:t>підготувати відповіді на питання с.119.</a:t>
            </a:r>
            <a:endParaRPr lang="ru-RU" sz="3200" dirty="0" smtClean="0">
              <a:solidFill>
                <a:schemeClr val="tx1"/>
              </a:solidFill>
            </a:endParaRPr>
          </a:p>
          <a:p>
            <a:endParaRPr lang="ru-RU" sz="3200" dirty="0" smtClean="0">
              <a:solidFill>
                <a:schemeClr val="tx1"/>
              </a:solidFill>
            </a:endParaRPr>
          </a:p>
        </p:txBody>
      </p:sp>
      <p:sp>
        <p:nvSpPr>
          <p:cNvPr id="6" name="Рисунок 5"/>
          <p:cNvSpPr>
            <a:spLocks noGrp="1"/>
          </p:cNvSpPr>
          <p:nvPr>
            <p:ph type="pic" idx="1"/>
          </p:nvPr>
        </p:nvSpPr>
        <p:spPr>
          <a:xfrm>
            <a:off x="12573000" y="2232212"/>
            <a:ext cx="9087651" cy="5820400"/>
          </a:xfrm>
        </p:spPr>
      </p:sp>
    </p:spTree>
    <p:extLst>
      <p:ext uri="{BB962C8B-B14F-4D97-AF65-F5344CB8AC3E}">
        <p14:creationId xmlns="" xmlns:p14="http://schemas.microsoft.com/office/powerpoint/2010/main" val="18080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1760" y="346842"/>
            <a:ext cx="7201690" cy="946381"/>
          </a:xfrm>
        </p:spPr>
        <p:txBody>
          <a:bodyPr>
            <a:normAutofit/>
          </a:bodyPr>
          <a:lstStyle/>
          <a:p>
            <a:r>
              <a:rPr lang="uk-UA" sz="4400" b="1" i="1" dirty="0" smtClean="0">
                <a:solidFill>
                  <a:srgbClr val="002060"/>
                </a:solidFill>
              </a:rPr>
              <a:t>         </a:t>
            </a:r>
            <a:r>
              <a:rPr lang="uk-UA" sz="3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Природа навколо нас</a:t>
            </a:r>
            <a:endParaRPr lang="ru-RU" sz="3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3438155413"/>
              </p:ext>
            </p:extLst>
          </p:nvPr>
        </p:nvGraphicFramePr>
        <p:xfrm>
          <a:off x="-258763" y="1780764"/>
          <a:ext cx="8534400" cy="4319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="" xmlns:p14="http://schemas.microsoft.com/office/powerpoint/2010/main" val="504202245"/>
              </p:ext>
            </p:extLst>
          </p:nvPr>
        </p:nvGraphicFramePr>
        <p:xfrm>
          <a:off x="5418139" y="1576552"/>
          <a:ext cx="6773863" cy="452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1119" y="5131266"/>
            <a:ext cx="120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FFFF00"/>
                </a:solidFill>
              </a:rPr>
              <a:t>Тіла</a:t>
            </a:r>
            <a:endParaRPr lang="ru-RU" sz="4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11546" y="5577542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</a:rPr>
              <a:t>Організми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70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Відмінність між тілами неживої і організмами живої природи</a:t>
            </a:r>
            <a:endParaRPr lang="ru-RU" sz="3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0070C0"/>
                </a:solidFill>
              </a:rPr>
              <a:t>Тіла неживої природи</a:t>
            </a:r>
          </a:p>
          <a:p>
            <a:endParaRPr lang="uk-UA" dirty="0" smtClean="0"/>
          </a:p>
          <a:p>
            <a:r>
              <a:rPr lang="uk-UA" dirty="0" smtClean="0"/>
              <a:t>Складаються з неорганічних речовин.</a:t>
            </a:r>
          </a:p>
          <a:p>
            <a:r>
              <a:rPr lang="uk-UA" dirty="0" smtClean="0"/>
              <a:t>Тривалий час зберігаються незмінними.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Організми живої природи</a:t>
            </a:r>
            <a:endParaRPr lang="ru-RU" b="1" dirty="0" smtClean="0">
              <a:solidFill>
                <a:srgbClr val="FF0000"/>
              </a:solidFill>
            </a:endParaRPr>
          </a:p>
          <a:p>
            <a:endParaRPr lang="uk-UA" b="1" dirty="0" smtClean="0">
              <a:solidFill>
                <a:srgbClr val="FF0000"/>
              </a:solidFill>
            </a:endParaRPr>
          </a:p>
          <a:p>
            <a:r>
              <a:rPr lang="uk-UA" dirty="0" smtClean="0"/>
              <a:t>Складаються з органічних речовин.</a:t>
            </a:r>
          </a:p>
          <a:p>
            <a:r>
              <a:rPr lang="uk-UA" dirty="0" smtClean="0"/>
              <a:t>Змінюються протягом життя.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Організми – тіла живої природи</a:t>
            </a:r>
            <a:endParaRPr lang="ru-RU" sz="3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 smtClean="0"/>
              <a:t>Вони </a:t>
            </a:r>
            <a:r>
              <a:rPr lang="uk-UA" dirty="0" smtClean="0"/>
              <a:t>мають</a:t>
            </a:r>
            <a:r>
              <a:rPr lang="en-US" dirty="0" smtClean="0"/>
              <a:t>:</a:t>
            </a:r>
            <a:endParaRPr lang="uk-UA" dirty="0" smtClean="0"/>
          </a:p>
          <a:p>
            <a:pPr>
              <a:buNone/>
            </a:pPr>
            <a:endParaRPr lang="uk-UA" dirty="0" smtClean="0"/>
          </a:p>
          <a:p>
            <a:r>
              <a:rPr lang="uk-UA" dirty="0" smtClean="0">
                <a:solidFill>
                  <a:srgbClr val="0070C0"/>
                </a:solidFill>
              </a:rPr>
              <a:t>-</a:t>
            </a:r>
            <a:r>
              <a:rPr lang="uk-UA" dirty="0" smtClean="0"/>
              <a:t> </a:t>
            </a:r>
            <a:r>
              <a:rPr lang="uk-UA" dirty="0" smtClean="0">
                <a:solidFill>
                  <a:srgbClr val="0070C0"/>
                </a:solidFill>
              </a:rPr>
              <a:t>різні розміри,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 - будову,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- забарвлення,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- спосіб живлення,</a:t>
            </a:r>
          </a:p>
          <a:p>
            <a:r>
              <a:rPr lang="uk-UA" dirty="0" smtClean="0">
                <a:solidFill>
                  <a:srgbClr val="0070C0"/>
                </a:solidFill>
              </a:rPr>
              <a:t>- середовище життя.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18434" name="Picture 2" descr="Среды жизни: водная (а), наземно-воздушная (б)"/>
          <p:cNvPicPr>
            <a:picLocks noChangeAspect="1" noChangeArrowheads="1"/>
          </p:cNvPicPr>
          <p:nvPr/>
        </p:nvPicPr>
        <p:blipFill>
          <a:blip r:embed="rId2"/>
          <a:srcRect b="6040"/>
          <a:stretch>
            <a:fillRect/>
          </a:stretch>
        </p:blipFill>
        <p:spPr bwMode="auto">
          <a:xfrm>
            <a:off x="5014958" y="1553391"/>
            <a:ext cx="6308725" cy="440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155" y="1436915"/>
            <a:ext cx="10570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 </a:t>
            </a:r>
            <a:r>
              <a:rPr lang="uk-UA" sz="2400" dirty="0" smtClean="0">
                <a:solidFill>
                  <a:schemeClr val="bg1"/>
                </a:solidFill>
              </a:rPr>
              <a:t>Організмам характерні спільні властивості. </a:t>
            </a:r>
          </a:p>
          <a:p>
            <a:r>
              <a:rPr lang="uk-UA" sz="2400" dirty="0" smtClean="0">
                <a:solidFill>
                  <a:schemeClr val="bg1"/>
                </a:solidFill>
              </a:rPr>
              <a:t>Це дає можливість відрізнити організм від тіл неживої природи</a:t>
            </a:r>
            <a:r>
              <a:rPr lang="uk-UA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02336" y="274321"/>
            <a:ext cx="10727218" cy="9405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sz="3600" b="1" dirty="0" smtClean="0">
                <a:solidFill>
                  <a:srgbClr val="0070C0"/>
                </a:solidFill>
              </a:rPr>
              <a:t>Властивості організмів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54433" y="3409406"/>
            <a:ext cx="3148149" cy="112340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C00000"/>
                </a:solidFill>
              </a:rPr>
              <a:t>Властивості організмів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sz="quarter" idx="2"/>
          </p:nvPr>
        </p:nvSpPr>
        <p:spPr>
          <a:xfrm>
            <a:off x="402335" y="5669279"/>
            <a:ext cx="1583219" cy="62050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0892" y="2573383"/>
            <a:ext cx="3095897" cy="8360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0070C0"/>
                </a:solidFill>
              </a:rPr>
              <a:t>Живлення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7348" y="4228011"/>
            <a:ext cx="3095897" cy="8360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0070C0"/>
                </a:solidFill>
              </a:rPr>
              <a:t>Розмноження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85063" y="4902925"/>
            <a:ext cx="2904308" cy="8360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0070C0"/>
                </a:solidFill>
              </a:rPr>
              <a:t>Подразливість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81852" y="4219302"/>
            <a:ext cx="3095897" cy="8360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0070C0"/>
                </a:solidFill>
              </a:rPr>
              <a:t>Ріст і розвиток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159932" y="2529839"/>
            <a:ext cx="3095897" cy="8360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rgbClr val="0070C0"/>
                </a:solidFill>
              </a:rPr>
              <a:t>Дихання</a:t>
            </a:r>
            <a:endParaRPr lang="ru-RU" b="1" dirty="0">
              <a:solidFill>
                <a:srgbClr val="0070C0"/>
              </a:solidFill>
            </a:endParaRPr>
          </a:p>
        </p:txBody>
      </p:sp>
      <p:cxnSp>
        <p:nvCxnSpPr>
          <p:cNvPr id="17" name="Прямая со стрелкой 16"/>
          <p:cNvCxnSpPr>
            <a:stCxn id="5" idx="2"/>
            <a:endCxn id="10" idx="2"/>
          </p:cNvCxnSpPr>
          <p:nvPr/>
        </p:nvCxnSpPr>
        <p:spPr>
          <a:xfrm rot="10800000">
            <a:off x="2148841" y="3409407"/>
            <a:ext cx="2305592" cy="561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2"/>
            <a:endCxn id="12" idx="0"/>
          </p:cNvCxnSpPr>
          <p:nvPr/>
        </p:nvCxnSpPr>
        <p:spPr>
          <a:xfrm rot="10800000" flipV="1">
            <a:off x="2105297" y="3971109"/>
            <a:ext cx="2349136" cy="256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6"/>
            <a:endCxn id="15" idx="2"/>
          </p:cNvCxnSpPr>
          <p:nvPr/>
        </p:nvCxnSpPr>
        <p:spPr>
          <a:xfrm flipV="1">
            <a:off x="7602582" y="3365862"/>
            <a:ext cx="2105299" cy="605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6"/>
            <a:endCxn id="14" idx="0"/>
          </p:cNvCxnSpPr>
          <p:nvPr/>
        </p:nvCxnSpPr>
        <p:spPr>
          <a:xfrm>
            <a:off x="7602582" y="3971109"/>
            <a:ext cx="2227219" cy="248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4"/>
            <a:endCxn id="13" idx="0"/>
          </p:cNvCxnSpPr>
          <p:nvPr/>
        </p:nvCxnSpPr>
        <p:spPr>
          <a:xfrm rot="16200000" flipH="1">
            <a:off x="5847805" y="4713513"/>
            <a:ext cx="370114" cy="8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9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>
                <a:solidFill>
                  <a:srgbClr val="00B0F0"/>
                </a:solidFill>
              </a:rPr>
              <a:t>Чим живі організми відрізняються від неживих тіл?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3200" dirty="0" smtClean="0">
                <a:solidFill>
                  <a:srgbClr val="FF0000"/>
                </a:solidFill>
              </a:rPr>
              <a:t>Ростуть і розвиваються</a:t>
            </a:r>
          </a:p>
          <a:p>
            <a:r>
              <a:rPr lang="uk-UA" sz="2400" dirty="0" smtClean="0"/>
              <a:t>Ріст і розвиток супроводжується збільшенням розмірів і маси тіла,</a:t>
            </a:r>
          </a:p>
          <a:p>
            <a:pPr>
              <a:buNone/>
            </a:pPr>
            <a:r>
              <a:rPr lang="uk-UA" sz="2400" dirty="0" smtClean="0"/>
              <a:t>    зміною його форми. </a:t>
            </a:r>
            <a:endParaRPr lang="ru-R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991" y="3459026"/>
            <a:ext cx="4808753" cy="2693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8219" y="3513908"/>
            <a:ext cx="4224834" cy="28085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Зміни в будові організму та його частин</a:t>
            </a:r>
            <a:endParaRPr lang="ru-RU" sz="36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1800" dirty="0" smtClean="0"/>
              <a:t>Зерна пшениці –  ростки   -  колоски.</a:t>
            </a:r>
          </a:p>
          <a:p>
            <a:endParaRPr lang="uk-UA" dirty="0" smtClean="0">
              <a:solidFill>
                <a:srgbClr val="C00000"/>
              </a:solidFill>
            </a:endParaRPr>
          </a:p>
          <a:p>
            <a:endParaRPr lang="uk-UA" dirty="0" smtClean="0">
              <a:solidFill>
                <a:srgbClr val="C00000"/>
              </a:solidFill>
            </a:endParaRPr>
          </a:p>
          <a:p>
            <a:endParaRPr lang="uk-UA" dirty="0" smtClean="0">
              <a:solidFill>
                <a:srgbClr val="C00000"/>
              </a:solidFill>
            </a:endParaRPr>
          </a:p>
          <a:p>
            <a:endParaRPr lang="uk-UA" dirty="0" smtClean="0">
              <a:solidFill>
                <a:srgbClr val="C00000"/>
              </a:solidFill>
            </a:endParaRPr>
          </a:p>
          <a:p>
            <a:r>
              <a:rPr lang="uk-UA" sz="1800" dirty="0" smtClean="0"/>
              <a:t>Мишеня народжується голе і беззубе, а через два місяці  - дорослий організм. Збільшується маса тіла.</a:t>
            </a:r>
            <a:endParaRPr lang="ru-RU" sz="1800" dirty="0"/>
          </a:p>
        </p:txBody>
      </p:sp>
      <p:pic>
        <p:nvPicPr>
          <p:cNvPr id="5" name="Рисунок 4" descr="Пшеница зерно купить по цене от производителя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73" y="1934457"/>
            <a:ext cx="1695494" cy="152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 descr="Пророщенная пшеница: состав, польза и вред, как прорастить зерна пшеницы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4276" y="1973561"/>
            <a:ext cx="1459793" cy="15795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Рисунок 7" descr="Картинки пшеницы (30 фото) • Прикольные картинки и позитив"/>
          <p:cNvPicPr/>
          <p:nvPr/>
        </p:nvPicPr>
        <p:blipFill>
          <a:blip r:embed="rId4"/>
          <a:srcRect l="11806" r="6802"/>
          <a:stretch>
            <a:fillRect/>
          </a:stretch>
        </p:blipFill>
        <p:spPr bwMode="auto">
          <a:xfrm>
            <a:off x="5276905" y="2075073"/>
            <a:ext cx="1638189" cy="15060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Рисунок 8" descr="Миша і мишенята"/>
          <p:cNvPicPr/>
          <p:nvPr/>
        </p:nvPicPr>
        <p:blipFill>
          <a:blip r:embed="rId5"/>
          <a:srcRect l="55664" t="1992" r="2462" b="54395"/>
          <a:stretch>
            <a:fillRect/>
          </a:stretch>
        </p:blipFill>
        <p:spPr bwMode="auto">
          <a:xfrm>
            <a:off x="1789613" y="4389120"/>
            <a:ext cx="2495005" cy="20017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 descr="Миша і мишенята"/>
          <p:cNvPicPr/>
          <p:nvPr/>
        </p:nvPicPr>
        <p:blipFill>
          <a:blip r:embed="rId5"/>
          <a:srcRect t="47917" r="49931"/>
          <a:stretch>
            <a:fillRect/>
          </a:stretch>
        </p:blipFill>
        <p:spPr bwMode="auto">
          <a:xfrm>
            <a:off x="4835134" y="4428310"/>
            <a:ext cx="2271060" cy="19628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Рисунок 10" descr="Вчені надрукували штучне вухо всередині миші"/>
          <p:cNvPicPr/>
          <p:nvPr/>
        </p:nvPicPr>
        <p:blipFill>
          <a:blip r:embed="rId6"/>
          <a:srcRect t="10791" r="13500" b="5036"/>
          <a:stretch>
            <a:fillRect/>
          </a:stretch>
        </p:blipFill>
        <p:spPr bwMode="auto">
          <a:xfrm>
            <a:off x="7785462" y="4558937"/>
            <a:ext cx="2677886" cy="182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6789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>
                <a:solidFill>
                  <a:srgbClr val="00B0F0"/>
                </a:solidFill>
              </a:rPr>
              <a:t>Чим живі організми відрізняються від неживих тіл?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3200" b="1" dirty="0" smtClean="0">
                <a:solidFill>
                  <a:srgbClr val="FF0000"/>
                </a:solidFill>
              </a:rPr>
              <a:t>Живлення</a:t>
            </a:r>
          </a:p>
          <a:p>
            <a:r>
              <a:rPr lang="uk-UA" sz="1800" dirty="0" smtClean="0"/>
              <a:t>Ріст організмів відбувається завдяки поживним речовинам (білкам, жирам, вуглеводам). До організму вони надходять з їжею.</a:t>
            </a:r>
          </a:p>
          <a:p>
            <a:r>
              <a:rPr lang="uk-UA" sz="1800" dirty="0" smtClean="0"/>
              <a:t>Процес поглинання і засвоєння організмом речовин їжі називається </a:t>
            </a:r>
            <a:r>
              <a:rPr lang="uk-UA" sz="1800" b="1" dirty="0" smtClean="0">
                <a:solidFill>
                  <a:srgbClr val="FF0000"/>
                </a:solidFill>
              </a:rPr>
              <a:t>живленням</a:t>
            </a:r>
            <a:r>
              <a:rPr lang="uk-UA" sz="1800" dirty="0" smtClean="0"/>
              <a:t>.</a:t>
            </a:r>
          </a:p>
          <a:p>
            <a:endParaRPr lang="uk-UA" sz="1800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62994" y="4076737"/>
            <a:ext cx="3284718" cy="2053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Рисунок 7" descr="Кто подкормит нашу землю? О причинах кризиса на украинском рынке  минеральных удобрений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633" y="4074459"/>
            <a:ext cx="2922905" cy="20009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Рисунок 8" descr="Що треба їсти для здоров&amp;#39;я кісткових тканин людину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7954" y="4046795"/>
            <a:ext cx="3293670" cy="20013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>
                <a:solidFill>
                  <a:srgbClr val="00B0F0"/>
                </a:solidFill>
              </a:rPr>
              <a:t>Чим живі організми відрізняються від неживих тіл?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sz="3200" b="1" dirty="0" smtClean="0">
                <a:solidFill>
                  <a:srgbClr val="FF0000"/>
                </a:solidFill>
              </a:rPr>
              <a:t>Дихання</a:t>
            </a:r>
          </a:p>
          <a:p>
            <a:r>
              <a:rPr lang="uk-UA" sz="1800" dirty="0" smtClean="0"/>
              <a:t>Для життєдіяльності організмам потрібна енергія. Її отримують  у процесі дихання, яке відбувається за участю кисню. Він потрібний  для розщеплення  органічних сполук у клітинах. При цьому утворюється вуглекислий газ, який виводиться з організму під час дихання.</a:t>
            </a:r>
          </a:p>
          <a:p>
            <a:endParaRPr lang="uk-UA" sz="1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137" y="3291840"/>
            <a:ext cx="2806292" cy="28408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0418" name="Picture 2" descr="У нормі ЧСС і ЧДД у дітей таблиця - Дітлахи та їхні проблеми"/>
          <p:cNvPicPr>
            <a:picLocks noChangeAspect="1" noChangeArrowheads="1"/>
          </p:cNvPicPr>
          <p:nvPr/>
        </p:nvPicPr>
        <p:blipFill>
          <a:blip r:embed="rId3"/>
          <a:srcRect t="11990" r="37655"/>
          <a:stretch>
            <a:fillRect/>
          </a:stretch>
        </p:blipFill>
        <p:spPr bwMode="auto">
          <a:xfrm>
            <a:off x="4519748" y="3295589"/>
            <a:ext cx="3095898" cy="29092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 descr="Аквалангист или дайвер? В чем разница?"/>
          <p:cNvPicPr/>
          <p:nvPr/>
        </p:nvPicPr>
        <p:blipFill>
          <a:blip r:embed="rId4"/>
          <a:srcRect l="19495" r="26815" b="10902"/>
          <a:stretch>
            <a:fillRect/>
          </a:stretch>
        </p:blipFill>
        <p:spPr bwMode="auto">
          <a:xfrm>
            <a:off x="8955533" y="3500846"/>
            <a:ext cx="2513656" cy="26921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2553</TotalTime>
  <Words>501</Words>
  <Application>Microsoft Office PowerPoint</Application>
  <PresentationFormat>Произвольный</PresentationFormat>
  <Paragraphs>97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Официальная</vt:lpstr>
      <vt:lpstr>Організм і його властивості. Клітинна будова організмів   Природознавство 5 клас</vt:lpstr>
      <vt:lpstr>         Природа навколо нас</vt:lpstr>
      <vt:lpstr>Відмінність між тілами неживої і організмами живої природи</vt:lpstr>
      <vt:lpstr>Організми – тіла живої природи</vt:lpstr>
      <vt:lpstr>Слайд 5</vt:lpstr>
      <vt:lpstr>Чим живі організми відрізняються від неживих тіл?</vt:lpstr>
      <vt:lpstr>Зміни в будові організму та його частин</vt:lpstr>
      <vt:lpstr>Чим живі організми відрізняються від неживих тіл?</vt:lpstr>
      <vt:lpstr>Чим живі організми відрізняються від неживих тіл?</vt:lpstr>
      <vt:lpstr>Чим живі організми відрізняються від неживих тіл?</vt:lpstr>
      <vt:lpstr>Чим живі організми відрізняються від неживих тіл?</vt:lpstr>
      <vt:lpstr>Зверніть увагу з якою точністю наслідують нащадки будову і поведінку батьків</vt:lpstr>
      <vt:lpstr>Клітинна будова організмів</vt:lpstr>
      <vt:lpstr>Буд</vt:lpstr>
      <vt:lpstr>Будова організмів</vt:lpstr>
      <vt:lpstr>             Будова Клітини організмів. Амеба</vt:lpstr>
      <vt:lpstr>Багатоклітинні організми</vt:lpstr>
      <vt:lpstr>Домашнє завдання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Boss</dc:creator>
  <cp:lastModifiedBy>Валентина Капуста</cp:lastModifiedBy>
  <cp:revision>190</cp:revision>
  <dcterms:created xsi:type="dcterms:W3CDTF">2018-02-16T19:28:07Z</dcterms:created>
  <dcterms:modified xsi:type="dcterms:W3CDTF">2022-02-20T20:58:28Z</dcterms:modified>
</cp:coreProperties>
</file>