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548" r:id="rId3"/>
    <p:sldId id="2394" r:id="rId4"/>
    <p:sldId id="3142" r:id="rId5"/>
    <p:sldId id="3151" r:id="rId6"/>
    <p:sldId id="3145" r:id="rId7"/>
    <p:sldId id="3146" r:id="rId8"/>
    <p:sldId id="3152" r:id="rId9"/>
    <p:sldId id="454" r:id="rId10"/>
    <p:sldId id="9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548"/>
            <p14:sldId id="2394"/>
            <p14:sldId id="3142"/>
            <p14:sldId id="3151"/>
            <p14:sldId id="3145"/>
            <p14:sldId id="3146"/>
            <p14:sldId id="3152"/>
          </p14:sldIdLst>
        </p14:section>
        <p14:section name="Раздел без заголовка" id="{AC9334F8-F988-4E78-9E68-3A8F16322EC6}">
          <p14:sldIdLst>
            <p14:sldId id="454"/>
            <p14:sldId id="9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7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6B90"/>
    <a:srgbClr val="FF5050"/>
    <a:srgbClr val="2F3242"/>
    <a:srgbClr val="53AFDB"/>
    <a:srgbClr val="A43695"/>
    <a:srgbClr val="FFFF00"/>
    <a:srgbClr val="FF0000"/>
    <a:srgbClr val="FF99FF"/>
    <a:srgbClr val="56B3D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9" autoAdjust="0"/>
    <p:restoredTop sz="93969" autoAdjust="0"/>
  </p:normalViewPr>
  <p:slideViewPr>
    <p:cSldViewPr snapToGrid="0">
      <p:cViewPr varScale="1">
        <p:scale>
          <a:sx n="115" d="100"/>
          <a:sy n="115" d="100"/>
        </p:scale>
        <p:origin x="24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28.05.2022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28.05.2022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28.05.2022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0970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</a:t>
            </a:r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58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39377" y="400359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7. </a:t>
            </a:r>
            <a:r>
              <a:rPr lang="ru-RU" sz="2800" b="1" dirty="0" err="1">
                <a:solidFill>
                  <a:schemeClr val="bg1"/>
                </a:solidFill>
              </a:rPr>
              <a:t>Повторення</a:t>
            </a:r>
            <a:r>
              <a:rPr lang="ru-RU" sz="2800" b="1" dirty="0">
                <a:solidFill>
                  <a:schemeClr val="bg1"/>
                </a:solidFill>
              </a:rPr>
              <a:t> та </a:t>
            </a:r>
            <a:r>
              <a:rPr lang="ru-RU" sz="2800" b="1" dirty="0" err="1">
                <a:solidFill>
                  <a:schemeClr val="bg1"/>
                </a:solidFill>
              </a:rPr>
              <a:t>узагальнення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вивченого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9377" y="4171585"/>
            <a:ext cx="87291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Усне додавання і віднімання трицифрових чисел. Письмове ділення трицифрових чисел на одноцифрове. Розв’язування задач</a:t>
            </a:r>
            <a:endParaRPr lang="uk-UA" sz="7200" b="1" dirty="0">
              <a:solidFill>
                <a:srgbClr val="2F3242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A82597A-15FC-476D-A187-01E718129A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" t="47971" r="37440" b="11014"/>
          <a:stretch/>
        </p:blipFill>
        <p:spPr>
          <a:xfrm>
            <a:off x="7434470" y="1149867"/>
            <a:ext cx="4297755" cy="292823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319426" y="2175916"/>
            <a:ext cx="6177076" cy="283565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</a:t>
            </a:r>
            <a:r>
              <a:rPr lang="uk-UA" sz="4400" b="1" dirty="0" smtClean="0">
                <a:solidFill>
                  <a:srgbClr val="2F3242"/>
                </a:solidFill>
              </a:rPr>
              <a:t>адача </a:t>
            </a:r>
            <a:r>
              <a:rPr lang="uk-UA" sz="4400" b="1" dirty="0">
                <a:solidFill>
                  <a:srgbClr val="2F3242"/>
                </a:solidFill>
              </a:rPr>
              <a:t>№</a:t>
            </a:r>
            <a:r>
              <a:rPr lang="uk-UA" sz="4400" b="1" dirty="0" smtClean="0">
                <a:solidFill>
                  <a:srgbClr val="2F3242"/>
                </a:solidFill>
              </a:rPr>
              <a:t>707</a:t>
            </a:r>
            <a:endParaRPr lang="ru-RU" sz="4800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класу. </a:t>
            </a:r>
          </a:p>
        </p:txBody>
      </p:sp>
      <p:grpSp>
        <p:nvGrpSpPr>
          <p:cNvPr id="10" name="Групувати 9">
            <a:extLst>
              <a:ext uri="{FF2B5EF4-FFF2-40B4-BE49-F238E27FC236}">
                <a16:creationId xmlns:a16="http://schemas.microsoft.com/office/drawing/2014/main" id="{4B4A5907-18EA-4174-8946-7F20039FDB2F}"/>
              </a:ext>
            </a:extLst>
          </p:cNvPr>
          <p:cNvGrpSpPr/>
          <p:nvPr/>
        </p:nvGrpSpPr>
        <p:grpSpPr>
          <a:xfrm>
            <a:off x="5601903" y="1008959"/>
            <a:ext cx="6485759" cy="5709475"/>
            <a:chOff x="5601903" y="1008959"/>
            <a:chExt cx="6485759" cy="5709475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1884B806-B92B-4020-A18F-67FE04C43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088" b="8491"/>
            <a:stretch/>
          </p:blipFill>
          <p:spPr>
            <a:xfrm>
              <a:off x="5601903" y="1056640"/>
              <a:ext cx="6485759" cy="5661794"/>
            </a:xfrm>
            <a:prstGeom prst="rect">
              <a:avLst/>
            </a:prstGeom>
          </p:spPr>
        </p:pic>
        <p:sp>
          <p:nvSpPr>
            <p:cNvPr id="9" name="Полілінія: фігура 8">
              <a:extLst>
                <a:ext uri="{FF2B5EF4-FFF2-40B4-BE49-F238E27FC236}">
                  <a16:creationId xmlns:a16="http://schemas.microsoft.com/office/drawing/2014/main" id="{082C94E0-84C8-4B1E-8990-8762244FD1F0}"/>
                </a:ext>
              </a:extLst>
            </p:cNvPr>
            <p:cNvSpPr/>
            <p:nvPr/>
          </p:nvSpPr>
          <p:spPr>
            <a:xfrm>
              <a:off x="6883268" y="1008959"/>
              <a:ext cx="4721107" cy="919745"/>
            </a:xfrm>
            <a:custGeom>
              <a:avLst/>
              <a:gdLst>
                <a:gd name="connsiteX0" fmla="*/ 277928 w 4721107"/>
                <a:gd name="connsiteY0" fmla="*/ 88321 h 919745"/>
                <a:gd name="connsiteX1" fmla="*/ 518559 w 4721107"/>
                <a:gd name="connsiteY1" fmla="*/ 598460 h 919745"/>
                <a:gd name="connsiteX2" fmla="*/ 653313 w 4721107"/>
                <a:gd name="connsiteY2" fmla="*/ 916094 h 919745"/>
                <a:gd name="connsiteX3" fmla="*/ 1259705 w 4721107"/>
                <a:gd name="connsiteY3" fmla="*/ 752464 h 919745"/>
                <a:gd name="connsiteX4" fmla="*/ 1712092 w 4721107"/>
                <a:gd name="connsiteY4" fmla="*/ 473332 h 919745"/>
                <a:gd name="connsiteX5" fmla="*/ 2424361 w 4721107"/>
                <a:gd name="connsiteY5" fmla="*/ 473332 h 919745"/>
                <a:gd name="connsiteX6" fmla="*/ 3781524 w 4721107"/>
                <a:gd name="connsiteY6" fmla="*/ 675462 h 919745"/>
                <a:gd name="connsiteX7" fmla="*/ 4667048 w 4721107"/>
                <a:gd name="connsiteY7" fmla="*/ 444456 h 919745"/>
                <a:gd name="connsiteX8" fmla="*/ 4590046 w 4721107"/>
                <a:gd name="connsiteY8" fmla="*/ 136447 h 919745"/>
                <a:gd name="connsiteX9" fmla="*/ 4310913 w 4721107"/>
                <a:gd name="connsiteY9" fmla="*/ 11319 h 919745"/>
                <a:gd name="connsiteX10" fmla="*/ 316429 w 4721107"/>
                <a:gd name="connsiteY10" fmla="*/ 11319 h 919745"/>
                <a:gd name="connsiteX11" fmla="*/ 277928 w 4721107"/>
                <a:gd name="connsiteY11" fmla="*/ 88321 h 919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21107" h="919745">
                  <a:moveTo>
                    <a:pt x="277928" y="88321"/>
                  </a:moveTo>
                  <a:cubicBezTo>
                    <a:pt x="311616" y="186178"/>
                    <a:pt x="455995" y="460498"/>
                    <a:pt x="518559" y="598460"/>
                  </a:cubicBezTo>
                  <a:cubicBezTo>
                    <a:pt x="581123" y="736422"/>
                    <a:pt x="529789" y="890427"/>
                    <a:pt x="653313" y="916094"/>
                  </a:cubicBezTo>
                  <a:cubicBezTo>
                    <a:pt x="776837" y="941761"/>
                    <a:pt x="1083242" y="826258"/>
                    <a:pt x="1259705" y="752464"/>
                  </a:cubicBezTo>
                  <a:cubicBezTo>
                    <a:pt x="1436168" y="678670"/>
                    <a:pt x="1517983" y="519854"/>
                    <a:pt x="1712092" y="473332"/>
                  </a:cubicBezTo>
                  <a:cubicBezTo>
                    <a:pt x="1906201" y="426810"/>
                    <a:pt x="2079456" y="439644"/>
                    <a:pt x="2424361" y="473332"/>
                  </a:cubicBezTo>
                  <a:cubicBezTo>
                    <a:pt x="2769266" y="507020"/>
                    <a:pt x="3407743" y="680275"/>
                    <a:pt x="3781524" y="675462"/>
                  </a:cubicBezTo>
                  <a:cubicBezTo>
                    <a:pt x="4155305" y="670649"/>
                    <a:pt x="4532294" y="534292"/>
                    <a:pt x="4667048" y="444456"/>
                  </a:cubicBezTo>
                  <a:cubicBezTo>
                    <a:pt x="4801802" y="354620"/>
                    <a:pt x="4649402" y="208636"/>
                    <a:pt x="4590046" y="136447"/>
                  </a:cubicBezTo>
                  <a:cubicBezTo>
                    <a:pt x="4530690" y="64258"/>
                    <a:pt x="5023183" y="32174"/>
                    <a:pt x="4310913" y="11319"/>
                  </a:cubicBezTo>
                  <a:cubicBezTo>
                    <a:pt x="3598644" y="-9536"/>
                    <a:pt x="986989" y="3298"/>
                    <a:pt x="316429" y="11319"/>
                  </a:cubicBezTo>
                  <a:cubicBezTo>
                    <a:pt x="-354131" y="19340"/>
                    <a:pt x="244240" y="-9536"/>
                    <a:pt x="277928" y="8832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6" name="Прямокутник: округлені кути 5">
            <a:extLst>
              <a:ext uri="{FF2B5EF4-FFF2-40B4-BE49-F238E27FC236}">
                <a16:creationId xmlns:a16="http://schemas.microsoft.com/office/drawing/2014/main" id="{71891ECB-C37E-4FC8-A2F4-E8DB089E46AF}"/>
              </a:ext>
            </a:extLst>
          </p:cNvPr>
          <p:cNvSpPr/>
          <p:nvPr/>
        </p:nvSpPr>
        <p:spPr>
          <a:xfrm>
            <a:off x="362652" y="1441969"/>
            <a:ext cx="4755964" cy="496187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Ось і дзвоник дав сигнал,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Працювати час настав.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Тож і ми часу не гаймо,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І урок розпочинаймо!</a:t>
            </a:r>
          </a:p>
        </p:txBody>
      </p:sp>
    </p:spTree>
    <p:extLst>
      <p:ext uri="{BB962C8B-B14F-4D97-AF65-F5344CB8AC3E}">
        <p14:creationId xmlns:p14="http://schemas.microsoft.com/office/powerpoint/2010/main" val="124114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C689FC-D8FD-4208-ADD3-BBAF804F03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8BD8B454-7D80-44F3-BC50-96667F5D1D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213" y="1187779"/>
            <a:ext cx="3477472" cy="1771236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E356E988-1D59-4AEE-BD41-AFF562E0E88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1" r="74288"/>
          <a:stretch/>
        </p:blipFill>
        <p:spPr>
          <a:xfrm>
            <a:off x="1399231" y="3367201"/>
            <a:ext cx="400910" cy="82895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323A7FFB-7B43-4AB8-BF6C-0AB602CE551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60" r="54730"/>
          <a:stretch/>
        </p:blipFill>
        <p:spPr>
          <a:xfrm>
            <a:off x="795668" y="3398269"/>
            <a:ext cx="600313" cy="82895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236A3400-B924-4866-A6B5-26D8A67502D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46" r="45544"/>
          <a:stretch/>
        </p:blipFill>
        <p:spPr>
          <a:xfrm>
            <a:off x="2167447" y="3358405"/>
            <a:ext cx="600313" cy="82895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CFF7412B-7EDA-4096-9AF1-C9880F3DCC1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" r="89048"/>
          <a:stretch/>
        </p:blipFill>
        <p:spPr>
          <a:xfrm>
            <a:off x="3941725" y="3379457"/>
            <a:ext cx="600313" cy="82895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965AD0D0-E766-4674-98F1-6E342463A2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6" r="82183"/>
          <a:stretch/>
        </p:blipFill>
        <p:spPr>
          <a:xfrm>
            <a:off x="2709275" y="3367200"/>
            <a:ext cx="400910" cy="8289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CE35B3FA-271A-4A89-826D-1C333C8507D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06" r="16143"/>
          <a:stretch/>
        </p:blipFill>
        <p:spPr>
          <a:xfrm>
            <a:off x="3609398" y="3367200"/>
            <a:ext cx="400910" cy="82895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E472D851-C8C4-453A-8A74-CD049F10A55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06" r="16143"/>
          <a:stretch/>
        </p:blipFill>
        <p:spPr>
          <a:xfrm>
            <a:off x="5341524" y="3367200"/>
            <a:ext cx="400910" cy="82895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F54415E8-4D59-44C1-B331-12B7E6740D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52" r="67497"/>
          <a:stretch/>
        </p:blipFill>
        <p:spPr>
          <a:xfrm>
            <a:off x="4928444" y="3377705"/>
            <a:ext cx="400910" cy="82895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8D51C148-5F14-43FB-9069-3540C84598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1" r="74288"/>
          <a:stretch/>
        </p:blipFill>
        <p:spPr>
          <a:xfrm>
            <a:off x="6733827" y="3389199"/>
            <a:ext cx="400910" cy="82895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0456A6D5-A1B5-4747-95FC-485EA340C6D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60" r="54730"/>
          <a:stretch/>
        </p:blipFill>
        <p:spPr>
          <a:xfrm>
            <a:off x="6135232" y="3376942"/>
            <a:ext cx="600313" cy="82895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144F063E-611C-4B8F-81B2-0C8DAB29EF7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46" r="45544"/>
          <a:stretch/>
        </p:blipFill>
        <p:spPr>
          <a:xfrm>
            <a:off x="7472578" y="3358405"/>
            <a:ext cx="600313" cy="82895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6DB16ADA-AD3D-4918-A0C8-2E69E62BC4A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" r="89048"/>
          <a:stretch/>
        </p:blipFill>
        <p:spPr>
          <a:xfrm>
            <a:off x="8792541" y="3346955"/>
            <a:ext cx="600313" cy="82895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7F015941-9994-4879-A282-78E4D67B9D9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6" r="82183"/>
          <a:stretch/>
        </p:blipFill>
        <p:spPr>
          <a:xfrm>
            <a:off x="8511502" y="3367192"/>
            <a:ext cx="400910" cy="82895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FDD1C16A-13E1-481D-90CA-BD14E4B2138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06" r="16143"/>
          <a:stretch/>
        </p:blipFill>
        <p:spPr>
          <a:xfrm>
            <a:off x="9339794" y="3367202"/>
            <a:ext cx="400910" cy="82895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29E6CBC1-E6BE-4582-B363-73884B6430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06" r="16143"/>
          <a:stretch/>
        </p:blipFill>
        <p:spPr>
          <a:xfrm>
            <a:off x="10213735" y="3367202"/>
            <a:ext cx="400910" cy="82895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497E02A0-9AC6-4FAF-ABB1-C1CD948A996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52" r="67497"/>
          <a:stretch/>
        </p:blipFill>
        <p:spPr>
          <a:xfrm>
            <a:off x="10690087" y="3367202"/>
            <a:ext cx="400910" cy="82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BCD69B-3F21-4E53-B1E7-0E459200FC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0" t="3146" r="8397" b="13332"/>
          <a:stretch/>
        </p:blipFill>
        <p:spPr>
          <a:xfrm>
            <a:off x="74653" y="1533329"/>
            <a:ext cx="2244598" cy="3113486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702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4FAF31DA-1771-440C-B00A-41FFB43D3341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sp>
        <p:nvSpPr>
          <p:cNvPr id="16" name="Скругленный прямоугольник 41">
            <a:extLst>
              <a:ext uri="{FF2B5EF4-FFF2-40B4-BE49-F238E27FC236}">
                <a16:creationId xmlns:a16="http://schemas.microsoft.com/office/drawing/2014/main" id="{F32859D0-889F-471C-AC9D-803BE1A912A7}"/>
              </a:ext>
            </a:extLst>
          </p:cNvPr>
          <p:cNvSpPr/>
          <p:nvPr/>
        </p:nvSpPr>
        <p:spPr>
          <a:xfrm>
            <a:off x="2548577" y="1348819"/>
            <a:ext cx="9102142" cy="320655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300 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жолудів 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кг</a:t>
            </a:r>
          </a:p>
          <a:p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осадили - 2 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кг 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? 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uk-UA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проросли – 1/10 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частина 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жолудів </a:t>
            </a: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Проросли - ? ж., решта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431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58189" y="5722064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702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4FAF31DA-1771-440C-B00A-41FFB43D3341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6EB84D0-C77C-4CFB-A219-73B2D46C53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 b="52360"/>
          <a:stretch/>
        </p:blipFill>
        <p:spPr>
          <a:xfrm>
            <a:off x="3806589" y="1216877"/>
            <a:ext cx="8255272" cy="517277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D28BF0F-9800-4985-9865-DB93663B8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98" y="1154901"/>
            <a:ext cx="2339711" cy="119474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0071811-1672-4B66-9FB4-DD31447FEF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23" r="24195"/>
          <a:stretch/>
        </p:blipFill>
        <p:spPr>
          <a:xfrm>
            <a:off x="9010313" y="1435400"/>
            <a:ext cx="443631" cy="6081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BA93B97-1A6B-4C80-B6C3-9FA0E5E8A5F0}"/>
              </a:ext>
            </a:extLst>
          </p:cNvPr>
          <p:cNvSpPr txBox="1"/>
          <p:nvPr/>
        </p:nvSpPr>
        <p:spPr>
          <a:xfrm>
            <a:off x="3843341" y="2033282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E6BEF0-55EF-429D-8D50-FC8841089595}"/>
              </a:ext>
            </a:extLst>
          </p:cNvPr>
          <p:cNvSpPr txBox="1"/>
          <p:nvPr/>
        </p:nvSpPr>
        <p:spPr>
          <a:xfrm>
            <a:off x="6881314" y="2079651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(ж.)  - </a:t>
            </a:r>
            <a:r>
              <a:rPr lang="uk-UA" sz="3200" dirty="0" smtClean="0">
                <a:latin typeface="Monotype Corsiva" panose="03010101010201010101" pitchFamily="66" charset="0"/>
              </a:rPr>
              <a:t>посадили.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819E6E2-4EAC-4654-89DB-7D39256D72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" r="89407"/>
          <a:stretch/>
        </p:blipFill>
        <p:spPr>
          <a:xfrm>
            <a:off x="4521578" y="2036446"/>
            <a:ext cx="336872" cy="6081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4950544E-85F3-4B55-8F27-A39628B2FB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1" r="72713"/>
          <a:stretch/>
        </p:blipFill>
        <p:spPr>
          <a:xfrm>
            <a:off x="5456146" y="2026136"/>
            <a:ext cx="363461" cy="60810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EE4F0E5-9CC0-40B5-8CCC-AD5A8E0E1AA6}"/>
              </a:ext>
            </a:extLst>
          </p:cNvPr>
          <p:cNvSpPr txBox="1"/>
          <p:nvPr/>
        </p:nvSpPr>
        <p:spPr>
          <a:xfrm>
            <a:off x="3814607" y="3803679"/>
            <a:ext cx="82552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400" dirty="0">
                <a:latin typeface="Monotype Corsiva" panose="03010101010201010101" pitchFamily="66" charset="0"/>
              </a:rPr>
              <a:t>Відповідь: 540 </a:t>
            </a:r>
            <a:r>
              <a:rPr lang="uk-UA" sz="3400" dirty="0" smtClean="0">
                <a:latin typeface="Monotype Corsiva" panose="03010101010201010101" pitchFamily="66" charset="0"/>
              </a:rPr>
              <a:t>саджанців </a:t>
            </a:r>
            <a:r>
              <a:rPr lang="uk-UA" sz="3400" dirty="0" err="1" smtClean="0">
                <a:latin typeface="Monotype Corsiva" panose="03010101010201010101" pitchFamily="66" charset="0"/>
              </a:rPr>
              <a:t>дуба</a:t>
            </a:r>
            <a:r>
              <a:rPr lang="uk-UA" sz="3400" dirty="0" smtClean="0">
                <a:latin typeface="Monotype Corsiva" panose="03010101010201010101" pitchFamily="66" charset="0"/>
              </a:rPr>
              <a:t> </a:t>
            </a:r>
            <a:r>
              <a:rPr lang="uk-UA" sz="3400" dirty="0">
                <a:solidFill>
                  <a:prstClr val="black"/>
                </a:solidFill>
                <a:latin typeface="Monotype Corsiva" panose="03010101010201010101" pitchFamily="66" charset="0"/>
              </a:rPr>
              <a:t>одержали </a:t>
            </a:r>
            <a:r>
              <a:rPr lang="uk-UA" sz="3400" dirty="0" smtClean="0">
                <a:latin typeface="Monotype Corsiva" panose="03010101010201010101" pitchFamily="66" charset="0"/>
              </a:rPr>
              <a:t>.</a:t>
            </a:r>
            <a:endParaRPr lang="uk-UA" sz="3400" dirty="0">
              <a:latin typeface="Monotype Corsiva" panose="03010101010201010101" pitchFamily="66" charset="0"/>
            </a:endParaRP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4AC9389A-0C9E-462B-AE8D-56C851B1FC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" r="87980"/>
          <a:stretch/>
        </p:blipFill>
        <p:spPr>
          <a:xfrm>
            <a:off x="9328104" y="1435400"/>
            <a:ext cx="443631" cy="60810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B0DB873F-8BBC-4F7B-A495-3D9C7DDF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8" r="65546"/>
          <a:stretch/>
        </p:blipFill>
        <p:spPr>
          <a:xfrm>
            <a:off x="4243420" y="2036447"/>
            <a:ext cx="363461" cy="60810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DFF017F8-3340-4D18-A769-7B44F19DF9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1" t="1178" r="73007" b="-1178"/>
          <a:stretch/>
        </p:blipFill>
        <p:spPr>
          <a:xfrm>
            <a:off x="9630084" y="1435400"/>
            <a:ext cx="443631" cy="60810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F9A4E5D0-7616-4234-9D9B-954803423B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" r="89407"/>
          <a:stretch/>
        </p:blipFill>
        <p:spPr>
          <a:xfrm>
            <a:off x="4838909" y="2036446"/>
            <a:ext cx="336872" cy="60810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E1FE1AC-859F-451E-BC06-C9185E18A252}"/>
              </a:ext>
            </a:extLst>
          </p:cNvPr>
          <p:cNvSpPr txBox="1"/>
          <p:nvPr/>
        </p:nvSpPr>
        <p:spPr>
          <a:xfrm>
            <a:off x="5129210" y="204350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74D6E2-11D6-4416-8937-93B5F84E43A7}"/>
              </a:ext>
            </a:extLst>
          </p:cNvPr>
          <p:cNvSpPr txBox="1"/>
          <p:nvPr/>
        </p:nvSpPr>
        <p:spPr>
          <a:xfrm>
            <a:off x="5664792" y="2067809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0B2826A6-8114-4F0F-920D-ED6B950AF8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" r="89407"/>
          <a:stretch/>
        </p:blipFill>
        <p:spPr>
          <a:xfrm>
            <a:off x="6340032" y="2036446"/>
            <a:ext cx="336872" cy="60810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F12234DD-A506-418C-81E0-D1669D2F19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86" r="33918"/>
          <a:stretch/>
        </p:blipFill>
        <p:spPr>
          <a:xfrm>
            <a:off x="6061874" y="2036447"/>
            <a:ext cx="363461" cy="60810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EAC7546E-6CAA-4279-AD36-7E28685CE1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" r="89407"/>
          <a:stretch/>
        </p:blipFill>
        <p:spPr>
          <a:xfrm>
            <a:off x="6657363" y="2036446"/>
            <a:ext cx="336872" cy="60810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62ADFF24-8BCD-4201-9568-0D2C418758A3}"/>
              </a:ext>
            </a:extLst>
          </p:cNvPr>
          <p:cNvSpPr txBox="1"/>
          <p:nvPr/>
        </p:nvSpPr>
        <p:spPr>
          <a:xfrm>
            <a:off x="3810130" y="2674240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2498F09D-770C-404F-8F8C-FCACCAB706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" r="89407"/>
          <a:stretch/>
        </p:blipFill>
        <p:spPr>
          <a:xfrm>
            <a:off x="4502093" y="2642645"/>
            <a:ext cx="336872" cy="60810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0E91FF1-41EA-42B5-8848-F440A59E77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86" r="33918"/>
          <a:stretch/>
        </p:blipFill>
        <p:spPr>
          <a:xfrm>
            <a:off x="4223935" y="2642646"/>
            <a:ext cx="363461" cy="6081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45A53E1A-8C6F-4304-83EF-C2AF364C85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" r="89407"/>
          <a:stretch/>
        </p:blipFill>
        <p:spPr>
          <a:xfrm>
            <a:off x="4819424" y="2642645"/>
            <a:ext cx="336872" cy="60810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3708FE3-13ED-4417-84B2-2A0A71A90A87}"/>
              </a:ext>
            </a:extLst>
          </p:cNvPr>
          <p:cNvSpPr txBox="1"/>
          <p:nvPr/>
        </p:nvSpPr>
        <p:spPr>
          <a:xfrm>
            <a:off x="5086827" y="260443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C3CCF838-B30A-43AC-BE54-600D8470A1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" r="89407"/>
          <a:stretch/>
        </p:blipFill>
        <p:spPr>
          <a:xfrm>
            <a:off x="5743902" y="2642645"/>
            <a:ext cx="336872" cy="608101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0C492F32-B1D0-4BC0-BA72-82D695DA61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5" r="81734"/>
          <a:stretch/>
        </p:blipFill>
        <p:spPr>
          <a:xfrm>
            <a:off x="5444591" y="2642645"/>
            <a:ext cx="336872" cy="608101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5C70364-CDA0-4F88-955B-197C7FA483A6}"/>
              </a:ext>
            </a:extLst>
          </p:cNvPr>
          <p:cNvSpPr txBox="1"/>
          <p:nvPr/>
        </p:nvSpPr>
        <p:spPr>
          <a:xfrm>
            <a:off x="5964103" y="2644547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1560A364-0AF2-401A-BA01-65D579012A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" r="89407"/>
          <a:stretch/>
        </p:blipFill>
        <p:spPr>
          <a:xfrm>
            <a:off x="6637435" y="2642644"/>
            <a:ext cx="336872" cy="608101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5816090D-9360-48D5-932C-321C1439307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86" r="33918"/>
          <a:stretch/>
        </p:blipFill>
        <p:spPr>
          <a:xfrm>
            <a:off x="6359277" y="2642645"/>
            <a:ext cx="363461" cy="608101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7AA085C9-1DBE-49F2-9429-39D383073B6D}"/>
              </a:ext>
            </a:extLst>
          </p:cNvPr>
          <p:cNvSpPr txBox="1"/>
          <p:nvPr/>
        </p:nvSpPr>
        <p:spPr>
          <a:xfrm>
            <a:off x="6873297" y="2665970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(ж.)  -  не </a:t>
            </a:r>
            <a:r>
              <a:rPr lang="uk-UA" sz="3200" dirty="0" smtClean="0">
                <a:latin typeface="Monotype Corsiva" panose="03010101010201010101" pitchFamily="66" charset="0"/>
              </a:rPr>
              <a:t>проросло.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97579B-BD25-45D6-B1B6-7A096CDBF696}"/>
              </a:ext>
            </a:extLst>
          </p:cNvPr>
          <p:cNvSpPr txBox="1"/>
          <p:nvPr/>
        </p:nvSpPr>
        <p:spPr>
          <a:xfrm>
            <a:off x="3810130" y="3256977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3)</a:t>
            </a:r>
          </a:p>
        </p:txBody>
      </p:sp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4DC8CF56-1A8D-48F4-B1E2-196976155A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" r="89407"/>
          <a:stretch/>
        </p:blipFill>
        <p:spPr>
          <a:xfrm>
            <a:off x="4502093" y="3229071"/>
            <a:ext cx="336872" cy="60810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044B08C9-D141-4C7A-9A14-B6ACB0961F3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86" r="33918"/>
          <a:stretch/>
        </p:blipFill>
        <p:spPr>
          <a:xfrm>
            <a:off x="4223935" y="3229072"/>
            <a:ext cx="363461" cy="608101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D05ACEDA-7781-42FE-877A-EBB23DE653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" r="89407"/>
          <a:stretch/>
        </p:blipFill>
        <p:spPr>
          <a:xfrm>
            <a:off x="4819424" y="3229071"/>
            <a:ext cx="336872" cy="608101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28B03E3-B96F-469B-91E4-3631A2F291A8}"/>
              </a:ext>
            </a:extLst>
          </p:cNvPr>
          <p:cNvSpPr txBox="1"/>
          <p:nvPr/>
        </p:nvSpPr>
        <p:spPr>
          <a:xfrm>
            <a:off x="5086827" y="321890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C9A7CD3C-9BB8-4B18-B03B-683ABF3CD5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" r="89407"/>
          <a:stretch/>
        </p:blipFill>
        <p:spPr>
          <a:xfrm>
            <a:off x="5743419" y="3227420"/>
            <a:ext cx="336872" cy="608101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2F0DF03F-16CC-42D1-81CA-F5AA2CA4C2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86" r="33918"/>
          <a:stretch/>
        </p:blipFill>
        <p:spPr>
          <a:xfrm>
            <a:off x="5465261" y="3227421"/>
            <a:ext cx="363461" cy="60810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3D48E580-EE23-4ACB-ACFB-1B4398A72EB0}"/>
              </a:ext>
            </a:extLst>
          </p:cNvPr>
          <p:cNvSpPr txBox="1"/>
          <p:nvPr/>
        </p:nvSpPr>
        <p:spPr>
          <a:xfrm>
            <a:off x="5983348" y="3240243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63ED2449-40E3-498F-9C47-2FD102FD7B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07" r="44997"/>
          <a:stretch/>
        </p:blipFill>
        <p:spPr>
          <a:xfrm>
            <a:off x="6349655" y="3229072"/>
            <a:ext cx="363461" cy="608101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95F67F99-A9B9-4666-9599-C624A7B201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r="88888"/>
          <a:stretch/>
        </p:blipFill>
        <p:spPr>
          <a:xfrm>
            <a:off x="6974307" y="3229072"/>
            <a:ext cx="363461" cy="608101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0AD9C7FF-DDEE-4993-9466-DABB397292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36" r="54568"/>
          <a:stretch/>
        </p:blipFill>
        <p:spPr>
          <a:xfrm>
            <a:off x="6640694" y="3229072"/>
            <a:ext cx="363461" cy="608101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72AA7141-F6CC-46BF-B5AD-BF9369DF5E81}"/>
              </a:ext>
            </a:extLst>
          </p:cNvPr>
          <p:cNvSpPr txBox="1"/>
          <p:nvPr/>
        </p:nvSpPr>
        <p:spPr>
          <a:xfrm>
            <a:off x="7185429" y="3250745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(с.)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l="21867" t="24185" r="9279" b="36305"/>
          <a:stretch/>
        </p:blipFill>
        <p:spPr>
          <a:xfrm>
            <a:off x="147540" y="1740932"/>
            <a:ext cx="3619651" cy="160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4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1" grpId="0"/>
      <p:bldP spid="56" grpId="0"/>
      <p:bldP spid="57" grpId="0"/>
      <p:bldP spid="61" grpId="0"/>
      <p:bldP spid="65" grpId="0"/>
      <p:bldP spid="68" grpId="0"/>
      <p:bldP spid="71" grpId="0"/>
      <p:bldP spid="72" grpId="0"/>
      <p:bldP spid="76" grpId="0"/>
      <p:bldP spid="79" grpId="0"/>
      <p:bldP spid="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926BCDE-59F4-4263-81B6-DD833E9C59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6"/>
          <a:stretch/>
        </p:blipFill>
        <p:spPr>
          <a:xfrm>
            <a:off x="194127" y="1300916"/>
            <a:ext cx="3821870" cy="541803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9"/>
            <a:ext cx="8522549" cy="5263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Накресли</a:t>
            </a: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5648232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705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6" name="Скругленный прямоугольник 41">
            <a:extLst>
              <a:ext uri="{FF2B5EF4-FFF2-40B4-BE49-F238E27FC236}">
                <a16:creationId xmlns:a16="http://schemas.microsoft.com/office/drawing/2014/main" id="{A0E604EB-1323-4DEA-B0F9-5308077E8860}"/>
              </a:ext>
            </a:extLst>
          </p:cNvPr>
          <p:cNvSpPr/>
          <p:nvPr/>
        </p:nvSpPr>
        <p:spPr>
          <a:xfrm>
            <a:off x="3354229" y="1198879"/>
            <a:ext cx="8656828" cy="1873267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Довжина відрізка </a:t>
            </a:r>
            <a:r>
              <a:rPr lang="en-US" sz="3200" b="1" dirty="0">
                <a:solidFill>
                  <a:srgbClr val="F16B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 см. В</a:t>
            </a:r>
            <a:r>
              <a:rPr lang="uk-UA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ідрізок</a:t>
            </a:r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3200" b="1" dirty="0">
                <a:solidFill>
                  <a:srgbClr val="F16B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</a:t>
            </a:r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endParaRPr lang="uk-UA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см довший за половину відрізка </a:t>
            </a:r>
            <a:r>
              <a:rPr lang="en-US" sz="3200" b="1" dirty="0">
                <a:solidFill>
                  <a:srgbClr val="F16B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</a:t>
            </a:r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uk-UA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Знайди </a:t>
            </a:r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довжину відрізка </a:t>
            </a:r>
            <a:r>
              <a:rPr lang="en-US" sz="3200" b="1" dirty="0">
                <a:solidFill>
                  <a:srgbClr val="F16B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 </a:t>
            </a:r>
            <a:r>
              <a:rPr lang="ru-RU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накресли</a:t>
            </a: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його</a:t>
            </a: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uk-UA" sz="32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0EDA685-320D-458F-8C56-B6D064DC7CB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" r="52864" b="64682"/>
          <a:stretch/>
        </p:blipFill>
        <p:spPr>
          <a:xfrm>
            <a:off x="3589250" y="3207329"/>
            <a:ext cx="8602750" cy="36289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3A38CA6-CDD7-4FBF-B30C-8ECBBB5044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9" r="80229"/>
          <a:stretch/>
        </p:blipFill>
        <p:spPr>
          <a:xfrm>
            <a:off x="3981787" y="3429000"/>
            <a:ext cx="362165" cy="56637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F9CB363-9E98-4DBC-97D0-AB2CEA638A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92" r="13746"/>
          <a:stretch/>
        </p:blipFill>
        <p:spPr>
          <a:xfrm>
            <a:off x="4298272" y="3429000"/>
            <a:ext cx="362165" cy="56637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6553023-735A-4989-9EF9-AE636D058044}"/>
              </a:ext>
            </a:extLst>
          </p:cNvPr>
          <p:cNvSpPr txBox="1"/>
          <p:nvPr/>
        </p:nvSpPr>
        <p:spPr>
          <a:xfrm>
            <a:off x="4546063" y="3429000"/>
            <a:ext cx="31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85044E2-757F-4686-A2DD-2C49E666C6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4" r="72294"/>
          <a:stretch/>
        </p:blipFill>
        <p:spPr>
          <a:xfrm>
            <a:off x="4862548" y="3429000"/>
            <a:ext cx="362165" cy="5663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CAB7E39-B208-4603-801E-81F88F08F552}"/>
              </a:ext>
            </a:extLst>
          </p:cNvPr>
          <p:cNvSpPr txBox="1"/>
          <p:nvPr/>
        </p:nvSpPr>
        <p:spPr>
          <a:xfrm>
            <a:off x="5065821" y="3481355"/>
            <a:ext cx="31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C2612F5-B45E-4EBD-967E-667019BF25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56" r="2482"/>
          <a:stretch/>
        </p:blipFill>
        <p:spPr>
          <a:xfrm>
            <a:off x="5426824" y="3429000"/>
            <a:ext cx="362165" cy="56637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03A54E5-C478-4055-A1FF-4093634D1897}"/>
              </a:ext>
            </a:extLst>
          </p:cNvPr>
          <p:cNvSpPr txBox="1"/>
          <p:nvPr/>
        </p:nvSpPr>
        <p:spPr>
          <a:xfrm>
            <a:off x="5703130" y="3493040"/>
            <a:ext cx="4560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Monotype Corsiva" panose="03010101010201010101" pitchFamily="66" charset="0"/>
              </a:rPr>
              <a:t>(см) – половина </a:t>
            </a:r>
            <a:r>
              <a:rPr lang="en-US" sz="2400" dirty="0">
                <a:latin typeface="Monotype Corsiva" panose="03010101010201010101" pitchFamily="66" charset="0"/>
              </a:rPr>
              <a:t>CD.</a:t>
            </a:r>
            <a:endParaRPr lang="uk-UA" sz="2400" dirty="0">
              <a:latin typeface="Monotype Corsiva" panose="03010101010201010101" pitchFamily="66" charset="0"/>
            </a:endParaRP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92E4247D-C45C-4A12-924F-9F2C86E307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56" r="2482"/>
          <a:stretch/>
        </p:blipFill>
        <p:spPr>
          <a:xfrm>
            <a:off x="4008924" y="3995376"/>
            <a:ext cx="362165" cy="56637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8EC6E80-281A-4537-8537-69B484F4B79F}"/>
              </a:ext>
            </a:extLst>
          </p:cNvPr>
          <p:cNvSpPr txBox="1"/>
          <p:nvPr/>
        </p:nvSpPr>
        <p:spPr>
          <a:xfrm>
            <a:off x="4212265" y="4047731"/>
            <a:ext cx="31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7B2AE1E-6A8E-4922-8E58-E9BFECD0DB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4" r="72294"/>
          <a:stretch/>
        </p:blipFill>
        <p:spPr>
          <a:xfrm>
            <a:off x="4558732" y="3995376"/>
            <a:ext cx="362165" cy="56637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3F59A44-E1CE-4A42-9C03-6530C90E7C6F}"/>
              </a:ext>
            </a:extLst>
          </p:cNvPr>
          <p:cNvSpPr txBox="1"/>
          <p:nvPr/>
        </p:nvSpPr>
        <p:spPr>
          <a:xfrm>
            <a:off x="4790893" y="4043079"/>
            <a:ext cx="31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FBCE841-0FE6-4CAF-AA8B-0BA5F4C20D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9" r="80229"/>
          <a:stretch/>
        </p:blipFill>
        <p:spPr>
          <a:xfrm>
            <a:off x="5166262" y="3976789"/>
            <a:ext cx="362165" cy="566376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121D609-FF19-45C3-B2DF-40EF1ED9B8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9" r="80229"/>
          <a:stretch/>
        </p:blipFill>
        <p:spPr>
          <a:xfrm>
            <a:off x="5432048" y="3976789"/>
            <a:ext cx="362165" cy="56637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3DF1EFF-5887-4EAF-AE79-720DEE8FD618}"/>
              </a:ext>
            </a:extLst>
          </p:cNvPr>
          <p:cNvSpPr txBox="1"/>
          <p:nvPr/>
        </p:nvSpPr>
        <p:spPr>
          <a:xfrm>
            <a:off x="5703130" y="4038438"/>
            <a:ext cx="4560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Monotype Corsiva" panose="03010101010201010101" pitchFamily="66" charset="0"/>
              </a:rPr>
              <a:t>(см) – </a:t>
            </a:r>
            <a:r>
              <a:rPr lang="en-US" sz="2400" dirty="0">
                <a:latin typeface="Monotype Corsiva" panose="03010101010201010101" pitchFamily="66" charset="0"/>
              </a:rPr>
              <a:t>AB.</a:t>
            </a:r>
            <a:endParaRPr lang="uk-UA" sz="2400" dirty="0">
              <a:latin typeface="Monotype Corsiva" panose="03010101010201010101" pitchFamily="66" charset="0"/>
            </a:endParaRPr>
          </a:p>
        </p:txBody>
      </p:sp>
      <p:cxnSp>
        <p:nvCxnSpPr>
          <p:cNvPr id="9" name="Пряма сполучна лінія 8">
            <a:extLst>
              <a:ext uri="{FF2B5EF4-FFF2-40B4-BE49-F238E27FC236}">
                <a16:creationId xmlns:a16="http://schemas.microsoft.com/office/drawing/2014/main" id="{CD42BBBB-3F1C-4234-B4CC-12FC36CA4F73}"/>
              </a:ext>
            </a:extLst>
          </p:cNvPr>
          <p:cNvCxnSpPr/>
          <p:nvPr/>
        </p:nvCxnSpPr>
        <p:spPr>
          <a:xfrm>
            <a:off x="3952967" y="4975273"/>
            <a:ext cx="62817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 сполучна лінія 35">
            <a:extLst>
              <a:ext uri="{FF2B5EF4-FFF2-40B4-BE49-F238E27FC236}">
                <a16:creationId xmlns:a16="http://schemas.microsoft.com/office/drawing/2014/main" id="{B881A055-27C1-410C-BAFD-92C6A5A3033D}"/>
              </a:ext>
            </a:extLst>
          </p:cNvPr>
          <p:cNvCxnSpPr>
            <a:cxnSpLocks/>
          </p:cNvCxnSpPr>
          <p:nvPr/>
        </p:nvCxnSpPr>
        <p:spPr>
          <a:xfrm flipV="1">
            <a:off x="3952967" y="4906986"/>
            <a:ext cx="0" cy="136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 сполучна лінія 37">
            <a:extLst>
              <a:ext uri="{FF2B5EF4-FFF2-40B4-BE49-F238E27FC236}">
                <a16:creationId xmlns:a16="http://schemas.microsoft.com/office/drawing/2014/main" id="{1144374E-BB92-46E4-8289-CB9CCE275822}"/>
              </a:ext>
            </a:extLst>
          </p:cNvPr>
          <p:cNvCxnSpPr>
            <a:cxnSpLocks/>
          </p:cNvCxnSpPr>
          <p:nvPr/>
        </p:nvCxnSpPr>
        <p:spPr>
          <a:xfrm flipV="1">
            <a:off x="10234736" y="4906986"/>
            <a:ext cx="0" cy="136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4CB7505-59EB-4EA6-B384-8B7D2718B352}"/>
              </a:ext>
            </a:extLst>
          </p:cNvPr>
          <p:cNvSpPr txBox="1"/>
          <p:nvPr/>
        </p:nvSpPr>
        <p:spPr>
          <a:xfrm>
            <a:off x="3786734" y="4590868"/>
            <a:ext cx="609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/>
              <a:t>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C11A53-4B9B-4EBA-83E3-068421589890}"/>
              </a:ext>
            </a:extLst>
          </p:cNvPr>
          <p:cNvSpPr txBox="1"/>
          <p:nvPr/>
        </p:nvSpPr>
        <p:spPr>
          <a:xfrm>
            <a:off x="10030995" y="4590868"/>
            <a:ext cx="609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/>
              <a:t>В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174" y="3345785"/>
            <a:ext cx="762066" cy="8596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2174" y="3889316"/>
            <a:ext cx="762066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3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6" grpId="0"/>
      <p:bldP spid="30" grpId="0"/>
      <p:bldP spid="32" grpId="0"/>
      <p:bldP spid="35" grpId="0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8B20A19-9BCE-4FC9-A083-2F54C1D49B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4" t="12050" r="57979" b="16805"/>
          <a:stretch/>
        </p:blipFill>
        <p:spPr>
          <a:xfrm>
            <a:off x="987301" y="1226214"/>
            <a:ext cx="1016065" cy="176636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A696674E-D1E9-4C8C-9FD1-3CD50C30A0CE}"/>
              </a:ext>
            </a:extLst>
          </p:cNvPr>
          <p:cNvSpPr/>
          <p:nvPr/>
        </p:nvSpPr>
        <p:spPr>
          <a:xfrm>
            <a:off x="366328" y="3282188"/>
            <a:ext cx="8677634" cy="71425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</a:rPr>
              <a:t>Нехай маса колібрі – Х г.</a:t>
            </a:r>
            <a:endParaRPr lang="uk-UA" sz="48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1" name="Скругленный прямоугольник 23">
            <a:extLst>
              <a:ext uri="{FF2B5EF4-FFF2-40B4-BE49-F238E27FC236}">
                <a16:creationId xmlns:a16="http://schemas.microsoft.com/office/drawing/2014/main" id="{479B783A-9C82-4C48-A297-A0A7B436AD59}"/>
              </a:ext>
            </a:extLst>
          </p:cNvPr>
          <p:cNvSpPr/>
          <p:nvPr/>
        </p:nvSpPr>
        <p:spPr>
          <a:xfrm>
            <a:off x="366328" y="4965020"/>
            <a:ext cx="8802610" cy="1756235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За умовою задачі маємо:</a:t>
            </a: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Х + 4Х = 40</a:t>
            </a:r>
          </a:p>
          <a:p>
            <a:pPr algn="ctr"/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 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" name="Бульбашка прямої мови: прямокутна з округленими кутами 1">
            <a:extLst>
              <a:ext uri="{FF2B5EF4-FFF2-40B4-BE49-F238E27FC236}">
                <a16:creationId xmlns:a16="http://schemas.microsoft.com/office/drawing/2014/main" id="{6C43BDD9-E76D-4ED3-8B46-5781F9E66447}"/>
              </a:ext>
            </a:extLst>
          </p:cNvPr>
          <p:cNvSpPr/>
          <p:nvPr/>
        </p:nvSpPr>
        <p:spPr>
          <a:xfrm>
            <a:off x="3560418" y="496957"/>
            <a:ext cx="3496365" cy="2633869"/>
          </a:xfrm>
          <a:prstGeom prst="wedgeRoundRectCallout">
            <a:avLst>
              <a:gd name="adj1" fmla="val -56813"/>
              <a:gd name="adj2" fmla="val 39858"/>
              <a:gd name="adj3" fmla="val 16667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Знайди масу колібрі й горобця, якщо відомо, що горобець у 4 рази важчий від колібрі.</a:t>
            </a:r>
          </a:p>
        </p:txBody>
      </p:sp>
      <p:pic>
        <p:nvPicPr>
          <p:cNvPr id="1026" name="Picture 2" descr="Колибри PNG">
            <a:extLst>
              <a:ext uri="{FF2B5EF4-FFF2-40B4-BE49-F238E27FC236}">
                <a16:creationId xmlns:a16="http://schemas.microsoft.com/office/drawing/2014/main" id="{9525ABCB-8CEA-4EA3-B750-199C29F68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972" y="923396"/>
            <a:ext cx="1780990" cy="178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Воробей PNG">
            <a:extLst>
              <a:ext uri="{FF2B5EF4-FFF2-40B4-BE49-F238E27FC236}">
                <a16:creationId xmlns:a16="http://schemas.microsoft.com/office/drawing/2014/main" id="{FD506186-F739-4098-B481-A357D5E81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876" y="699622"/>
            <a:ext cx="2603248" cy="190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Ліва фігурна дужка 5">
            <a:extLst>
              <a:ext uri="{FF2B5EF4-FFF2-40B4-BE49-F238E27FC236}">
                <a16:creationId xmlns:a16="http://schemas.microsoft.com/office/drawing/2014/main" id="{772EB4B4-76BE-49C9-A3D2-86A4AB880865}"/>
              </a:ext>
            </a:extLst>
          </p:cNvPr>
          <p:cNvSpPr/>
          <p:nvPr/>
        </p:nvSpPr>
        <p:spPr>
          <a:xfrm rot="16200000">
            <a:off x="9423493" y="516706"/>
            <a:ext cx="564859" cy="455977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D8025E-5774-4871-BCDB-26086AA802CF}"/>
              </a:ext>
            </a:extLst>
          </p:cNvPr>
          <p:cNvSpPr txBox="1"/>
          <p:nvPr/>
        </p:nvSpPr>
        <p:spPr>
          <a:xfrm>
            <a:off x="8881628" y="3177358"/>
            <a:ext cx="1700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/>
              <a:t>40 г</a:t>
            </a: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664AB649-7A05-4E29-96C1-FE97097A324F}"/>
              </a:ext>
            </a:extLst>
          </p:cNvPr>
          <p:cNvSpPr/>
          <p:nvPr/>
        </p:nvSpPr>
        <p:spPr>
          <a:xfrm>
            <a:off x="366328" y="4105506"/>
            <a:ext cx="8677634" cy="71425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</a:rPr>
              <a:t>Тоді маса </a:t>
            </a:r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</a:rPr>
              <a:t>горобця 4Х г.</a:t>
            </a:r>
            <a:endParaRPr lang="uk-UA" sz="48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377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28.05.2022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12370" y="1555036"/>
            <a:ext cx="967047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chemeClr val="accent2">
                    <a:lumMod val="75000"/>
                  </a:schemeClr>
                </a:solidFill>
              </a:rPr>
              <a:t>Х + 4Х = 40</a:t>
            </a:r>
          </a:p>
          <a:p>
            <a:r>
              <a:rPr lang="ru-RU" sz="3600" b="1" dirty="0">
                <a:solidFill>
                  <a:schemeClr val="accent2">
                    <a:lumMod val="75000"/>
                  </a:schemeClr>
                </a:solidFill>
              </a:rPr>
              <a:t>5 ∙ Х = 40</a:t>
            </a:r>
          </a:p>
          <a:p>
            <a:r>
              <a:rPr lang="ru-RU" sz="3600" b="1" dirty="0">
                <a:solidFill>
                  <a:schemeClr val="accent2">
                    <a:lumMod val="75000"/>
                  </a:schemeClr>
                </a:solidFill>
              </a:rPr>
              <a:t>Х = 40 : 5</a:t>
            </a:r>
          </a:p>
          <a:p>
            <a:r>
              <a:rPr lang="ru-RU" sz="3600" b="1" dirty="0">
                <a:solidFill>
                  <a:schemeClr val="accent2">
                    <a:lumMod val="75000"/>
                  </a:schemeClr>
                </a:solidFill>
              </a:rPr>
              <a:t>Х = 8</a:t>
            </a:r>
          </a:p>
          <a:p>
            <a:r>
              <a:rPr lang="ru-RU" sz="3600" b="1" dirty="0" err="1">
                <a:solidFill>
                  <a:schemeClr val="accent2">
                    <a:lumMod val="75000"/>
                  </a:schemeClr>
                </a:solidFill>
              </a:rPr>
              <a:t>Отже</a:t>
            </a:r>
            <a:r>
              <a:rPr lang="ru-RU" sz="36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ru-RU" sz="3600" b="1" dirty="0" err="1">
                <a:solidFill>
                  <a:schemeClr val="accent2">
                    <a:lumMod val="75000"/>
                  </a:schemeClr>
                </a:solidFill>
              </a:rPr>
              <a:t>маса</a:t>
            </a:r>
            <a:r>
              <a:rPr lang="ru-RU" sz="3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2">
                    <a:lumMod val="75000"/>
                  </a:schemeClr>
                </a:solidFill>
              </a:rPr>
              <a:t>колібрі</a:t>
            </a:r>
            <a:r>
              <a:rPr lang="ru-RU" sz="3600" b="1" dirty="0">
                <a:solidFill>
                  <a:schemeClr val="accent2">
                    <a:lumMod val="75000"/>
                  </a:schemeClr>
                </a:solidFill>
              </a:rPr>
              <a:t> 8 г.</a:t>
            </a:r>
          </a:p>
          <a:p>
            <a:r>
              <a:rPr lang="ru-RU" sz="3600" b="1" dirty="0" err="1">
                <a:solidFill>
                  <a:schemeClr val="accent2">
                    <a:lumMod val="75000"/>
                  </a:schemeClr>
                </a:solidFill>
              </a:rPr>
              <a:t>Тоді</a:t>
            </a:r>
            <a:r>
              <a:rPr lang="ru-RU" sz="3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2">
                    <a:lumMod val="75000"/>
                  </a:schemeClr>
                </a:solidFill>
              </a:rPr>
              <a:t>маса</a:t>
            </a:r>
            <a:r>
              <a:rPr lang="ru-RU" sz="3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2">
                    <a:lumMod val="75000"/>
                  </a:schemeClr>
                </a:solidFill>
              </a:rPr>
              <a:t>горобця</a:t>
            </a:r>
            <a:r>
              <a:rPr lang="ru-RU" sz="3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2">
                    <a:lumMod val="75000"/>
                  </a:schemeClr>
                </a:solidFill>
              </a:rPr>
              <a:t>дорівнює</a:t>
            </a:r>
            <a:endParaRPr lang="ru-RU" sz="3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ru-RU" sz="3600" b="1" dirty="0">
                <a:solidFill>
                  <a:schemeClr val="accent2">
                    <a:lumMod val="75000"/>
                  </a:schemeClr>
                </a:solidFill>
              </a:rPr>
              <a:t>8 ∙ 4 = 32 (кг)</a:t>
            </a:r>
          </a:p>
          <a:p>
            <a:r>
              <a:rPr lang="ru-RU" sz="3600" b="1" dirty="0" err="1">
                <a:solidFill>
                  <a:schemeClr val="accent2">
                    <a:lumMod val="75000"/>
                  </a:schemeClr>
                </a:solidFill>
              </a:rPr>
              <a:t>Відповідь</a:t>
            </a:r>
            <a:r>
              <a:rPr lang="ru-RU" sz="3600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ru-RU" sz="3600" b="1" dirty="0" err="1">
                <a:solidFill>
                  <a:schemeClr val="accent2">
                    <a:lumMod val="75000"/>
                  </a:schemeClr>
                </a:solidFill>
              </a:rPr>
              <a:t>маса</a:t>
            </a:r>
            <a:r>
              <a:rPr lang="ru-RU" sz="3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2">
                    <a:lumMod val="75000"/>
                  </a:schemeClr>
                </a:solidFill>
              </a:rPr>
              <a:t>колібрі</a:t>
            </a:r>
            <a:r>
              <a:rPr lang="ru-RU" sz="3600" b="1" dirty="0">
                <a:solidFill>
                  <a:schemeClr val="accent2">
                    <a:lumMod val="75000"/>
                  </a:schemeClr>
                </a:solidFill>
              </a:rPr>
              <a:t> 8 г, </a:t>
            </a:r>
            <a:r>
              <a:rPr lang="ru-RU" sz="3600" b="1" dirty="0" err="1">
                <a:solidFill>
                  <a:schemeClr val="accent2">
                    <a:lumMod val="75000"/>
                  </a:schemeClr>
                </a:solidFill>
              </a:rPr>
              <a:t>маса</a:t>
            </a:r>
            <a:r>
              <a:rPr lang="ru-RU" sz="3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2">
                    <a:lumMod val="75000"/>
                  </a:schemeClr>
                </a:solidFill>
              </a:rPr>
              <a:t>горобця</a:t>
            </a:r>
            <a:r>
              <a:rPr lang="ru-RU" sz="3600" b="1" dirty="0">
                <a:solidFill>
                  <a:schemeClr val="accent2">
                    <a:lumMod val="75000"/>
                  </a:schemeClr>
                </a:solidFill>
              </a:rPr>
              <a:t> 32 г.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683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2"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1"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2"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31"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>
                <a:solidFill>
                  <a:schemeClr val="accent6">
                    <a:lumMod val="50000"/>
                  </a:schemeClr>
                </a:solidFill>
              </a:rPr>
              <a:t>(щоби відкрити лист, </a:t>
            </a:r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натисніть на нього)</a:t>
            </a:r>
          </a:p>
        </p:txBody>
      </p:sp>
    </p:spTree>
    <p:extLst>
      <p:ext uri="{BB962C8B-B14F-4D97-AF65-F5344CB8AC3E}">
        <p14:creationId xmlns:p14="http://schemas.microsoft.com/office/powerpoint/2010/main" val="536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39226</TotalTime>
  <Words>366</Words>
  <Application>Microsoft Office PowerPoint</Application>
  <PresentationFormat>Широкоэкранный</PresentationFormat>
  <Paragraphs>126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6279</cp:revision>
  <dcterms:created xsi:type="dcterms:W3CDTF">2018-01-05T16:38:53Z</dcterms:created>
  <dcterms:modified xsi:type="dcterms:W3CDTF">2022-05-28T12:39:07Z</dcterms:modified>
</cp:coreProperties>
</file>