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7" r:id="rId2"/>
    <p:sldId id="528" r:id="rId3"/>
    <p:sldId id="535" r:id="rId4"/>
    <p:sldId id="530" r:id="rId5"/>
    <p:sldId id="536" r:id="rId6"/>
    <p:sldId id="532" r:id="rId7"/>
    <p:sldId id="527" r:id="rId8"/>
    <p:sldId id="520" r:id="rId9"/>
    <p:sldId id="537" r:id="rId10"/>
    <p:sldId id="500" r:id="rId11"/>
    <p:sldId id="501" r:id="rId12"/>
    <p:sldId id="273" r:id="rId13"/>
    <p:sldId id="538" r:id="rId14"/>
    <p:sldId id="539" r:id="rId15"/>
    <p:sldId id="483" r:id="rId16"/>
    <p:sldId id="415" r:id="rId17"/>
    <p:sldId id="416" r:id="rId18"/>
    <p:sldId id="546" r:id="rId1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CCFF"/>
    <a:srgbClr val="9900FF"/>
    <a:srgbClr val="0066FF"/>
    <a:srgbClr val="006600"/>
    <a:srgbClr val="993366"/>
    <a:srgbClr val="CCCCFF"/>
    <a:srgbClr val="BBE0EB"/>
    <a:srgbClr val="66FF33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89" autoAdjust="0"/>
    <p:restoredTop sz="87840" autoAdjust="0"/>
  </p:normalViewPr>
  <p:slideViewPr>
    <p:cSldViewPr>
      <p:cViewPr varScale="1">
        <p:scale>
          <a:sx n="64" d="100"/>
          <a:sy n="64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13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F1F0B-7799-488A-99DF-387F31446C3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3A98A-72FA-4093-AA94-0C25AEDBA1F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98FE1D-1EE4-4B74-8D38-6BF87CC850D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061414-608E-464F-8547-A99A2F455D7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5C65A-7A7B-4C30-B617-658D141E020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76E9F-1518-42B5-A6B7-F4AAC91966A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75BD0A-1511-4184-A17E-29D277428A2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BEFA19-37E7-4B21-A291-88DDCE64A7A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7A1AE-C143-4022-B459-670F06B7677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C7A47-B67B-4CAF-AB03-3926627D27D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2B769-440E-4824-967A-87EB888934E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0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AA3BD88-D3BA-41F3-95B3-848A477F9F20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FFFF"/>
            </a:gs>
            <a:gs pos="100000">
              <a:srgbClr val="66FF3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283" name="Picture 11" descr="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-3429256">
            <a:off x="7623175" y="1243013"/>
            <a:ext cx="863600" cy="628650"/>
          </a:xfrm>
          <a:prstGeom prst="rect">
            <a:avLst/>
          </a:prstGeom>
          <a:noFill/>
        </p:spPr>
      </p:pic>
      <p:sp>
        <p:nvSpPr>
          <p:cNvPr id="438284" name="Text Box 12"/>
          <p:cNvSpPr txBox="1">
            <a:spLocks noChangeArrowheads="1"/>
          </p:cNvSpPr>
          <p:nvPr/>
        </p:nvSpPr>
        <p:spPr bwMode="auto">
          <a:xfrm>
            <a:off x="250825" y="1064930"/>
            <a:ext cx="29851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uk-UA" sz="4000" dirty="0" smtClean="0">
                <a:solidFill>
                  <a:srgbClr val="003300"/>
                </a:solidFill>
              </a:rPr>
              <a:t>Тема уроку:</a:t>
            </a:r>
            <a:endParaRPr lang="uk-UA" sz="4000" dirty="0">
              <a:solidFill>
                <a:srgbClr val="003300"/>
              </a:solidFill>
            </a:endParaRPr>
          </a:p>
        </p:txBody>
      </p:sp>
      <p:pic>
        <p:nvPicPr>
          <p:cNvPr id="438286" name="Picture 14" descr="рисунок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56325" y="260350"/>
            <a:ext cx="2406650" cy="2590800"/>
          </a:xfrm>
          <a:prstGeom prst="rect">
            <a:avLst/>
          </a:prstGeom>
          <a:noFill/>
        </p:spPr>
      </p:pic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17500" y="1722288"/>
            <a:ext cx="8433719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uk-UA" sz="6000" i="1" dirty="0" smtClean="0"/>
              <a:t>  </a:t>
            </a:r>
            <a:r>
              <a:rPr lang="uk-UA" sz="6600" b="1" i="1" dirty="0" smtClean="0">
                <a:solidFill>
                  <a:srgbClr val="0000FF"/>
                </a:solidFill>
              </a:rPr>
              <a:t>Додавання і</a:t>
            </a:r>
          </a:p>
          <a:p>
            <a:r>
              <a:rPr lang="uk-UA" sz="6600" b="1" i="1" dirty="0" smtClean="0">
                <a:solidFill>
                  <a:srgbClr val="0000FF"/>
                </a:solidFill>
              </a:rPr>
              <a:t>      віднімання</a:t>
            </a:r>
          </a:p>
          <a:p>
            <a:r>
              <a:rPr lang="uk-UA" sz="6600" b="1" i="1" dirty="0" smtClean="0">
                <a:solidFill>
                  <a:srgbClr val="0000FF"/>
                </a:solidFill>
              </a:rPr>
              <a:t>           десяткових</a:t>
            </a:r>
          </a:p>
          <a:p>
            <a:r>
              <a:rPr lang="uk-UA" sz="6600" b="1" i="1" dirty="0" smtClean="0">
                <a:solidFill>
                  <a:srgbClr val="0000FF"/>
                </a:solidFill>
              </a:rPr>
              <a:t>                      дробів</a:t>
            </a:r>
            <a:endParaRPr lang="uk-UA" sz="6600" b="1" i="1" dirty="0">
              <a:solidFill>
                <a:srgbClr val="0000FF"/>
              </a:solidFill>
            </a:endParaRPr>
          </a:p>
        </p:txBody>
      </p:sp>
      <p:pic>
        <p:nvPicPr>
          <p:cNvPr id="18" name="Рисунок 3" descr="post-56918-1250505756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501008"/>
            <a:ext cx="221899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2987824" y="260648"/>
            <a:ext cx="36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rgbClr val="FF0066"/>
                </a:solidFill>
              </a:rPr>
              <a:t>8,52</a:t>
            </a:r>
            <a:r>
              <a:rPr lang="ru-RU" sz="4000" b="1" dirty="0" smtClean="0">
                <a:solidFill>
                  <a:srgbClr val="C00000"/>
                </a:solidFill>
              </a:rPr>
              <a:t> </a:t>
            </a:r>
            <a:r>
              <a:rPr lang="ru-RU" sz="4000" b="1" dirty="0" smtClean="0"/>
              <a:t>+</a:t>
            </a:r>
            <a:r>
              <a:rPr lang="ru-RU" sz="4000" b="1" dirty="0" smtClean="0">
                <a:solidFill>
                  <a:srgbClr val="C00000"/>
                </a:solidFill>
              </a:rPr>
              <a:t> </a:t>
            </a:r>
            <a:r>
              <a:rPr lang="ru-RU" sz="4000" b="1" dirty="0" smtClean="0">
                <a:solidFill>
                  <a:srgbClr val="FF0066"/>
                </a:solidFill>
              </a:rPr>
              <a:t>7,9 </a:t>
            </a:r>
            <a:r>
              <a:rPr lang="ru-RU" sz="4000" b="1" dirty="0" smtClean="0"/>
              <a:t>= ?</a:t>
            </a:r>
            <a:endParaRPr lang="ru-RU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125538"/>
            <a:ext cx="8318500" cy="288131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ru-RU" sz="2400"/>
              <a:t>    </a:t>
            </a:r>
            <a:r>
              <a:rPr lang="ru-RU" sz="2800"/>
              <a:t> </a:t>
            </a:r>
            <a:endParaRPr lang="ru-RU" sz="2400"/>
          </a:p>
        </p:txBody>
      </p:sp>
      <p:sp>
        <p:nvSpPr>
          <p:cNvPr id="273422" name="Rectangle 14"/>
          <p:cNvSpPr>
            <a:spLocks noChangeArrowheads="1"/>
          </p:cNvSpPr>
          <p:nvPr/>
        </p:nvSpPr>
        <p:spPr bwMode="auto">
          <a:xfrm>
            <a:off x="0" y="1268413"/>
            <a:ext cx="882015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ctr">
              <a:lnSpc>
                <a:spcPct val="80000"/>
              </a:lnSpc>
              <a:spcBef>
                <a:spcPct val="20000"/>
              </a:spcBef>
            </a:pPr>
            <a:r>
              <a:rPr lang="uk-UA" sz="2000" b="1" dirty="0" smtClean="0">
                <a:solidFill>
                  <a:srgbClr val="D60093"/>
                </a:solidFill>
              </a:rPr>
              <a:t>        </a:t>
            </a:r>
            <a:r>
              <a:rPr lang="uk-UA" sz="3600" b="1" dirty="0" smtClean="0">
                <a:solidFill>
                  <a:srgbClr val="0000FF"/>
                </a:solidFill>
              </a:rPr>
              <a:t>Переставний закон</a:t>
            </a:r>
            <a:endParaRPr lang="uk-UA" sz="2800" b="1" dirty="0" smtClean="0">
              <a:solidFill>
                <a:srgbClr val="D60093"/>
              </a:solidFill>
            </a:endParaRPr>
          </a:p>
          <a:p>
            <a:pPr marL="609600" indent="-609600" algn="ctr">
              <a:lnSpc>
                <a:spcPct val="80000"/>
              </a:lnSpc>
              <a:spcBef>
                <a:spcPct val="20000"/>
              </a:spcBef>
            </a:pPr>
            <a:endParaRPr lang="uk-UA" sz="800" i="1" dirty="0" smtClean="0">
              <a:solidFill>
                <a:srgbClr val="0000FF"/>
              </a:solidFill>
            </a:endParaRPr>
          </a:p>
          <a:p>
            <a:pPr marL="609600" indent="-609600" algn="ctr">
              <a:lnSpc>
                <a:spcPct val="80000"/>
              </a:lnSpc>
              <a:spcBef>
                <a:spcPct val="20000"/>
              </a:spcBef>
            </a:pPr>
            <a:endParaRPr lang="uk-UA" sz="600" i="1" dirty="0" smtClean="0">
              <a:solidFill>
                <a:srgbClr val="0000FF"/>
              </a:solidFill>
            </a:endParaRPr>
          </a:p>
          <a:p>
            <a:pPr marL="609600" indent="-609600" algn="ctr">
              <a:lnSpc>
                <a:spcPct val="80000"/>
              </a:lnSpc>
              <a:spcBef>
                <a:spcPct val="20000"/>
              </a:spcBef>
            </a:pPr>
            <a:r>
              <a:rPr lang="uk-UA" sz="3600" i="1" dirty="0" smtClean="0">
                <a:solidFill>
                  <a:srgbClr val="0000FF"/>
                </a:solidFill>
              </a:rPr>
              <a:t>   a </a:t>
            </a:r>
            <a:r>
              <a:rPr lang="uk-UA" sz="3600" b="1" i="1" dirty="0" smtClean="0">
                <a:solidFill>
                  <a:srgbClr val="0000FF"/>
                </a:solidFill>
                <a:cs typeface="Arial" charset="0"/>
              </a:rPr>
              <a:t>+ </a:t>
            </a:r>
            <a:r>
              <a:rPr lang="uk-UA" sz="3600" i="1" dirty="0" smtClean="0">
                <a:solidFill>
                  <a:srgbClr val="0000FF"/>
                </a:solidFill>
                <a:cs typeface="Arial" charset="0"/>
              </a:rPr>
              <a:t>b = </a:t>
            </a:r>
            <a:r>
              <a:rPr lang="uk-UA" sz="3600" i="1" dirty="0" err="1" smtClean="0">
                <a:solidFill>
                  <a:srgbClr val="0000FF"/>
                </a:solidFill>
                <a:cs typeface="Arial" charset="0"/>
              </a:rPr>
              <a:t>b</a:t>
            </a:r>
            <a:r>
              <a:rPr lang="uk-UA" sz="3600" i="1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uk-UA" sz="3600" b="1" i="1" dirty="0" smtClean="0">
                <a:solidFill>
                  <a:srgbClr val="0000FF"/>
                </a:solidFill>
                <a:cs typeface="Arial" charset="0"/>
              </a:rPr>
              <a:t>+ </a:t>
            </a:r>
            <a:r>
              <a:rPr lang="uk-UA" sz="3600" i="1" dirty="0" smtClean="0">
                <a:solidFill>
                  <a:srgbClr val="0000FF"/>
                </a:solidFill>
                <a:cs typeface="Arial" charset="0"/>
              </a:rPr>
              <a:t>a</a:t>
            </a:r>
          </a:p>
          <a:p>
            <a:pPr marL="609600" indent="-609600" algn="ctr">
              <a:lnSpc>
                <a:spcPct val="80000"/>
              </a:lnSpc>
              <a:spcBef>
                <a:spcPct val="20000"/>
              </a:spcBef>
            </a:pPr>
            <a:endParaRPr lang="uk-UA" sz="900" b="1" i="1" dirty="0" smtClean="0">
              <a:solidFill>
                <a:srgbClr val="D60093"/>
              </a:solidFill>
            </a:endParaRPr>
          </a:p>
          <a:p>
            <a:pPr marL="609600" indent="-609600" algn="ctr">
              <a:lnSpc>
                <a:spcPct val="80000"/>
              </a:lnSpc>
              <a:spcBef>
                <a:spcPct val="20000"/>
              </a:spcBef>
            </a:pPr>
            <a:endParaRPr lang="uk-UA" i="1" dirty="0" smtClean="0"/>
          </a:p>
          <a:p>
            <a:pPr marL="609600" indent="-609600" algn="ctr">
              <a:lnSpc>
                <a:spcPct val="80000"/>
              </a:lnSpc>
              <a:spcBef>
                <a:spcPct val="20000"/>
              </a:spcBef>
            </a:pPr>
            <a:r>
              <a:rPr lang="uk-UA" sz="2800" i="1" dirty="0" smtClean="0"/>
              <a:t>Від перестановки доданків сума не змінюється.</a:t>
            </a:r>
            <a:endParaRPr lang="uk-UA" sz="3200" dirty="0" smtClean="0">
              <a:solidFill>
                <a:srgbClr val="0000FF"/>
              </a:solidFill>
              <a:cs typeface="Arial" charset="0"/>
            </a:endParaRPr>
          </a:p>
          <a:p>
            <a:pPr marL="609600" indent="-609600" algn="ctr">
              <a:lnSpc>
                <a:spcPct val="80000"/>
              </a:lnSpc>
              <a:spcBef>
                <a:spcPct val="20000"/>
              </a:spcBef>
            </a:pPr>
            <a:endParaRPr lang="uk-UA" sz="2800" b="1" dirty="0" smtClean="0">
              <a:solidFill>
                <a:srgbClr val="D60093"/>
              </a:solidFill>
            </a:endParaRPr>
          </a:p>
          <a:p>
            <a:pPr marL="609600" indent="-609600" algn="ctr">
              <a:lnSpc>
                <a:spcPct val="80000"/>
              </a:lnSpc>
              <a:spcBef>
                <a:spcPct val="20000"/>
              </a:spcBef>
            </a:pPr>
            <a:r>
              <a:rPr lang="uk-UA" sz="2800" b="1" dirty="0" smtClean="0">
                <a:solidFill>
                  <a:srgbClr val="D60093"/>
                </a:solidFill>
              </a:rPr>
              <a:t> </a:t>
            </a:r>
            <a:r>
              <a:rPr lang="uk-UA" sz="3600" b="1" dirty="0" smtClean="0">
                <a:solidFill>
                  <a:srgbClr val="0000FF"/>
                </a:solidFill>
              </a:rPr>
              <a:t>Сполучний закон</a:t>
            </a:r>
            <a:endParaRPr lang="uk-UA" sz="2800" b="1" dirty="0" smtClean="0">
              <a:solidFill>
                <a:srgbClr val="D60093"/>
              </a:solidFill>
            </a:endParaRPr>
          </a:p>
          <a:p>
            <a:pPr marL="609600" indent="-609600" algn="ctr">
              <a:lnSpc>
                <a:spcPct val="125000"/>
              </a:lnSpc>
              <a:spcBef>
                <a:spcPct val="20000"/>
              </a:spcBef>
            </a:pPr>
            <a:r>
              <a:rPr lang="uk-UA" sz="2800" i="1" dirty="0" smtClean="0">
                <a:solidFill>
                  <a:srgbClr val="0000FF"/>
                </a:solidFill>
              </a:rPr>
              <a:t>     </a:t>
            </a:r>
            <a:r>
              <a:rPr lang="uk-UA" sz="3600" i="1" dirty="0" smtClean="0">
                <a:solidFill>
                  <a:srgbClr val="0000FF"/>
                </a:solidFill>
              </a:rPr>
              <a:t>(a</a:t>
            </a:r>
            <a:r>
              <a:rPr lang="uk-UA" sz="3600" b="1" i="1" dirty="0" smtClean="0">
                <a:solidFill>
                  <a:srgbClr val="0000FF"/>
                </a:solidFill>
              </a:rPr>
              <a:t> </a:t>
            </a:r>
            <a:r>
              <a:rPr lang="uk-UA" sz="3600" b="1" i="1" dirty="0" smtClean="0">
                <a:solidFill>
                  <a:srgbClr val="0000FF"/>
                </a:solidFill>
                <a:cs typeface="Arial" charset="0"/>
              </a:rPr>
              <a:t>+ </a:t>
            </a:r>
            <a:r>
              <a:rPr lang="uk-UA" sz="3600" i="1" dirty="0" smtClean="0">
                <a:solidFill>
                  <a:srgbClr val="0000FF"/>
                </a:solidFill>
                <a:cs typeface="Arial" charset="0"/>
              </a:rPr>
              <a:t>b</a:t>
            </a:r>
            <a:r>
              <a:rPr lang="uk-UA" sz="3600" i="1" dirty="0" smtClean="0">
                <a:solidFill>
                  <a:srgbClr val="0000FF"/>
                </a:solidFill>
              </a:rPr>
              <a:t>)</a:t>
            </a:r>
            <a:r>
              <a:rPr lang="uk-UA" sz="3600" b="1" i="1" dirty="0" smtClean="0">
                <a:solidFill>
                  <a:srgbClr val="0000FF"/>
                </a:solidFill>
              </a:rPr>
              <a:t> </a:t>
            </a:r>
            <a:r>
              <a:rPr lang="uk-UA" sz="3600" b="1" i="1" dirty="0" smtClean="0">
                <a:solidFill>
                  <a:srgbClr val="0000FF"/>
                </a:solidFill>
                <a:cs typeface="Arial" charset="0"/>
              </a:rPr>
              <a:t>+ </a:t>
            </a:r>
            <a:r>
              <a:rPr lang="uk-UA" sz="3600" i="1" dirty="0" smtClean="0">
                <a:solidFill>
                  <a:srgbClr val="0000FF"/>
                </a:solidFill>
                <a:cs typeface="Arial" charset="0"/>
              </a:rPr>
              <a:t>c = a </a:t>
            </a:r>
            <a:r>
              <a:rPr lang="uk-UA" sz="3600" b="1" i="1" dirty="0" smtClean="0">
                <a:solidFill>
                  <a:srgbClr val="0000FF"/>
                </a:solidFill>
                <a:cs typeface="Arial" charset="0"/>
              </a:rPr>
              <a:t>+ </a:t>
            </a:r>
            <a:r>
              <a:rPr lang="uk-UA" sz="3600" i="1" dirty="0" smtClean="0">
                <a:solidFill>
                  <a:srgbClr val="0000FF"/>
                </a:solidFill>
                <a:cs typeface="Arial" charset="0"/>
              </a:rPr>
              <a:t>(b </a:t>
            </a:r>
            <a:r>
              <a:rPr lang="uk-UA" sz="3600" b="1" i="1" dirty="0" smtClean="0">
                <a:solidFill>
                  <a:srgbClr val="0000FF"/>
                </a:solidFill>
                <a:cs typeface="Arial" charset="0"/>
              </a:rPr>
              <a:t>+ </a:t>
            </a:r>
            <a:r>
              <a:rPr lang="uk-UA" sz="3600" i="1" dirty="0" smtClean="0">
                <a:solidFill>
                  <a:srgbClr val="0000FF"/>
                </a:solidFill>
                <a:cs typeface="Arial" charset="0"/>
              </a:rPr>
              <a:t>c)</a:t>
            </a:r>
          </a:p>
          <a:p>
            <a:pPr marL="609600" indent="-609600" algn="ctr">
              <a:lnSpc>
                <a:spcPct val="80000"/>
              </a:lnSpc>
              <a:spcBef>
                <a:spcPct val="20000"/>
              </a:spcBef>
            </a:pPr>
            <a:endParaRPr lang="uk-UA" sz="3600" i="1" dirty="0" smtClean="0">
              <a:solidFill>
                <a:srgbClr val="0000FF"/>
              </a:solidFill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endParaRPr lang="uk-UA" i="1" dirty="0" smtClean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</a:pPr>
            <a:r>
              <a:rPr lang="uk-UA" dirty="0" smtClean="0">
                <a:solidFill>
                  <a:srgbClr val="0000FF"/>
                </a:solidFill>
              </a:rPr>
              <a:t>  </a:t>
            </a:r>
            <a:endParaRPr lang="uk-UA" dirty="0"/>
          </a:p>
        </p:txBody>
      </p:sp>
      <p:sp>
        <p:nvSpPr>
          <p:cNvPr id="273423" name="Rectangle 15"/>
          <p:cNvSpPr>
            <a:spLocks noChangeArrowheads="1"/>
          </p:cNvSpPr>
          <p:nvPr/>
        </p:nvSpPr>
        <p:spPr bwMode="auto">
          <a:xfrm>
            <a:off x="3131840" y="1987624"/>
            <a:ext cx="3095625" cy="649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73424" name="Rectangle 16"/>
          <p:cNvSpPr>
            <a:spLocks noChangeArrowheads="1"/>
          </p:cNvSpPr>
          <p:nvPr/>
        </p:nvSpPr>
        <p:spPr bwMode="auto">
          <a:xfrm>
            <a:off x="2195736" y="4438054"/>
            <a:ext cx="4968875" cy="719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73425" name="Text Box 17"/>
          <p:cNvSpPr txBox="1">
            <a:spLocks noChangeArrowheads="1"/>
          </p:cNvSpPr>
          <p:nvPr/>
        </p:nvSpPr>
        <p:spPr bwMode="auto">
          <a:xfrm>
            <a:off x="611188" y="5498068"/>
            <a:ext cx="80311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uk-UA" sz="2800" i="1" dirty="0" smtClean="0"/>
              <a:t>Від групування доданків сума не змінюється.</a:t>
            </a:r>
            <a:endParaRPr lang="uk-UA" sz="2800" i="1" dirty="0"/>
          </a:p>
        </p:txBody>
      </p:sp>
      <p:sp>
        <p:nvSpPr>
          <p:cNvPr id="8" name="WordArt 3"/>
          <p:cNvSpPr>
            <a:spLocks noChangeArrowheads="1" noChangeShapeType="1" noTextEdit="1"/>
          </p:cNvSpPr>
          <p:nvPr/>
        </p:nvSpPr>
        <p:spPr bwMode="auto">
          <a:xfrm>
            <a:off x="1835696" y="116632"/>
            <a:ext cx="5760640" cy="7921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uk-UA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Властивості додавання</a:t>
            </a:r>
            <a:endParaRPr lang="uk-UA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34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24" grpId="0" animBg="1"/>
      <p:bldP spid="2734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125538"/>
            <a:ext cx="8318500" cy="288131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ru-RU" sz="2400" dirty="0"/>
              <a:t>    </a:t>
            </a:r>
            <a:r>
              <a:rPr lang="ru-RU" sz="2800" dirty="0"/>
              <a:t> </a:t>
            </a:r>
            <a:endParaRPr lang="ru-RU" sz="2400" dirty="0"/>
          </a:p>
        </p:txBody>
      </p:sp>
      <p:sp>
        <p:nvSpPr>
          <p:cNvPr id="275464" name="Text Box 8"/>
          <p:cNvSpPr txBox="1">
            <a:spLocks noChangeArrowheads="1"/>
          </p:cNvSpPr>
          <p:nvPr/>
        </p:nvSpPr>
        <p:spPr bwMode="auto">
          <a:xfrm>
            <a:off x="395536" y="1412776"/>
            <a:ext cx="83518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uk-UA" sz="3200" dirty="0" smtClean="0">
                <a:solidFill>
                  <a:srgbClr val="0000FF"/>
                </a:solidFill>
              </a:rPr>
              <a:t>Приклад 1. </a:t>
            </a:r>
            <a:r>
              <a:rPr lang="uk-UA" sz="3200" dirty="0" smtClean="0"/>
              <a:t>Обчисли зручним способом.</a:t>
            </a:r>
            <a:endParaRPr lang="uk-UA" sz="3200" dirty="0"/>
          </a:p>
        </p:txBody>
      </p:sp>
      <p:sp>
        <p:nvSpPr>
          <p:cNvPr id="275465" name="Text Box 9"/>
          <p:cNvSpPr txBox="1">
            <a:spLocks noChangeArrowheads="1"/>
          </p:cNvSpPr>
          <p:nvPr/>
        </p:nvSpPr>
        <p:spPr bwMode="auto">
          <a:xfrm>
            <a:off x="250825" y="2924175"/>
            <a:ext cx="4826000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ru-RU" sz="3600"/>
              <a:t>(2,3 + 0,873) + 3,7 =</a:t>
            </a:r>
          </a:p>
          <a:p>
            <a:pPr>
              <a:lnSpc>
                <a:spcPct val="150000"/>
              </a:lnSpc>
            </a:pPr>
            <a:r>
              <a:rPr lang="ru-RU" sz="3600"/>
              <a:t>= (</a:t>
            </a:r>
            <a:r>
              <a:rPr lang="ru-RU" sz="3600">
                <a:solidFill>
                  <a:srgbClr val="0000FF"/>
                </a:solidFill>
              </a:rPr>
              <a:t>2,3</a:t>
            </a:r>
            <a:r>
              <a:rPr lang="ru-RU" sz="3600"/>
              <a:t> + </a:t>
            </a:r>
            <a:r>
              <a:rPr lang="ru-RU" sz="3600">
                <a:solidFill>
                  <a:srgbClr val="0000FF"/>
                </a:solidFill>
              </a:rPr>
              <a:t>3,7</a:t>
            </a:r>
            <a:r>
              <a:rPr lang="ru-RU" sz="3600"/>
              <a:t>) + 0,873 =</a:t>
            </a:r>
          </a:p>
          <a:p>
            <a:pPr>
              <a:lnSpc>
                <a:spcPct val="150000"/>
              </a:lnSpc>
            </a:pPr>
            <a:r>
              <a:rPr lang="ru-RU" sz="3600"/>
              <a:t>=</a:t>
            </a:r>
            <a:r>
              <a:rPr lang="ru-RU" sz="3600">
                <a:solidFill>
                  <a:srgbClr val="0000FF"/>
                </a:solidFill>
              </a:rPr>
              <a:t> 6</a:t>
            </a:r>
            <a:r>
              <a:rPr lang="ru-RU" sz="3600"/>
              <a:t> + 0, 873 = 6,873</a:t>
            </a:r>
          </a:p>
        </p:txBody>
      </p:sp>
      <p:sp>
        <p:nvSpPr>
          <p:cNvPr id="275466" name="Line 10"/>
          <p:cNvSpPr>
            <a:spLocks noChangeShapeType="1"/>
          </p:cNvSpPr>
          <p:nvPr/>
        </p:nvSpPr>
        <p:spPr bwMode="auto">
          <a:xfrm>
            <a:off x="5148263" y="3068638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75467" name="Text Box 11"/>
          <p:cNvSpPr txBox="1">
            <a:spLocks noChangeArrowheads="1"/>
          </p:cNvSpPr>
          <p:nvPr/>
        </p:nvSpPr>
        <p:spPr bwMode="auto">
          <a:xfrm>
            <a:off x="5364163" y="3141663"/>
            <a:ext cx="360045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uk-UA" sz="2800" i="1" smtClean="0"/>
              <a:t>Треба застосувати переставний та сполучний закони</a:t>
            </a:r>
            <a:endParaRPr lang="uk-UA" sz="2800" i="1"/>
          </a:p>
        </p:txBody>
      </p:sp>
      <p:sp>
        <p:nvSpPr>
          <p:cNvPr id="275468" name="Text Box 12"/>
          <p:cNvSpPr txBox="1">
            <a:spLocks noChangeArrowheads="1"/>
          </p:cNvSpPr>
          <p:nvPr/>
        </p:nvSpPr>
        <p:spPr bwMode="auto">
          <a:xfrm>
            <a:off x="250825" y="3141663"/>
            <a:ext cx="4337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3600"/>
              <a:t>(</a:t>
            </a:r>
            <a:r>
              <a:rPr lang="ru-RU" sz="3600">
                <a:solidFill>
                  <a:srgbClr val="0000FF"/>
                </a:solidFill>
              </a:rPr>
              <a:t>2,3</a:t>
            </a:r>
            <a:r>
              <a:rPr lang="ru-RU" sz="3600"/>
              <a:t> + 0,873) + </a:t>
            </a:r>
            <a:r>
              <a:rPr lang="ru-RU" sz="3600">
                <a:solidFill>
                  <a:srgbClr val="0000FF"/>
                </a:solidFill>
              </a:rPr>
              <a:t>3,7</a:t>
            </a:r>
            <a:r>
              <a:rPr lang="ru-RU" sz="3600"/>
              <a:t> =</a:t>
            </a:r>
          </a:p>
        </p:txBody>
      </p:sp>
      <p:sp>
        <p:nvSpPr>
          <p:cNvPr id="10" name="WordArt 3"/>
          <p:cNvSpPr>
            <a:spLocks noChangeArrowheads="1" noChangeShapeType="1" noTextEdit="1"/>
          </p:cNvSpPr>
          <p:nvPr/>
        </p:nvSpPr>
        <p:spPr bwMode="auto">
          <a:xfrm>
            <a:off x="1835696" y="116632"/>
            <a:ext cx="5760640" cy="7921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uk-UA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Виконуємо разом</a:t>
            </a:r>
            <a:endParaRPr lang="uk-UA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5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5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5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7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300"/>
                                        <p:tgtEl>
                                          <p:spTgt spid="275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300"/>
                                        <p:tgtEl>
                                          <p:spTgt spid="275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300"/>
                                        <p:tgtEl>
                                          <p:spTgt spid="275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200"/>
                            </p:stCondLst>
                            <p:childTnLst>
                              <p:par>
                                <p:cTn id="2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300"/>
                                        <p:tgtEl>
                                          <p:spTgt spid="275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300"/>
                                        <p:tgtEl>
                                          <p:spTgt spid="275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300"/>
                                        <p:tgtEl>
                                          <p:spTgt spid="275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7" grpId="0"/>
      <p:bldP spid="2754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8318500" cy="3167558"/>
          </a:xfrm>
        </p:spPr>
        <p:txBody>
          <a:bodyPr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uk-UA" sz="2400" dirty="0" smtClean="0"/>
              <a:t>   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uk-UA" sz="2400" dirty="0" smtClean="0"/>
              <a:t> Щоб знайти різницю двох десяткових дробів, треба: </a:t>
            </a:r>
            <a:endParaRPr lang="uk-UA" sz="2800" dirty="0" smtClean="0"/>
          </a:p>
          <a:p>
            <a:pPr algn="just">
              <a:lnSpc>
                <a:spcPct val="80000"/>
              </a:lnSpc>
              <a:buFontTx/>
              <a:buAutoNum type="arabicParenR"/>
            </a:pPr>
            <a:r>
              <a:rPr lang="uk-UA" sz="2400" b="1" dirty="0" smtClean="0">
                <a:solidFill>
                  <a:srgbClr val="0033CC"/>
                </a:solidFill>
              </a:rPr>
              <a:t>Записати</a:t>
            </a:r>
            <a:r>
              <a:rPr lang="uk-UA" sz="2400" dirty="0" smtClean="0"/>
              <a:t> дроби один під одним так, щоб </a:t>
            </a:r>
            <a:r>
              <a:rPr lang="uk-UA" sz="2400" b="1" dirty="0" smtClean="0">
                <a:solidFill>
                  <a:srgbClr val="0033CC"/>
                </a:solidFill>
              </a:rPr>
              <a:t>кома</a:t>
            </a:r>
            <a:r>
              <a:rPr lang="uk-UA" sz="2400" dirty="0" smtClean="0"/>
              <a:t> була під </a:t>
            </a:r>
            <a:r>
              <a:rPr lang="uk-UA" sz="2400" b="1" dirty="0" smtClean="0">
                <a:solidFill>
                  <a:srgbClr val="0033CC"/>
                </a:solidFill>
              </a:rPr>
              <a:t>комою</a:t>
            </a:r>
            <a:r>
              <a:rPr lang="uk-UA" sz="2400" dirty="0" smtClean="0"/>
              <a:t>;</a:t>
            </a:r>
          </a:p>
          <a:p>
            <a:pPr algn="just">
              <a:lnSpc>
                <a:spcPct val="80000"/>
              </a:lnSpc>
              <a:buFontTx/>
              <a:buAutoNum type="arabicParenR"/>
            </a:pPr>
            <a:r>
              <a:rPr lang="uk-UA" sz="2400" b="1" dirty="0" smtClean="0">
                <a:solidFill>
                  <a:srgbClr val="0033CC"/>
                </a:solidFill>
              </a:rPr>
              <a:t>Зрівняти</a:t>
            </a:r>
            <a:r>
              <a:rPr lang="uk-UA" sz="2400" dirty="0" smtClean="0"/>
              <a:t> в цих дробах </a:t>
            </a:r>
            <a:r>
              <a:rPr lang="uk-UA" sz="2400" b="1" dirty="0" smtClean="0">
                <a:solidFill>
                  <a:srgbClr val="0033CC"/>
                </a:solidFill>
              </a:rPr>
              <a:t>кількість цифр </a:t>
            </a:r>
            <a:r>
              <a:rPr lang="uk-UA" sz="2400" dirty="0" smtClean="0"/>
              <a:t>після ком, приписавши праворуч до одного з них нулі;</a:t>
            </a:r>
            <a:endParaRPr lang="uk-UA" sz="2400" b="1" dirty="0" smtClean="0"/>
          </a:p>
          <a:p>
            <a:pPr algn="just">
              <a:lnSpc>
                <a:spcPct val="80000"/>
              </a:lnSpc>
              <a:buFontTx/>
              <a:buAutoNum type="arabicParenR"/>
            </a:pPr>
            <a:r>
              <a:rPr lang="uk-UA" sz="2400" b="1" dirty="0" smtClean="0">
                <a:solidFill>
                  <a:srgbClr val="0033CC"/>
                </a:solidFill>
              </a:rPr>
              <a:t>Виконати віднімання</a:t>
            </a:r>
            <a:r>
              <a:rPr lang="uk-UA" sz="2400" dirty="0" smtClean="0"/>
              <a:t>, не звертаючи уваги на коми;</a:t>
            </a:r>
          </a:p>
          <a:p>
            <a:pPr algn="just">
              <a:lnSpc>
                <a:spcPct val="80000"/>
              </a:lnSpc>
              <a:buFontTx/>
              <a:buAutoNum type="arabicParenR"/>
            </a:pPr>
            <a:r>
              <a:rPr lang="uk-UA" sz="2400" dirty="0" smtClean="0"/>
              <a:t>В одержаній різниці поставити </a:t>
            </a:r>
            <a:r>
              <a:rPr lang="uk-UA" sz="2400" b="1" dirty="0" smtClean="0">
                <a:solidFill>
                  <a:srgbClr val="0033CC"/>
                </a:solidFill>
              </a:rPr>
              <a:t>кому під комами</a:t>
            </a:r>
            <a:r>
              <a:rPr lang="uk-UA" sz="2400" dirty="0" smtClean="0"/>
              <a:t>, які стоять у зменшуваному і від'ємнику. </a:t>
            </a:r>
            <a:endParaRPr lang="uk-UA" sz="2400" dirty="0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258888" y="4797425"/>
            <a:ext cx="13716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1800"/>
              <a:t> </a:t>
            </a:r>
            <a:r>
              <a:rPr lang="ru-RU"/>
              <a:t>_ </a:t>
            </a:r>
            <a:r>
              <a:rPr lang="ru-RU" sz="2800"/>
              <a:t>6,2</a:t>
            </a:r>
            <a:endParaRPr lang="ru-RU" sz="2800">
              <a:solidFill>
                <a:schemeClr val="hlink"/>
              </a:solidFill>
            </a:endParaRPr>
          </a:p>
          <a:p>
            <a:r>
              <a:rPr lang="ru-RU" sz="2800"/>
              <a:t>  </a:t>
            </a:r>
            <a:r>
              <a:rPr lang="ru-RU" sz="2800" u="sng"/>
              <a:t> 4,753</a:t>
            </a:r>
            <a:endParaRPr lang="ru-RU" sz="2800"/>
          </a:p>
          <a:p>
            <a:r>
              <a:rPr lang="ru-RU" sz="2800"/>
              <a:t>   1 447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851275" y="4797425"/>
            <a:ext cx="1417638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2800"/>
              <a:t>_41,23</a:t>
            </a:r>
          </a:p>
          <a:p>
            <a:r>
              <a:rPr lang="ru-RU" sz="2800"/>
              <a:t>  </a:t>
            </a:r>
            <a:r>
              <a:rPr lang="ru-RU" sz="2800" u="sng"/>
              <a:t>  4,8</a:t>
            </a:r>
            <a:endParaRPr lang="ru-RU" sz="2800">
              <a:solidFill>
                <a:schemeClr val="hlink"/>
              </a:solidFill>
            </a:endParaRPr>
          </a:p>
          <a:p>
            <a:r>
              <a:rPr lang="ru-RU" sz="2800"/>
              <a:t>  36 43</a:t>
            </a:r>
            <a:endParaRPr lang="ru-RU" sz="2800">
              <a:solidFill>
                <a:schemeClr val="hlink"/>
              </a:solidFill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6516688" y="4797425"/>
            <a:ext cx="13716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/>
              <a:t>_</a:t>
            </a:r>
            <a:r>
              <a:rPr lang="ru-RU" sz="2800"/>
              <a:t> 1,215</a:t>
            </a:r>
          </a:p>
          <a:p>
            <a:r>
              <a:rPr lang="ru-RU" sz="2800"/>
              <a:t>   0,8   </a:t>
            </a:r>
            <a:endParaRPr lang="ru-RU" sz="2800">
              <a:solidFill>
                <a:schemeClr val="hlink"/>
              </a:solidFill>
            </a:endParaRPr>
          </a:p>
          <a:p>
            <a:r>
              <a:rPr lang="ru-RU" sz="2800"/>
              <a:t>   0 415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2051050" y="4797425"/>
            <a:ext cx="581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2800">
                <a:solidFill>
                  <a:schemeClr val="hlink"/>
                </a:solidFill>
              </a:rPr>
              <a:t>00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547813" y="5661025"/>
            <a:ext cx="1076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2800"/>
              <a:t>1,447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4716463" y="5229225"/>
            <a:ext cx="382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2800" u="sng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4067175" y="5661025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2800"/>
              <a:t>36,43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7308850" y="5229225"/>
            <a:ext cx="581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2800">
                <a:solidFill>
                  <a:schemeClr val="hlink"/>
                </a:solidFill>
              </a:rPr>
              <a:t>00</a:t>
            </a:r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6877050" y="5661025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6804025" y="5697538"/>
            <a:ext cx="1296988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2800"/>
              <a:t>0,415</a:t>
            </a:r>
          </a:p>
          <a:p>
            <a:pPr>
              <a:spcBef>
                <a:spcPct val="50000"/>
              </a:spcBef>
            </a:pPr>
            <a:endParaRPr lang="ru-RU" sz="2800"/>
          </a:p>
        </p:txBody>
      </p:sp>
      <p:sp>
        <p:nvSpPr>
          <p:cNvPr id="14" name="WordArt 3"/>
          <p:cNvSpPr>
            <a:spLocks noChangeArrowheads="1" noChangeShapeType="1" noTextEdit="1"/>
          </p:cNvSpPr>
          <p:nvPr/>
        </p:nvSpPr>
        <p:spPr bwMode="auto">
          <a:xfrm>
            <a:off x="323850" y="260350"/>
            <a:ext cx="8351838" cy="7207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uk-UA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00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Віднімання десяткових дробів</a:t>
            </a:r>
            <a:endParaRPr lang="uk-UA" sz="3600" kern="10" dirty="0">
              <a:ln w="9525">
                <a:noFill/>
                <a:round/>
                <a:headEnd/>
                <a:tailEnd/>
              </a:ln>
              <a:solidFill>
                <a:srgbClr val="00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5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6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850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9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9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1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3500"/>
                            </p:stCondLst>
                            <p:childTnLst>
                              <p:par>
                                <p:cTn id="6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/>
      <p:bldP spid="20489" grpId="0"/>
      <p:bldP spid="20490" grpId="0"/>
      <p:bldP spid="20491" grpId="0"/>
      <p:bldP spid="20493" grpId="0" animBg="1"/>
      <p:bldP spid="2049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7" name="AutoShape 3"/>
          <p:cNvSpPr>
            <a:spLocks noChangeArrowheads="1"/>
          </p:cNvSpPr>
          <p:nvPr/>
        </p:nvSpPr>
        <p:spPr bwMode="auto">
          <a:xfrm>
            <a:off x="4644008" y="1557039"/>
            <a:ext cx="4321175" cy="5040313"/>
          </a:xfrm>
          <a:prstGeom prst="wedgeRectCallout">
            <a:avLst>
              <a:gd name="adj1" fmla="val -50847"/>
              <a:gd name="adj2" fmla="val 38819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ru-RU" sz="1800"/>
          </a:p>
        </p:txBody>
      </p:sp>
      <p:sp>
        <p:nvSpPr>
          <p:cNvPr id="441350" name="Text Box 6"/>
          <p:cNvSpPr txBox="1">
            <a:spLocks noChangeArrowheads="1"/>
          </p:cNvSpPr>
          <p:nvPr/>
        </p:nvSpPr>
        <p:spPr bwMode="auto">
          <a:xfrm>
            <a:off x="4140200" y="1557338"/>
            <a:ext cx="5205413" cy="635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lnSpc>
                <a:spcPct val="150000"/>
              </a:lnSpc>
            </a:pPr>
            <a:r>
              <a:rPr lang="ru-RU" sz="3600" dirty="0" smtClean="0"/>
              <a:t>   0,8 - </a:t>
            </a:r>
            <a:r>
              <a:rPr lang="ru-RU" sz="3600" dirty="0"/>
              <a:t>0,5 = </a:t>
            </a:r>
            <a:r>
              <a:rPr lang="ru-RU" sz="3600" dirty="0" smtClean="0"/>
              <a:t>0,3</a:t>
            </a:r>
          </a:p>
          <a:p>
            <a:pPr marL="342900" indent="-342900" algn="ctr">
              <a:lnSpc>
                <a:spcPct val="150000"/>
              </a:lnSpc>
            </a:pPr>
            <a:r>
              <a:rPr lang="ru-RU" sz="3600" dirty="0" smtClean="0"/>
              <a:t>  5,5 - 0,3 = 5,2</a:t>
            </a:r>
          </a:p>
          <a:p>
            <a:pPr marL="342900" indent="-342900" algn="ctr">
              <a:lnSpc>
                <a:spcPct val="150000"/>
              </a:lnSpc>
            </a:pPr>
            <a:r>
              <a:rPr lang="ru-RU" sz="3600" dirty="0" smtClean="0"/>
              <a:t>  4,9 - 3,7 </a:t>
            </a:r>
            <a:r>
              <a:rPr lang="ru-RU" sz="3600" dirty="0"/>
              <a:t>= </a:t>
            </a:r>
            <a:r>
              <a:rPr lang="ru-RU" sz="3600" dirty="0" smtClean="0"/>
              <a:t>1,2</a:t>
            </a:r>
            <a:endParaRPr lang="ru-RU" sz="3600" dirty="0"/>
          </a:p>
          <a:p>
            <a:pPr marL="342900" indent="-342900" algn="ctr">
              <a:lnSpc>
                <a:spcPct val="150000"/>
              </a:lnSpc>
            </a:pPr>
            <a:r>
              <a:rPr lang="ru-RU" sz="3600" dirty="0"/>
              <a:t>  </a:t>
            </a:r>
            <a:r>
              <a:rPr lang="ru-RU" sz="3600" dirty="0" smtClean="0"/>
              <a:t>    9,4 - </a:t>
            </a:r>
            <a:r>
              <a:rPr lang="ru-RU" sz="3600" dirty="0"/>
              <a:t>5 = </a:t>
            </a:r>
            <a:r>
              <a:rPr lang="ru-RU" sz="3600" dirty="0" smtClean="0"/>
              <a:t>4,4</a:t>
            </a:r>
            <a:endParaRPr lang="ru-RU" sz="3600" dirty="0"/>
          </a:p>
          <a:p>
            <a:pPr marL="342900" indent="-342900" algn="ctr">
              <a:lnSpc>
                <a:spcPct val="150000"/>
              </a:lnSpc>
            </a:pPr>
            <a:r>
              <a:rPr lang="ru-RU" sz="3600" dirty="0"/>
              <a:t> </a:t>
            </a:r>
            <a:r>
              <a:rPr lang="ru-RU" sz="3600" dirty="0" smtClean="0"/>
              <a:t>27,8 - 7,8 </a:t>
            </a:r>
            <a:r>
              <a:rPr lang="ru-RU" sz="3600" dirty="0"/>
              <a:t>= </a:t>
            </a:r>
            <a:r>
              <a:rPr lang="ru-RU" sz="3600" dirty="0" smtClean="0"/>
              <a:t>20</a:t>
            </a:r>
            <a:endParaRPr lang="ru-RU" sz="3600" dirty="0"/>
          </a:p>
          <a:p>
            <a:pPr marL="342900" indent="-342900">
              <a:lnSpc>
                <a:spcPct val="150000"/>
              </a:lnSpc>
            </a:pPr>
            <a:r>
              <a:rPr lang="ru-RU" sz="3600" dirty="0"/>
              <a:t>       </a:t>
            </a:r>
            <a:r>
              <a:rPr lang="ru-RU" sz="3600" dirty="0" smtClean="0"/>
              <a:t>31,7 - 21,5 </a:t>
            </a:r>
            <a:r>
              <a:rPr lang="ru-RU" sz="3600" dirty="0"/>
              <a:t>= </a:t>
            </a:r>
            <a:r>
              <a:rPr lang="ru-RU" sz="3600" dirty="0" smtClean="0"/>
              <a:t>10,2 </a:t>
            </a:r>
            <a:endParaRPr lang="ru-RU" sz="3600" dirty="0"/>
          </a:p>
          <a:p>
            <a:pPr marL="342900" indent="-342900">
              <a:lnSpc>
                <a:spcPct val="120000"/>
              </a:lnSpc>
            </a:pPr>
            <a:r>
              <a:rPr lang="ru-RU" sz="3600" dirty="0"/>
              <a:t> </a:t>
            </a:r>
          </a:p>
          <a:p>
            <a:pPr marL="342900" indent="-342900">
              <a:lnSpc>
                <a:spcPct val="120000"/>
              </a:lnSpc>
              <a:buFontTx/>
              <a:buAutoNum type="arabicPlain" startAt="263"/>
            </a:pPr>
            <a:endParaRPr lang="ru-RU" sz="3600" dirty="0"/>
          </a:p>
        </p:txBody>
      </p:sp>
      <p:pic>
        <p:nvPicPr>
          <p:cNvPr id="441351" name="Picture 7" descr="gerbera01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1700808"/>
            <a:ext cx="863600" cy="720725"/>
          </a:xfrm>
          <a:prstGeom prst="rect">
            <a:avLst/>
          </a:prstGeom>
          <a:noFill/>
        </p:spPr>
      </p:pic>
      <p:pic>
        <p:nvPicPr>
          <p:cNvPr id="441352" name="Picture 8" descr="lbug"/>
          <p:cNvPicPr preferRelativeResize="0"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1837532">
            <a:off x="7447349" y="2513164"/>
            <a:ext cx="858838" cy="781050"/>
          </a:xfrm>
          <a:prstGeom prst="rect">
            <a:avLst/>
          </a:prstGeom>
          <a:noFill/>
        </p:spPr>
      </p:pic>
      <p:pic>
        <p:nvPicPr>
          <p:cNvPr id="441353" name="Picture 9" descr="gerbera05"/>
          <p:cNvPicPr preferRelativeResize="0"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4328" y="3356992"/>
            <a:ext cx="1081088" cy="647700"/>
          </a:xfrm>
          <a:prstGeom prst="rect">
            <a:avLst/>
          </a:prstGeom>
          <a:noFill/>
        </p:spPr>
      </p:pic>
      <p:pic>
        <p:nvPicPr>
          <p:cNvPr id="441354" name="Picture 10" descr="MCj0436899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2320" y="4797152"/>
            <a:ext cx="1152525" cy="1055688"/>
          </a:xfrm>
          <a:prstGeom prst="rect">
            <a:avLst/>
          </a:prstGeom>
          <a:noFill/>
        </p:spPr>
      </p:pic>
      <p:pic>
        <p:nvPicPr>
          <p:cNvPr id="441355" name="Picture 11" descr="MCj0424836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96336" y="4077072"/>
            <a:ext cx="863600" cy="792163"/>
          </a:xfrm>
          <a:prstGeom prst="rect">
            <a:avLst/>
          </a:prstGeom>
          <a:noFill/>
        </p:spPr>
      </p:pic>
      <p:pic>
        <p:nvPicPr>
          <p:cNvPr id="441356" name="Picture 12" descr="gerbera01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5877272"/>
            <a:ext cx="1368425" cy="574675"/>
          </a:xfrm>
          <a:prstGeom prst="rect">
            <a:avLst/>
          </a:prstGeom>
          <a:noFill/>
        </p:spPr>
      </p:pic>
      <p:pic>
        <p:nvPicPr>
          <p:cNvPr id="13" name="Picture 30" descr="рисунок 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827584" y="1628800"/>
            <a:ext cx="2757964" cy="299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3635896" y="260648"/>
            <a:ext cx="4824413" cy="1152525"/>
          </a:xfrm>
          <a:prstGeom prst="cloudCallout">
            <a:avLst>
              <a:gd name="adj1" fmla="val -55463"/>
              <a:gd name="adj2" fmla="val 204546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ru-RU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211960" y="476672"/>
            <a:ext cx="394672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sz="3200" dirty="0" smtClean="0"/>
              <a:t>Виконай віднімання</a:t>
            </a:r>
            <a:endParaRPr lang="uk-UA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441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441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4413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41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41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441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441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441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441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441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4413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41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441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441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decel="100000"/>
                                        <p:tgtEl>
                                          <p:spTgt spid="441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41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000"/>
                                        <p:tgtEl>
                                          <p:spTgt spid="4413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2000"/>
                                        <p:tgtEl>
                                          <p:spTgt spid="4413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0"/>
                                        <p:tgtEl>
                                          <p:spTgt spid="441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0"/>
                                        <p:tgtEl>
                                          <p:spTgt spid="441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AutoShape 3"/>
          <p:cNvSpPr>
            <a:spLocks noChangeArrowheads="1"/>
          </p:cNvSpPr>
          <p:nvPr/>
        </p:nvSpPr>
        <p:spPr bwMode="auto">
          <a:xfrm>
            <a:off x="323528" y="357166"/>
            <a:ext cx="5256584" cy="2927818"/>
          </a:xfrm>
          <a:prstGeom prst="cloudCallout">
            <a:avLst>
              <a:gd name="adj1" fmla="val 59883"/>
              <a:gd name="adj2" fmla="val 41738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ru-RU"/>
          </a:p>
        </p:txBody>
      </p:sp>
      <p:sp>
        <p:nvSpPr>
          <p:cNvPr id="12292" name="TextBox 6"/>
          <p:cNvSpPr txBox="1">
            <a:spLocks noChangeArrowheads="1"/>
          </p:cNvSpPr>
          <p:nvPr/>
        </p:nvSpPr>
        <p:spPr bwMode="auto">
          <a:xfrm>
            <a:off x="539552" y="1006857"/>
            <a:ext cx="460851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>
                <a:solidFill>
                  <a:srgbClr val="0033CC"/>
                </a:solidFill>
              </a:rPr>
              <a:t>Згадай правила розв'язування рівнянь та виконай дії.</a:t>
            </a:r>
            <a:endParaRPr lang="uk-UA" sz="3200" b="1" dirty="0">
              <a:solidFill>
                <a:srgbClr val="0033CC"/>
              </a:solidFill>
            </a:endParaRPr>
          </a:p>
        </p:txBody>
      </p:sp>
      <p:pic>
        <p:nvPicPr>
          <p:cNvPr id="5" name="Picture 30" descr="рисунок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72198" y="3068961"/>
            <a:ext cx="2714644" cy="299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600200"/>
            <a:ext cx="4038600" cy="4525963"/>
          </a:xfrm>
        </p:spPr>
        <p:txBody>
          <a:bodyPr/>
          <a:lstStyle/>
          <a:p>
            <a:pPr marL="609600" indent="-609600" algn="ctr">
              <a:buFontTx/>
              <a:buNone/>
            </a:pPr>
            <a:r>
              <a:rPr lang="ru-RU" sz="2400"/>
              <a:t> </a:t>
            </a:r>
            <a:endParaRPr lang="ru-RU" sz="2800" i="1"/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1979613" y="1125538"/>
            <a:ext cx="1727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i="1">
                <a:solidFill>
                  <a:srgbClr val="0000CC"/>
                </a:solidFill>
              </a:rPr>
              <a:t>x</a:t>
            </a:r>
            <a:r>
              <a:rPr lang="en-US"/>
              <a:t> </a:t>
            </a:r>
            <a:r>
              <a:rPr lang="ru-RU"/>
              <a:t> + </a:t>
            </a:r>
            <a:r>
              <a:rPr lang="en-US" sz="2800" i="1"/>
              <a:t>a = b</a:t>
            </a:r>
          </a:p>
          <a:p>
            <a:r>
              <a:rPr lang="en-US" sz="2800" b="1" i="1">
                <a:solidFill>
                  <a:srgbClr val="3333CC"/>
                </a:solidFill>
              </a:rPr>
              <a:t>x</a:t>
            </a:r>
            <a:r>
              <a:rPr lang="en-US" sz="2800" i="1"/>
              <a:t> = b – a</a:t>
            </a:r>
            <a:endParaRPr lang="ru-RU" sz="2800" i="1"/>
          </a:p>
        </p:txBody>
      </p:sp>
      <p:sp>
        <p:nvSpPr>
          <p:cNvPr id="253957" name="Text Box 5"/>
          <p:cNvSpPr txBox="1">
            <a:spLocks noChangeArrowheads="1"/>
          </p:cNvSpPr>
          <p:nvPr/>
        </p:nvSpPr>
        <p:spPr bwMode="auto">
          <a:xfrm>
            <a:off x="5435600" y="1125538"/>
            <a:ext cx="18732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i="1">
                <a:solidFill>
                  <a:srgbClr val="0000CC"/>
                </a:solidFill>
              </a:rPr>
              <a:t>x</a:t>
            </a:r>
            <a:r>
              <a:rPr lang="en-US" sz="2800" i="1"/>
              <a:t> </a:t>
            </a:r>
            <a:r>
              <a:rPr lang="ru-RU" sz="2800" i="1"/>
              <a:t>– а </a:t>
            </a:r>
            <a:r>
              <a:rPr lang="en-US" sz="2800" i="1"/>
              <a:t>= b</a:t>
            </a:r>
          </a:p>
          <a:p>
            <a:r>
              <a:rPr lang="en-US" sz="2800" b="1" i="1">
                <a:solidFill>
                  <a:srgbClr val="3333CC"/>
                </a:solidFill>
              </a:rPr>
              <a:t>x</a:t>
            </a:r>
            <a:r>
              <a:rPr lang="en-US" sz="2800" i="1"/>
              <a:t> = b </a:t>
            </a:r>
            <a:r>
              <a:rPr lang="ru-RU" sz="2800" i="1"/>
              <a:t>+</a:t>
            </a:r>
            <a:r>
              <a:rPr lang="en-US" sz="2800" i="1"/>
              <a:t> a</a:t>
            </a:r>
            <a:endParaRPr lang="ru-RU" sz="2800" i="1"/>
          </a:p>
        </p:txBody>
      </p:sp>
      <p:sp>
        <p:nvSpPr>
          <p:cNvPr id="253958" name="Rectangle 6"/>
          <p:cNvSpPr>
            <a:spLocks noChangeArrowheads="1"/>
          </p:cNvSpPr>
          <p:nvPr/>
        </p:nvSpPr>
        <p:spPr bwMode="auto">
          <a:xfrm>
            <a:off x="1979613" y="1125538"/>
            <a:ext cx="1584325" cy="9350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53959" name="Rectangle 7"/>
          <p:cNvSpPr>
            <a:spLocks noChangeArrowheads="1"/>
          </p:cNvSpPr>
          <p:nvPr/>
        </p:nvSpPr>
        <p:spPr bwMode="auto">
          <a:xfrm>
            <a:off x="5435600" y="1125538"/>
            <a:ext cx="1655763" cy="9350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53960" name="Line 8"/>
          <p:cNvSpPr>
            <a:spLocks noChangeShapeType="1"/>
          </p:cNvSpPr>
          <p:nvPr/>
        </p:nvSpPr>
        <p:spPr bwMode="auto">
          <a:xfrm>
            <a:off x="4356100" y="2997200"/>
            <a:ext cx="0" cy="3240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53961" name="Text Box 9"/>
          <p:cNvSpPr txBox="1">
            <a:spLocks noChangeArrowheads="1"/>
          </p:cNvSpPr>
          <p:nvPr/>
        </p:nvSpPr>
        <p:spPr bwMode="auto">
          <a:xfrm>
            <a:off x="4479925" y="32321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ru-RU" sz="1800"/>
          </a:p>
        </p:txBody>
      </p:sp>
      <p:sp>
        <p:nvSpPr>
          <p:cNvPr id="253962" name="Text Box 10"/>
          <p:cNvSpPr txBox="1">
            <a:spLocks noChangeArrowheads="1"/>
          </p:cNvSpPr>
          <p:nvPr/>
        </p:nvSpPr>
        <p:spPr bwMode="auto">
          <a:xfrm>
            <a:off x="4427538" y="3068638"/>
            <a:ext cx="441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uk-UA" sz="2000" i="1" dirty="0" smtClean="0"/>
              <a:t>Знаходимо невідомий </a:t>
            </a:r>
            <a:r>
              <a:rPr lang="uk-UA" sz="2000" b="1" i="1" dirty="0" smtClean="0">
                <a:solidFill>
                  <a:srgbClr val="0000FF"/>
                </a:solidFill>
              </a:rPr>
              <a:t>доданок</a:t>
            </a:r>
            <a:endParaRPr lang="uk-UA" sz="2000" b="1" i="1" dirty="0">
              <a:solidFill>
                <a:srgbClr val="0000FF"/>
              </a:solidFill>
            </a:endParaRPr>
          </a:p>
        </p:txBody>
      </p:sp>
      <p:sp>
        <p:nvSpPr>
          <p:cNvPr id="253963" name="Text Box 11"/>
          <p:cNvSpPr txBox="1">
            <a:spLocks noChangeArrowheads="1"/>
          </p:cNvSpPr>
          <p:nvPr/>
        </p:nvSpPr>
        <p:spPr bwMode="auto">
          <a:xfrm>
            <a:off x="4932363" y="5013325"/>
            <a:ext cx="441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ru-RU" sz="1800"/>
          </a:p>
        </p:txBody>
      </p:sp>
      <p:sp>
        <p:nvSpPr>
          <p:cNvPr id="253964" name="Rectangle 12"/>
          <p:cNvSpPr>
            <a:spLocks noChangeArrowheads="1"/>
          </p:cNvSpPr>
          <p:nvPr/>
        </p:nvSpPr>
        <p:spPr bwMode="auto">
          <a:xfrm>
            <a:off x="4427538" y="4437063"/>
            <a:ext cx="47164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uk-UA" sz="2000" i="1" dirty="0" smtClean="0"/>
              <a:t>Знаходимо невідоме </a:t>
            </a:r>
            <a:r>
              <a:rPr lang="uk-UA" sz="2000" b="1" i="1" dirty="0" smtClean="0">
                <a:solidFill>
                  <a:srgbClr val="0000FF"/>
                </a:solidFill>
              </a:rPr>
              <a:t>зменшуване</a:t>
            </a:r>
            <a:endParaRPr lang="uk-UA" sz="2000" b="1" i="1" dirty="0">
              <a:solidFill>
                <a:srgbClr val="0000FF"/>
              </a:solidFill>
            </a:endParaRPr>
          </a:p>
        </p:txBody>
      </p:sp>
      <p:sp>
        <p:nvSpPr>
          <p:cNvPr id="253966" name="Text Box 14"/>
          <p:cNvSpPr txBox="1">
            <a:spLocks noChangeArrowheads="1"/>
          </p:cNvSpPr>
          <p:nvPr/>
        </p:nvSpPr>
        <p:spPr bwMode="auto">
          <a:xfrm>
            <a:off x="539750" y="3068638"/>
            <a:ext cx="3816350" cy="308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 i="1"/>
              <a:t>             + 5,2 = 45,7</a:t>
            </a:r>
          </a:p>
          <a:p>
            <a:pPr>
              <a:spcBef>
                <a:spcPct val="50000"/>
              </a:spcBef>
            </a:pPr>
            <a:r>
              <a:rPr lang="ru-RU" sz="2800" i="1"/>
              <a:t>               45,7 – 5,2</a:t>
            </a:r>
          </a:p>
          <a:p>
            <a:pPr>
              <a:spcBef>
                <a:spcPct val="50000"/>
              </a:spcBef>
            </a:pPr>
            <a:r>
              <a:rPr lang="ru-RU" sz="2800" i="1"/>
              <a:t>               40,5</a:t>
            </a:r>
          </a:p>
          <a:p>
            <a:pPr>
              <a:spcBef>
                <a:spcPct val="50000"/>
              </a:spcBef>
            </a:pPr>
            <a:r>
              <a:rPr lang="ru-RU" sz="2800" i="1"/>
              <a:t>               40,5 + 1,3</a:t>
            </a:r>
          </a:p>
          <a:p>
            <a:pPr>
              <a:spcBef>
                <a:spcPct val="50000"/>
              </a:spcBef>
            </a:pPr>
            <a:r>
              <a:rPr lang="ru-RU" sz="2800" i="1"/>
              <a:t>               41,8</a:t>
            </a:r>
          </a:p>
        </p:txBody>
      </p:sp>
      <p:sp>
        <p:nvSpPr>
          <p:cNvPr id="253968" name="Text Box 16"/>
          <p:cNvSpPr txBox="1">
            <a:spLocks noChangeArrowheads="1"/>
          </p:cNvSpPr>
          <p:nvPr/>
        </p:nvSpPr>
        <p:spPr bwMode="auto">
          <a:xfrm>
            <a:off x="395288" y="3068638"/>
            <a:ext cx="1511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2800" i="1"/>
              <a:t>(</a:t>
            </a:r>
            <a:r>
              <a:rPr lang="ru-RU" sz="2800" b="1" i="1">
                <a:solidFill>
                  <a:srgbClr val="0000FF"/>
                </a:solidFill>
              </a:rPr>
              <a:t>х – 1,3</a:t>
            </a:r>
            <a:r>
              <a:rPr lang="ru-RU" sz="2800" i="1"/>
              <a:t>)</a:t>
            </a:r>
          </a:p>
        </p:txBody>
      </p:sp>
      <p:sp>
        <p:nvSpPr>
          <p:cNvPr id="253969" name="Text Box 17"/>
          <p:cNvSpPr txBox="1">
            <a:spLocks noChangeArrowheads="1"/>
          </p:cNvSpPr>
          <p:nvPr/>
        </p:nvSpPr>
        <p:spPr bwMode="auto">
          <a:xfrm>
            <a:off x="395288" y="3068638"/>
            <a:ext cx="14906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2800" i="1"/>
              <a:t>(х – 1,3)</a:t>
            </a:r>
          </a:p>
        </p:txBody>
      </p:sp>
      <p:sp>
        <p:nvSpPr>
          <p:cNvPr id="253970" name="Text Box 18"/>
          <p:cNvSpPr txBox="1">
            <a:spLocks noChangeArrowheads="1"/>
          </p:cNvSpPr>
          <p:nvPr/>
        </p:nvSpPr>
        <p:spPr bwMode="auto">
          <a:xfrm>
            <a:off x="539750" y="3716338"/>
            <a:ext cx="15827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2800" b="1" i="1">
                <a:solidFill>
                  <a:srgbClr val="0000FF"/>
                </a:solidFill>
              </a:rPr>
              <a:t>х – 1,3 </a:t>
            </a:r>
            <a:r>
              <a:rPr lang="ru-RU" sz="2800" i="1"/>
              <a:t>=</a:t>
            </a:r>
          </a:p>
        </p:txBody>
      </p:sp>
      <p:sp>
        <p:nvSpPr>
          <p:cNvPr id="253971" name="Text Box 19"/>
          <p:cNvSpPr txBox="1">
            <a:spLocks noChangeArrowheads="1"/>
          </p:cNvSpPr>
          <p:nvPr/>
        </p:nvSpPr>
        <p:spPr bwMode="auto">
          <a:xfrm>
            <a:off x="468313" y="4365625"/>
            <a:ext cx="15795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2800" b="1" i="1">
                <a:solidFill>
                  <a:srgbClr val="0000FF"/>
                </a:solidFill>
              </a:rPr>
              <a:t>х – 1,3</a:t>
            </a:r>
            <a:r>
              <a:rPr lang="ru-RU" sz="2800" i="1"/>
              <a:t> =</a:t>
            </a:r>
          </a:p>
        </p:txBody>
      </p:sp>
      <p:sp>
        <p:nvSpPr>
          <p:cNvPr id="253972" name="Text Box 20"/>
          <p:cNvSpPr txBox="1">
            <a:spLocks noChangeArrowheads="1"/>
          </p:cNvSpPr>
          <p:nvPr/>
        </p:nvSpPr>
        <p:spPr bwMode="auto">
          <a:xfrm>
            <a:off x="1403350" y="5013325"/>
            <a:ext cx="688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2800" b="1" i="1">
                <a:solidFill>
                  <a:srgbClr val="0000FF"/>
                </a:solidFill>
              </a:rPr>
              <a:t>х</a:t>
            </a:r>
            <a:r>
              <a:rPr lang="ru-RU" sz="2800" i="1"/>
              <a:t> =</a:t>
            </a:r>
          </a:p>
        </p:txBody>
      </p:sp>
      <p:sp>
        <p:nvSpPr>
          <p:cNvPr id="253973" name="Text Box 21"/>
          <p:cNvSpPr txBox="1">
            <a:spLocks noChangeArrowheads="1"/>
          </p:cNvSpPr>
          <p:nvPr/>
        </p:nvSpPr>
        <p:spPr bwMode="auto">
          <a:xfrm>
            <a:off x="1403350" y="5589588"/>
            <a:ext cx="688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2800" b="1" i="1">
                <a:solidFill>
                  <a:srgbClr val="0000FF"/>
                </a:solidFill>
              </a:rPr>
              <a:t>х</a:t>
            </a:r>
            <a:r>
              <a:rPr lang="ru-RU" sz="2800" i="1"/>
              <a:t> =</a:t>
            </a:r>
          </a:p>
        </p:txBody>
      </p:sp>
      <p:sp>
        <p:nvSpPr>
          <p:cNvPr id="253974" name="Text Box 22"/>
          <p:cNvSpPr txBox="1">
            <a:spLocks noChangeArrowheads="1"/>
          </p:cNvSpPr>
          <p:nvPr/>
        </p:nvSpPr>
        <p:spPr bwMode="auto">
          <a:xfrm>
            <a:off x="468313" y="4365625"/>
            <a:ext cx="15795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2800" b="1" i="1">
                <a:solidFill>
                  <a:srgbClr val="0000FF"/>
                </a:solidFill>
              </a:rPr>
              <a:t>х </a:t>
            </a:r>
            <a:r>
              <a:rPr lang="ru-RU" sz="2800" i="1"/>
              <a:t>– 1,3 =</a:t>
            </a:r>
          </a:p>
        </p:txBody>
      </p:sp>
      <p:sp>
        <p:nvSpPr>
          <p:cNvPr id="253975" name="Text Box 23"/>
          <p:cNvSpPr txBox="1">
            <a:spLocks noChangeArrowheads="1"/>
          </p:cNvSpPr>
          <p:nvPr/>
        </p:nvSpPr>
        <p:spPr bwMode="auto">
          <a:xfrm>
            <a:off x="190500" y="6162675"/>
            <a:ext cx="3671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uk-UA" i="1" dirty="0" smtClean="0"/>
              <a:t>Відповідь. х = 41,8</a:t>
            </a:r>
            <a:endParaRPr lang="uk-UA" i="1" dirty="0"/>
          </a:p>
        </p:txBody>
      </p:sp>
      <p:sp>
        <p:nvSpPr>
          <p:cNvPr id="253976" name="Text Box 24"/>
          <p:cNvSpPr txBox="1">
            <a:spLocks noChangeArrowheads="1"/>
          </p:cNvSpPr>
          <p:nvPr/>
        </p:nvSpPr>
        <p:spPr bwMode="auto">
          <a:xfrm>
            <a:off x="5168900" y="5065713"/>
            <a:ext cx="1584325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ru-RU" i="1"/>
              <a:t>45,7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ru-RU" i="1"/>
              <a:t>  5,2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ru-RU" i="1"/>
              <a:t>40,5</a:t>
            </a:r>
          </a:p>
        </p:txBody>
      </p:sp>
      <p:sp>
        <p:nvSpPr>
          <p:cNvPr id="253978" name="Line 26"/>
          <p:cNvSpPr>
            <a:spLocks noChangeShapeType="1"/>
          </p:cNvSpPr>
          <p:nvPr/>
        </p:nvSpPr>
        <p:spPr bwMode="auto">
          <a:xfrm>
            <a:off x="5168900" y="5857875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53979" name="Line 27"/>
          <p:cNvSpPr>
            <a:spLocks noChangeShapeType="1"/>
          </p:cNvSpPr>
          <p:nvPr/>
        </p:nvSpPr>
        <p:spPr bwMode="auto">
          <a:xfrm>
            <a:off x="5024438" y="54260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53980" name="Text Box 28"/>
          <p:cNvSpPr txBox="1">
            <a:spLocks noChangeArrowheads="1"/>
          </p:cNvSpPr>
          <p:nvPr/>
        </p:nvSpPr>
        <p:spPr bwMode="auto">
          <a:xfrm>
            <a:off x="6969125" y="5065713"/>
            <a:ext cx="1079500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ru-RU" i="1"/>
              <a:t>40,5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ru-RU" i="1"/>
              <a:t>  1,3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ru-RU" i="1"/>
              <a:t>41,8</a:t>
            </a:r>
          </a:p>
        </p:txBody>
      </p:sp>
      <p:sp>
        <p:nvSpPr>
          <p:cNvPr id="253981" name="Line 29"/>
          <p:cNvSpPr>
            <a:spLocks noChangeShapeType="1"/>
          </p:cNvSpPr>
          <p:nvPr/>
        </p:nvSpPr>
        <p:spPr bwMode="auto">
          <a:xfrm>
            <a:off x="7040563" y="5857875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53983" name="Line 31"/>
          <p:cNvSpPr>
            <a:spLocks noChangeShapeType="1"/>
          </p:cNvSpPr>
          <p:nvPr/>
        </p:nvSpPr>
        <p:spPr bwMode="auto">
          <a:xfrm>
            <a:off x="6824663" y="5426075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53986" name="Line 34"/>
          <p:cNvSpPr>
            <a:spLocks noChangeShapeType="1"/>
          </p:cNvSpPr>
          <p:nvPr/>
        </p:nvSpPr>
        <p:spPr bwMode="auto">
          <a:xfrm>
            <a:off x="6969125" y="528161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53987" name="Text Box 35"/>
          <p:cNvSpPr txBox="1">
            <a:spLocks noChangeArrowheads="1"/>
          </p:cNvSpPr>
          <p:nvPr/>
        </p:nvSpPr>
        <p:spPr bwMode="auto">
          <a:xfrm>
            <a:off x="4730750" y="3357563"/>
            <a:ext cx="441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ru-RU" sz="1800"/>
          </a:p>
        </p:txBody>
      </p:sp>
      <p:sp>
        <p:nvSpPr>
          <p:cNvPr id="32" name="WordArt 3"/>
          <p:cNvSpPr>
            <a:spLocks noChangeArrowheads="1" noChangeShapeType="1" noTextEdit="1"/>
          </p:cNvSpPr>
          <p:nvPr/>
        </p:nvSpPr>
        <p:spPr bwMode="auto">
          <a:xfrm>
            <a:off x="1835696" y="116632"/>
            <a:ext cx="5760640" cy="7921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uk-UA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Виконуємо разом</a:t>
            </a:r>
            <a:endParaRPr lang="uk-UA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467544" y="2276872"/>
            <a:ext cx="83518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uk-UA" sz="3200" dirty="0" smtClean="0">
                <a:solidFill>
                  <a:srgbClr val="0000FF"/>
                </a:solidFill>
              </a:rPr>
              <a:t>Приклад 2. </a:t>
            </a:r>
            <a:r>
              <a:rPr lang="uk-UA" sz="3200" dirty="0" smtClean="0"/>
              <a:t>Розв'яжи рівняння:</a:t>
            </a:r>
            <a:endParaRPr lang="uk-UA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8" grpId="0" animBg="1"/>
      <p:bldP spid="253959" grpId="0" animBg="1"/>
      <p:bldP spid="253975" grpId="0"/>
      <p:bldP spid="253976" grpId="0"/>
      <p:bldP spid="253978" grpId="0" animBg="1"/>
      <p:bldP spid="253979" grpId="0" animBg="1"/>
      <p:bldP spid="253981" grpId="0" animBg="1"/>
      <p:bldP spid="253983" grpId="0" animBg="1"/>
      <p:bldP spid="25398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600200"/>
            <a:ext cx="4038600" cy="4525963"/>
          </a:xfrm>
        </p:spPr>
        <p:txBody>
          <a:bodyPr/>
          <a:lstStyle/>
          <a:p>
            <a:pPr marL="609600" indent="-609600" algn="ctr">
              <a:buFontTx/>
              <a:buNone/>
            </a:pPr>
            <a:r>
              <a:rPr lang="ru-RU" sz="2400"/>
              <a:t> </a:t>
            </a:r>
            <a:endParaRPr lang="ru-RU" sz="2800" i="1"/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77156" name="Text Box 4"/>
          <p:cNvSpPr txBox="1">
            <a:spLocks noChangeArrowheads="1"/>
          </p:cNvSpPr>
          <p:nvPr/>
        </p:nvSpPr>
        <p:spPr bwMode="auto">
          <a:xfrm>
            <a:off x="1835150" y="1125538"/>
            <a:ext cx="1727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i="1"/>
              <a:t>a + </a:t>
            </a:r>
            <a:r>
              <a:rPr lang="en-US" sz="2800" b="1" i="1">
                <a:solidFill>
                  <a:srgbClr val="0000CC"/>
                </a:solidFill>
              </a:rPr>
              <a:t>x</a:t>
            </a:r>
            <a:r>
              <a:rPr lang="en-US" sz="2800" i="1"/>
              <a:t> = b</a:t>
            </a:r>
          </a:p>
          <a:p>
            <a:r>
              <a:rPr lang="en-US" sz="2800" b="1" i="1">
                <a:solidFill>
                  <a:srgbClr val="3333CC"/>
                </a:solidFill>
              </a:rPr>
              <a:t>x</a:t>
            </a:r>
            <a:r>
              <a:rPr lang="en-US" sz="2800" i="1"/>
              <a:t> = b – a</a:t>
            </a:r>
            <a:endParaRPr lang="ru-RU" sz="2800" i="1"/>
          </a:p>
        </p:txBody>
      </p: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5508625" y="1125538"/>
            <a:ext cx="1727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i="1"/>
              <a:t>a – </a:t>
            </a:r>
            <a:r>
              <a:rPr lang="en-US" sz="2800" b="1" i="1">
                <a:solidFill>
                  <a:srgbClr val="0000CC"/>
                </a:solidFill>
              </a:rPr>
              <a:t>x</a:t>
            </a:r>
            <a:r>
              <a:rPr lang="en-US" sz="2800" i="1"/>
              <a:t> = b</a:t>
            </a:r>
          </a:p>
          <a:p>
            <a:r>
              <a:rPr lang="en-US" sz="2800" b="1" i="1">
                <a:solidFill>
                  <a:srgbClr val="3333CC"/>
                </a:solidFill>
              </a:rPr>
              <a:t>x</a:t>
            </a:r>
            <a:r>
              <a:rPr lang="en-US" sz="2800" i="1"/>
              <a:t> =</a:t>
            </a:r>
            <a:r>
              <a:rPr lang="ru-RU" sz="2800" i="1"/>
              <a:t> а</a:t>
            </a:r>
            <a:r>
              <a:rPr lang="en-US" sz="2800" i="1"/>
              <a:t> – b</a:t>
            </a:r>
            <a:endParaRPr lang="ru-RU" sz="2800" i="1"/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1835150" y="1125538"/>
            <a:ext cx="1584325" cy="9350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77161" name="Rectangle 9"/>
          <p:cNvSpPr>
            <a:spLocks noChangeArrowheads="1"/>
          </p:cNvSpPr>
          <p:nvPr/>
        </p:nvSpPr>
        <p:spPr bwMode="auto">
          <a:xfrm>
            <a:off x="5508625" y="1125538"/>
            <a:ext cx="1657350" cy="9350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77162" name="Line 10"/>
          <p:cNvSpPr>
            <a:spLocks noChangeShapeType="1"/>
          </p:cNvSpPr>
          <p:nvPr/>
        </p:nvSpPr>
        <p:spPr bwMode="auto">
          <a:xfrm>
            <a:off x="4211638" y="3213100"/>
            <a:ext cx="0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4479925" y="32321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ru-RU" sz="1800"/>
          </a:p>
        </p:txBody>
      </p:sp>
      <p:sp>
        <p:nvSpPr>
          <p:cNvPr id="177164" name="Text Box 12"/>
          <p:cNvSpPr txBox="1">
            <a:spLocks noChangeArrowheads="1"/>
          </p:cNvSpPr>
          <p:nvPr/>
        </p:nvSpPr>
        <p:spPr bwMode="auto">
          <a:xfrm>
            <a:off x="4427538" y="3141663"/>
            <a:ext cx="47164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uk-UA" sz="2000" i="1" dirty="0" smtClean="0"/>
              <a:t>Знаходимо невідомий </a:t>
            </a:r>
            <a:r>
              <a:rPr lang="uk-UA" sz="2000" b="1" i="1" dirty="0" smtClean="0">
                <a:solidFill>
                  <a:srgbClr val="0000FF"/>
                </a:solidFill>
              </a:rPr>
              <a:t>від’ємник</a:t>
            </a:r>
            <a:endParaRPr lang="uk-UA" sz="2000" b="1" i="1" dirty="0">
              <a:solidFill>
                <a:srgbClr val="0000FF"/>
              </a:solidFill>
            </a:endParaRPr>
          </a:p>
        </p:txBody>
      </p:sp>
      <p:sp>
        <p:nvSpPr>
          <p:cNvPr id="177166" name="Rectangle 14"/>
          <p:cNvSpPr>
            <a:spLocks noChangeArrowheads="1"/>
          </p:cNvSpPr>
          <p:nvPr/>
        </p:nvSpPr>
        <p:spPr bwMode="auto">
          <a:xfrm>
            <a:off x="4427538" y="4437063"/>
            <a:ext cx="47164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uk-UA" sz="2000" i="1" dirty="0" smtClean="0"/>
              <a:t>Знаходимо невідомий </a:t>
            </a:r>
            <a:r>
              <a:rPr lang="uk-UA" sz="2000" b="1" i="1" dirty="0" smtClean="0">
                <a:solidFill>
                  <a:srgbClr val="0000FF"/>
                </a:solidFill>
              </a:rPr>
              <a:t>доданок</a:t>
            </a:r>
            <a:endParaRPr lang="uk-UA" sz="2000" b="1" i="1" dirty="0">
              <a:solidFill>
                <a:srgbClr val="0000FF"/>
              </a:solidFill>
            </a:endParaRPr>
          </a:p>
        </p:txBody>
      </p:sp>
      <p:sp>
        <p:nvSpPr>
          <p:cNvPr id="177168" name="Text Box 16"/>
          <p:cNvSpPr txBox="1">
            <a:spLocks noChangeArrowheads="1"/>
          </p:cNvSpPr>
          <p:nvPr/>
        </p:nvSpPr>
        <p:spPr bwMode="auto">
          <a:xfrm>
            <a:off x="179388" y="3141663"/>
            <a:ext cx="4032250" cy="308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 i="1"/>
              <a:t>98,7</a:t>
            </a:r>
            <a:r>
              <a:rPr lang="ru-RU" i="1"/>
              <a:t> –                    </a:t>
            </a:r>
            <a:r>
              <a:rPr lang="ru-RU" sz="2800" i="1"/>
              <a:t>= 38,7</a:t>
            </a:r>
          </a:p>
          <a:p>
            <a:pPr>
              <a:spcBef>
                <a:spcPct val="50000"/>
              </a:spcBef>
            </a:pPr>
            <a:r>
              <a:rPr lang="ru-RU" sz="2800" i="1"/>
              <a:t>                 98,7 </a:t>
            </a:r>
            <a:r>
              <a:rPr lang="ru-RU" i="1"/>
              <a:t>–</a:t>
            </a:r>
            <a:r>
              <a:rPr lang="ru-RU" sz="2800" i="1"/>
              <a:t> 38,7</a:t>
            </a:r>
          </a:p>
          <a:p>
            <a:pPr>
              <a:spcBef>
                <a:spcPct val="50000"/>
              </a:spcBef>
            </a:pPr>
            <a:r>
              <a:rPr lang="ru-RU" sz="2800" b="1" i="1">
                <a:solidFill>
                  <a:srgbClr val="0000FF"/>
                </a:solidFill>
              </a:rPr>
              <a:t>                </a:t>
            </a:r>
            <a:r>
              <a:rPr lang="ru-RU" sz="2800" i="1"/>
              <a:t> 60</a:t>
            </a:r>
          </a:p>
          <a:p>
            <a:pPr>
              <a:spcBef>
                <a:spcPct val="50000"/>
              </a:spcBef>
            </a:pPr>
            <a:r>
              <a:rPr lang="ru-RU" sz="2800" i="1"/>
              <a:t>                 60 </a:t>
            </a:r>
            <a:r>
              <a:rPr lang="ru-RU" i="1"/>
              <a:t>–</a:t>
            </a:r>
            <a:r>
              <a:rPr lang="ru-RU" sz="2800" i="1"/>
              <a:t> 18,5</a:t>
            </a:r>
          </a:p>
          <a:p>
            <a:pPr>
              <a:spcBef>
                <a:spcPct val="50000"/>
              </a:spcBef>
            </a:pPr>
            <a:r>
              <a:rPr lang="ru-RU" sz="2800" b="1" i="1">
                <a:solidFill>
                  <a:srgbClr val="0000FF"/>
                </a:solidFill>
              </a:rPr>
              <a:t>                </a:t>
            </a:r>
            <a:r>
              <a:rPr lang="ru-RU" sz="2800" i="1"/>
              <a:t> 41,5</a:t>
            </a:r>
          </a:p>
        </p:txBody>
      </p:sp>
      <p:sp>
        <p:nvSpPr>
          <p:cNvPr id="177170" name="Text Box 18"/>
          <p:cNvSpPr txBox="1">
            <a:spLocks noChangeArrowheads="1"/>
          </p:cNvSpPr>
          <p:nvPr/>
        </p:nvSpPr>
        <p:spPr bwMode="auto">
          <a:xfrm>
            <a:off x="1187450" y="3141663"/>
            <a:ext cx="17192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2800" i="1"/>
              <a:t>(</a:t>
            </a:r>
            <a:r>
              <a:rPr lang="ru-RU" sz="2800" b="1" i="1">
                <a:solidFill>
                  <a:srgbClr val="0000FF"/>
                </a:solidFill>
              </a:rPr>
              <a:t>18,5 + х</a:t>
            </a:r>
            <a:r>
              <a:rPr lang="ru-RU" sz="2800" i="1"/>
              <a:t>)</a:t>
            </a:r>
          </a:p>
        </p:txBody>
      </p:sp>
      <p:sp>
        <p:nvSpPr>
          <p:cNvPr id="177171" name="Text Box 19"/>
          <p:cNvSpPr txBox="1">
            <a:spLocks noChangeArrowheads="1"/>
          </p:cNvSpPr>
          <p:nvPr/>
        </p:nvSpPr>
        <p:spPr bwMode="auto">
          <a:xfrm>
            <a:off x="1187450" y="3141663"/>
            <a:ext cx="1698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2800" i="1"/>
              <a:t>(18,5 + х)</a:t>
            </a:r>
          </a:p>
        </p:txBody>
      </p:sp>
      <p:sp>
        <p:nvSpPr>
          <p:cNvPr id="177172" name="Text Box 20"/>
          <p:cNvSpPr txBox="1">
            <a:spLocks noChangeArrowheads="1"/>
          </p:cNvSpPr>
          <p:nvPr/>
        </p:nvSpPr>
        <p:spPr bwMode="auto">
          <a:xfrm>
            <a:off x="179388" y="4437063"/>
            <a:ext cx="1787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2800" b="1" i="1">
                <a:solidFill>
                  <a:srgbClr val="0000FF"/>
                </a:solidFill>
              </a:rPr>
              <a:t>18,5 + х</a:t>
            </a:r>
            <a:r>
              <a:rPr lang="ru-RU" sz="2800" i="1"/>
              <a:t> =</a:t>
            </a:r>
          </a:p>
        </p:txBody>
      </p:sp>
      <p:sp>
        <p:nvSpPr>
          <p:cNvPr id="177173" name="Text Box 21"/>
          <p:cNvSpPr txBox="1">
            <a:spLocks noChangeArrowheads="1"/>
          </p:cNvSpPr>
          <p:nvPr/>
        </p:nvSpPr>
        <p:spPr bwMode="auto">
          <a:xfrm>
            <a:off x="179388" y="3789363"/>
            <a:ext cx="1787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2800" b="1" i="1">
                <a:solidFill>
                  <a:srgbClr val="0000FF"/>
                </a:solidFill>
              </a:rPr>
              <a:t>18,5 + х</a:t>
            </a:r>
            <a:r>
              <a:rPr lang="ru-RU" sz="2800" i="1"/>
              <a:t> =</a:t>
            </a:r>
          </a:p>
        </p:txBody>
      </p:sp>
      <p:sp>
        <p:nvSpPr>
          <p:cNvPr id="177174" name="Text Box 22"/>
          <p:cNvSpPr txBox="1">
            <a:spLocks noChangeArrowheads="1"/>
          </p:cNvSpPr>
          <p:nvPr/>
        </p:nvSpPr>
        <p:spPr bwMode="auto">
          <a:xfrm>
            <a:off x="1258888" y="5013325"/>
            <a:ext cx="688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2800" b="1" i="1">
                <a:solidFill>
                  <a:srgbClr val="0000FF"/>
                </a:solidFill>
              </a:rPr>
              <a:t>х</a:t>
            </a:r>
            <a:r>
              <a:rPr lang="ru-RU" sz="2800" i="1"/>
              <a:t> =</a:t>
            </a:r>
          </a:p>
        </p:txBody>
      </p:sp>
      <p:sp>
        <p:nvSpPr>
          <p:cNvPr id="177175" name="Text Box 23"/>
          <p:cNvSpPr txBox="1">
            <a:spLocks noChangeArrowheads="1"/>
          </p:cNvSpPr>
          <p:nvPr/>
        </p:nvSpPr>
        <p:spPr bwMode="auto">
          <a:xfrm>
            <a:off x="1258888" y="5734050"/>
            <a:ext cx="688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2800" b="1" i="1">
                <a:solidFill>
                  <a:srgbClr val="0000FF"/>
                </a:solidFill>
              </a:rPr>
              <a:t>х</a:t>
            </a:r>
            <a:r>
              <a:rPr lang="ru-RU" sz="2800" i="1"/>
              <a:t> =</a:t>
            </a:r>
          </a:p>
        </p:txBody>
      </p:sp>
      <p:sp>
        <p:nvSpPr>
          <p:cNvPr id="177176" name="Text Box 24"/>
          <p:cNvSpPr txBox="1">
            <a:spLocks noChangeArrowheads="1"/>
          </p:cNvSpPr>
          <p:nvPr/>
        </p:nvSpPr>
        <p:spPr bwMode="auto">
          <a:xfrm>
            <a:off x="179388" y="4437063"/>
            <a:ext cx="1787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2800" i="1"/>
              <a:t>18,5 +</a:t>
            </a:r>
            <a:r>
              <a:rPr lang="ru-RU" sz="2800" b="1" i="1">
                <a:solidFill>
                  <a:srgbClr val="0000FF"/>
                </a:solidFill>
              </a:rPr>
              <a:t> х</a:t>
            </a:r>
            <a:r>
              <a:rPr lang="ru-RU" sz="2800" i="1"/>
              <a:t> =</a:t>
            </a:r>
          </a:p>
        </p:txBody>
      </p:sp>
      <p:sp>
        <p:nvSpPr>
          <p:cNvPr id="177177" name="Text Box 25"/>
          <p:cNvSpPr txBox="1">
            <a:spLocks noChangeArrowheads="1"/>
          </p:cNvSpPr>
          <p:nvPr/>
        </p:nvSpPr>
        <p:spPr bwMode="auto">
          <a:xfrm>
            <a:off x="79375" y="6273800"/>
            <a:ext cx="3671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uk-UA" i="1" dirty="0" smtClean="0"/>
              <a:t>Відповідь</a:t>
            </a:r>
            <a:r>
              <a:rPr lang="ru-RU" i="1" dirty="0" smtClean="0"/>
              <a:t>. </a:t>
            </a:r>
            <a:r>
              <a:rPr lang="ru-RU" i="1" dirty="0" err="1"/>
              <a:t>х</a:t>
            </a:r>
            <a:r>
              <a:rPr lang="ru-RU" i="1" dirty="0"/>
              <a:t> = 41,5</a:t>
            </a:r>
          </a:p>
        </p:txBody>
      </p:sp>
      <p:sp>
        <p:nvSpPr>
          <p:cNvPr id="177178" name="Text Box 26"/>
          <p:cNvSpPr txBox="1">
            <a:spLocks noChangeArrowheads="1"/>
          </p:cNvSpPr>
          <p:nvPr/>
        </p:nvSpPr>
        <p:spPr bwMode="auto">
          <a:xfrm>
            <a:off x="4730750" y="5013325"/>
            <a:ext cx="441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ru-RU" sz="1800"/>
          </a:p>
        </p:txBody>
      </p:sp>
      <p:sp>
        <p:nvSpPr>
          <p:cNvPr id="177179" name="Text Box 27"/>
          <p:cNvSpPr txBox="1">
            <a:spLocks noChangeArrowheads="1"/>
          </p:cNvSpPr>
          <p:nvPr/>
        </p:nvSpPr>
        <p:spPr bwMode="auto">
          <a:xfrm>
            <a:off x="4967288" y="5065713"/>
            <a:ext cx="1584325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ru-RU" i="1"/>
              <a:t>98,7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ru-RU" i="1"/>
              <a:t>38,7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ru-RU" i="1"/>
              <a:t>60,0</a:t>
            </a:r>
          </a:p>
        </p:txBody>
      </p:sp>
      <p:sp>
        <p:nvSpPr>
          <p:cNvPr id="177180" name="Line 28"/>
          <p:cNvSpPr>
            <a:spLocks noChangeShapeType="1"/>
          </p:cNvSpPr>
          <p:nvPr/>
        </p:nvSpPr>
        <p:spPr bwMode="auto">
          <a:xfrm>
            <a:off x="4967288" y="5857875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77181" name="Line 29"/>
          <p:cNvSpPr>
            <a:spLocks noChangeShapeType="1"/>
          </p:cNvSpPr>
          <p:nvPr/>
        </p:nvSpPr>
        <p:spPr bwMode="auto">
          <a:xfrm>
            <a:off x="4822825" y="54260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77182" name="Text Box 30"/>
          <p:cNvSpPr txBox="1">
            <a:spLocks noChangeArrowheads="1"/>
          </p:cNvSpPr>
          <p:nvPr/>
        </p:nvSpPr>
        <p:spPr bwMode="auto">
          <a:xfrm>
            <a:off x="6767513" y="5065713"/>
            <a:ext cx="1079500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ru-RU" i="1"/>
              <a:t>60,0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ru-RU" i="1"/>
              <a:t>18,5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ru-RU" i="1"/>
              <a:t>41,5</a:t>
            </a:r>
          </a:p>
        </p:txBody>
      </p:sp>
      <p:sp>
        <p:nvSpPr>
          <p:cNvPr id="177183" name="Line 31"/>
          <p:cNvSpPr>
            <a:spLocks noChangeShapeType="1"/>
          </p:cNvSpPr>
          <p:nvPr/>
        </p:nvSpPr>
        <p:spPr bwMode="auto">
          <a:xfrm>
            <a:off x="6838950" y="5857875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77184" name="Line 32"/>
          <p:cNvSpPr>
            <a:spLocks noChangeShapeType="1"/>
          </p:cNvSpPr>
          <p:nvPr/>
        </p:nvSpPr>
        <p:spPr bwMode="auto">
          <a:xfrm>
            <a:off x="6623050" y="5426075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1" name="WordArt 3"/>
          <p:cNvSpPr>
            <a:spLocks noChangeArrowheads="1" noChangeShapeType="1" noTextEdit="1"/>
          </p:cNvSpPr>
          <p:nvPr/>
        </p:nvSpPr>
        <p:spPr bwMode="auto">
          <a:xfrm>
            <a:off x="1835696" y="116632"/>
            <a:ext cx="5760640" cy="7921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uk-UA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Виконуємо разом</a:t>
            </a:r>
            <a:endParaRPr lang="uk-UA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323528" y="2276872"/>
            <a:ext cx="83518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uk-UA" sz="3200" dirty="0" smtClean="0">
                <a:solidFill>
                  <a:srgbClr val="0000FF"/>
                </a:solidFill>
              </a:rPr>
              <a:t>Приклад 3. </a:t>
            </a:r>
            <a:r>
              <a:rPr lang="uk-UA" sz="3200" dirty="0" smtClean="0"/>
              <a:t>Розв'яжи рівняння:</a:t>
            </a:r>
            <a:endParaRPr lang="uk-UA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9" grpId="0" animBg="1"/>
      <p:bldP spid="177161" grpId="0" animBg="1"/>
      <p:bldP spid="177166" grpId="0"/>
      <p:bldP spid="177177" grpId="0"/>
      <p:bldP spid="177179" grpId="0"/>
      <p:bldP spid="177180" grpId="0" animBg="1"/>
      <p:bldP spid="177181" grpId="0" animBg="1"/>
      <p:bldP spid="177182" grpId="0"/>
      <p:bldP spid="177183" grpId="0" animBg="1"/>
      <p:bldP spid="17718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600200"/>
            <a:ext cx="4038600" cy="4525963"/>
          </a:xfrm>
        </p:spPr>
        <p:txBody>
          <a:bodyPr/>
          <a:lstStyle/>
          <a:p>
            <a:pPr marL="609600" indent="-609600" algn="ctr">
              <a:buFontTx/>
              <a:buNone/>
            </a:pPr>
            <a:r>
              <a:rPr lang="ru-RU" sz="2400"/>
              <a:t> </a:t>
            </a:r>
            <a:endParaRPr lang="ru-RU" sz="2800" i="1"/>
          </a:p>
        </p:txBody>
      </p:sp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1979613" y="1052513"/>
            <a:ext cx="18732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i="1">
                <a:solidFill>
                  <a:srgbClr val="0000CC"/>
                </a:solidFill>
              </a:rPr>
              <a:t>x</a:t>
            </a:r>
            <a:r>
              <a:rPr lang="en-US" sz="2800" i="1"/>
              <a:t> </a:t>
            </a:r>
            <a:r>
              <a:rPr lang="ru-RU" sz="2800" i="1"/>
              <a:t>– а </a:t>
            </a:r>
            <a:r>
              <a:rPr lang="en-US" sz="2800" i="1"/>
              <a:t>= b</a:t>
            </a:r>
          </a:p>
          <a:p>
            <a:r>
              <a:rPr lang="en-US" sz="2800" b="1" i="1">
                <a:solidFill>
                  <a:srgbClr val="3333CC"/>
                </a:solidFill>
              </a:rPr>
              <a:t>x</a:t>
            </a:r>
            <a:r>
              <a:rPr lang="en-US" sz="2800" i="1"/>
              <a:t> = b </a:t>
            </a:r>
            <a:r>
              <a:rPr lang="ru-RU" sz="2800" i="1"/>
              <a:t>+</a:t>
            </a:r>
            <a:r>
              <a:rPr lang="en-US" sz="2800" i="1"/>
              <a:t> a</a:t>
            </a:r>
            <a:endParaRPr lang="ru-RU" sz="2800" i="1"/>
          </a:p>
        </p:txBody>
      </p:sp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5724525" y="1125538"/>
            <a:ext cx="1727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i="1"/>
              <a:t>a – </a:t>
            </a:r>
            <a:r>
              <a:rPr lang="en-US" sz="2800" b="1" i="1">
                <a:solidFill>
                  <a:srgbClr val="0000CC"/>
                </a:solidFill>
              </a:rPr>
              <a:t>x</a:t>
            </a:r>
            <a:r>
              <a:rPr lang="en-US" sz="2800" i="1"/>
              <a:t> = b</a:t>
            </a:r>
          </a:p>
          <a:p>
            <a:r>
              <a:rPr lang="en-US" sz="2800" b="1" i="1">
                <a:solidFill>
                  <a:srgbClr val="3333CC"/>
                </a:solidFill>
              </a:rPr>
              <a:t>x</a:t>
            </a:r>
            <a:r>
              <a:rPr lang="en-US" sz="2800" i="1"/>
              <a:t> =</a:t>
            </a:r>
            <a:r>
              <a:rPr lang="ru-RU" sz="2800" i="1"/>
              <a:t> а</a:t>
            </a:r>
            <a:r>
              <a:rPr lang="en-US" sz="2800" i="1"/>
              <a:t> – b</a:t>
            </a:r>
            <a:endParaRPr lang="ru-RU" sz="2800" i="1"/>
          </a:p>
        </p:txBody>
      </p:sp>
      <p:sp>
        <p:nvSpPr>
          <p:cNvPr id="178184" name="Rectangle 8"/>
          <p:cNvSpPr>
            <a:spLocks noChangeArrowheads="1"/>
          </p:cNvSpPr>
          <p:nvPr/>
        </p:nvSpPr>
        <p:spPr bwMode="auto">
          <a:xfrm>
            <a:off x="1979613" y="1125538"/>
            <a:ext cx="1655762" cy="9350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78185" name="Rectangle 9"/>
          <p:cNvSpPr>
            <a:spLocks noChangeArrowheads="1"/>
          </p:cNvSpPr>
          <p:nvPr/>
        </p:nvSpPr>
        <p:spPr bwMode="auto">
          <a:xfrm>
            <a:off x="5651500" y="1125538"/>
            <a:ext cx="1657350" cy="9350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78186" name="Line 10"/>
          <p:cNvSpPr>
            <a:spLocks noChangeShapeType="1"/>
          </p:cNvSpPr>
          <p:nvPr/>
        </p:nvSpPr>
        <p:spPr bwMode="auto">
          <a:xfrm>
            <a:off x="4356100" y="3141663"/>
            <a:ext cx="0" cy="3097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78187" name="Text Box 11"/>
          <p:cNvSpPr txBox="1">
            <a:spLocks noChangeArrowheads="1"/>
          </p:cNvSpPr>
          <p:nvPr/>
        </p:nvSpPr>
        <p:spPr bwMode="auto">
          <a:xfrm>
            <a:off x="4479925" y="32321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ru-RU" sz="1800"/>
          </a:p>
        </p:txBody>
      </p:sp>
      <p:sp>
        <p:nvSpPr>
          <p:cNvPr id="178189" name="Text Box 13"/>
          <p:cNvSpPr txBox="1">
            <a:spLocks noChangeArrowheads="1"/>
          </p:cNvSpPr>
          <p:nvPr/>
        </p:nvSpPr>
        <p:spPr bwMode="auto">
          <a:xfrm>
            <a:off x="4479925" y="5032375"/>
            <a:ext cx="441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ru-RU" sz="1800"/>
          </a:p>
        </p:txBody>
      </p:sp>
      <p:sp>
        <p:nvSpPr>
          <p:cNvPr id="178190" name="Rectangle 14"/>
          <p:cNvSpPr>
            <a:spLocks noChangeArrowheads="1"/>
          </p:cNvSpPr>
          <p:nvPr/>
        </p:nvSpPr>
        <p:spPr bwMode="auto">
          <a:xfrm>
            <a:off x="4427538" y="3213100"/>
            <a:ext cx="47164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uk-UA" sz="2000" i="1" dirty="0" smtClean="0"/>
              <a:t>Знаходимо невідоме </a:t>
            </a:r>
            <a:r>
              <a:rPr lang="uk-UA" sz="2000" b="1" i="1" dirty="0" smtClean="0">
                <a:solidFill>
                  <a:srgbClr val="0000FF"/>
                </a:solidFill>
              </a:rPr>
              <a:t>зменшуване</a:t>
            </a:r>
            <a:endParaRPr lang="uk-UA" sz="2000" b="1" i="1" dirty="0">
              <a:solidFill>
                <a:srgbClr val="0000FF"/>
              </a:solidFill>
            </a:endParaRPr>
          </a:p>
        </p:txBody>
      </p:sp>
      <p:sp>
        <p:nvSpPr>
          <p:cNvPr id="178192" name="Text Box 16"/>
          <p:cNvSpPr txBox="1">
            <a:spLocks noChangeArrowheads="1"/>
          </p:cNvSpPr>
          <p:nvPr/>
        </p:nvSpPr>
        <p:spPr bwMode="auto">
          <a:xfrm>
            <a:off x="323850" y="3141663"/>
            <a:ext cx="3816350" cy="308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 i="1"/>
              <a:t>                </a:t>
            </a:r>
            <a:r>
              <a:rPr lang="ru-RU" i="1"/>
              <a:t>–</a:t>
            </a:r>
            <a:r>
              <a:rPr lang="ru-RU" sz="2800" i="1"/>
              <a:t> 5,2 = 45,1</a:t>
            </a:r>
          </a:p>
          <a:p>
            <a:pPr>
              <a:spcBef>
                <a:spcPct val="50000"/>
              </a:spcBef>
            </a:pPr>
            <a:r>
              <a:rPr lang="ru-RU" sz="2800" b="1" i="1">
                <a:solidFill>
                  <a:srgbClr val="0000FF"/>
                </a:solidFill>
              </a:rPr>
              <a:t>                </a:t>
            </a:r>
            <a:r>
              <a:rPr lang="ru-RU" sz="2800" i="1"/>
              <a:t> 45,1 + 5,2</a:t>
            </a:r>
          </a:p>
          <a:p>
            <a:pPr>
              <a:spcBef>
                <a:spcPct val="50000"/>
              </a:spcBef>
            </a:pPr>
            <a:r>
              <a:rPr lang="ru-RU" sz="2800" b="1" i="1">
                <a:solidFill>
                  <a:srgbClr val="0000FF"/>
                </a:solidFill>
              </a:rPr>
              <a:t>                </a:t>
            </a:r>
            <a:r>
              <a:rPr lang="ru-RU" sz="2800" i="1"/>
              <a:t> 50,3</a:t>
            </a:r>
          </a:p>
          <a:p>
            <a:pPr>
              <a:spcBef>
                <a:spcPct val="50000"/>
              </a:spcBef>
            </a:pPr>
            <a:r>
              <a:rPr lang="ru-RU" sz="2800" i="1"/>
              <a:t>                 78,5 </a:t>
            </a:r>
            <a:r>
              <a:rPr lang="ru-RU" i="1"/>
              <a:t>–</a:t>
            </a:r>
            <a:r>
              <a:rPr lang="ru-RU" sz="2800" i="1"/>
              <a:t> 50,3</a:t>
            </a:r>
          </a:p>
          <a:p>
            <a:pPr>
              <a:spcBef>
                <a:spcPct val="50000"/>
              </a:spcBef>
            </a:pPr>
            <a:r>
              <a:rPr lang="ru-RU" sz="2800" b="1" i="1">
                <a:solidFill>
                  <a:srgbClr val="0000FF"/>
                </a:solidFill>
              </a:rPr>
              <a:t>                </a:t>
            </a:r>
            <a:r>
              <a:rPr lang="ru-RU" sz="2800" i="1"/>
              <a:t> 28,2</a:t>
            </a:r>
          </a:p>
        </p:txBody>
      </p:sp>
      <p:sp>
        <p:nvSpPr>
          <p:cNvPr id="178194" name="Text Box 18"/>
          <p:cNvSpPr txBox="1">
            <a:spLocks noChangeArrowheads="1"/>
          </p:cNvSpPr>
          <p:nvPr/>
        </p:nvSpPr>
        <p:spPr bwMode="auto">
          <a:xfrm>
            <a:off x="4427538" y="4508500"/>
            <a:ext cx="47164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uk-UA" sz="2000" i="1" dirty="0" smtClean="0"/>
              <a:t>Знаходимо невідомий </a:t>
            </a:r>
            <a:r>
              <a:rPr lang="uk-UA" sz="2000" b="1" i="1" dirty="0" smtClean="0">
                <a:solidFill>
                  <a:srgbClr val="0000FF"/>
                </a:solidFill>
              </a:rPr>
              <a:t>від’ємник</a:t>
            </a:r>
            <a:endParaRPr lang="uk-UA" sz="2000" b="1" i="1" dirty="0">
              <a:solidFill>
                <a:srgbClr val="0000FF"/>
              </a:solidFill>
            </a:endParaRPr>
          </a:p>
        </p:txBody>
      </p:sp>
      <p:sp>
        <p:nvSpPr>
          <p:cNvPr id="178195" name="Text Box 19"/>
          <p:cNvSpPr txBox="1">
            <a:spLocks noChangeArrowheads="1"/>
          </p:cNvSpPr>
          <p:nvPr/>
        </p:nvSpPr>
        <p:spPr bwMode="auto">
          <a:xfrm>
            <a:off x="250825" y="3141663"/>
            <a:ext cx="17097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2800" i="1"/>
              <a:t>(</a:t>
            </a:r>
            <a:r>
              <a:rPr lang="ru-RU" sz="2800" b="1" i="1">
                <a:solidFill>
                  <a:srgbClr val="0000FF"/>
                </a:solidFill>
              </a:rPr>
              <a:t>78,5 </a:t>
            </a:r>
            <a:r>
              <a:rPr lang="ru-RU" sz="2800" i="1">
                <a:solidFill>
                  <a:srgbClr val="0000FF"/>
                </a:solidFill>
              </a:rPr>
              <a:t>–</a:t>
            </a:r>
            <a:r>
              <a:rPr lang="ru-RU" sz="2800" b="1" i="1">
                <a:solidFill>
                  <a:srgbClr val="0000FF"/>
                </a:solidFill>
              </a:rPr>
              <a:t> х</a:t>
            </a:r>
            <a:r>
              <a:rPr lang="ru-RU" sz="2800" i="1"/>
              <a:t>)</a:t>
            </a:r>
          </a:p>
        </p:txBody>
      </p:sp>
      <p:sp>
        <p:nvSpPr>
          <p:cNvPr id="178196" name="Text Box 20"/>
          <p:cNvSpPr txBox="1">
            <a:spLocks noChangeArrowheads="1"/>
          </p:cNvSpPr>
          <p:nvPr/>
        </p:nvSpPr>
        <p:spPr bwMode="auto">
          <a:xfrm>
            <a:off x="250825" y="3141663"/>
            <a:ext cx="1689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2800" i="1"/>
              <a:t>(78,5 – х)</a:t>
            </a:r>
          </a:p>
        </p:txBody>
      </p:sp>
      <p:sp>
        <p:nvSpPr>
          <p:cNvPr id="178197" name="Text Box 21"/>
          <p:cNvSpPr txBox="1">
            <a:spLocks noChangeArrowheads="1"/>
          </p:cNvSpPr>
          <p:nvPr/>
        </p:nvSpPr>
        <p:spPr bwMode="auto">
          <a:xfrm>
            <a:off x="250825" y="3789363"/>
            <a:ext cx="1778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2800" b="1" i="1">
                <a:solidFill>
                  <a:srgbClr val="0000FF"/>
                </a:solidFill>
              </a:rPr>
              <a:t>78,5 – х </a:t>
            </a:r>
            <a:r>
              <a:rPr lang="ru-RU" sz="2800" i="1"/>
              <a:t>=</a:t>
            </a:r>
          </a:p>
        </p:txBody>
      </p:sp>
      <p:sp>
        <p:nvSpPr>
          <p:cNvPr id="178198" name="Text Box 22"/>
          <p:cNvSpPr txBox="1">
            <a:spLocks noChangeArrowheads="1"/>
          </p:cNvSpPr>
          <p:nvPr/>
        </p:nvSpPr>
        <p:spPr bwMode="auto">
          <a:xfrm>
            <a:off x="250825" y="4365625"/>
            <a:ext cx="1800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2800" b="1" i="1">
                <a:solidFill>
                  <a:srgbClr val="0000FF"/>
                </a:solidFill>
              </a:rPr>
              <a:t>78,5 – х </a:t>
            </a:r>
            <a:r>
              <a:rPr lang="ru-RU" sz="2800" i="1"/>
              <a:t>=</a:t>
            </a:r>
          </a:p>
        </p:txBody>
      </p:sp>
      <p:sp>
        <p:nvSpPr>
          <p:cNvPr id="178199" name="Rectangle 23"/>
          <p:cNvSpPr>
            <a:spLocks noChangeArrowheads="1"/>
          </p:cNvSpPr>
          <p:nvPr/>
        </p:nvSpPr>
        <p:spPr bwMode="auto">
          <a:xfrm>
            <a:off x="1403350" y="5013325"/>
            <a:ext cx="688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2800" b="1" i="1">
                <a:solidFill>
                  <a:srgbClr val="0000FF"/>
                </a:solidFill>
              </a:rPr>
              <a:t>х</a:t>
            </a:r>
            <a:r>
              <a:rPr lang="ru-RU" sz="2800" i="1"/>
              <a:t> =</a:t>
            </a:r>
          </a:p>
        </p:txBody>
      </p:sp>
      <p:sp>
        <p:nvSpPr>
          <p:cNvPr id="178200" name="Rectangle 24"/>
          <p:cNvSpPr>
            <a:spLocks noChangeArrowheads="1"/>
          </p:cNvSpPr>
          <p:nvPr/>
        </p:nvSpPr>
        <p:spPr bwMode="auto">
          <a:xfrm>
            <a:off x="1403350" y="5661025"/>
            <a:ext cx="688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2800" b="1" i="1">
                <a:solidFill>
                  <a:srgbClr val="0000FF"/>
                </a:solidFill>
              </a:rPr>
              <a:t>х</a:t>
            </a:r>
            <a:r>
              <a:rPr lang="ru-RU" sz="2800" i="1"/>
              <a:t> =</a:t>
            </a:r>
          </a:p>
        </p:txBody>
      </p:sp>
      <p:sp>
        <p:nvSpPr>
          <p:cNvPr id="178202" name="Text Box 26"/>
          <p:cNvSpPr txBox="1">
            <a:spLocks noChangeArrowheads="1"/>
          </p:cNvSpPr>
          <p:nvPr/>
        </p:nvSpPr>
        <p:spPr bwMode="auto">
          <a:xfrm>
            <a:off x="250825" y="4365625"/>
            <a:ext cx="1800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2800" i="1"/>
              <a:t>78,5 –</a:t>
            </a:r>
            <a:r>
              <a:rPr lang="ru-RU" sz="2800" b="1" i="1">
                <a:solidFill>
                  <a:srgbClr val="0000FF"/>
                </a:solidFill>
              </a:rPr>
              <a:t> х </a:t>
            </a:r>
            <a:r>
              <a:rPr lang="ru-RU" sz="2800" i="1"/>
              <a:t>=</a:t>
            </a:r>
          </a:p>
        </p:txBody>
      </p:sp>
      <p:sp>
        <p:nvSpPr>
          <p:cNvPr id="178203" name="Text Box 27"/>
          <p:cNvSpPr txBox="1">
            <a:spLocks noChangeArrowheads="1"/>
          </p:cNvSpPr>
          <p:nvPr/>
        </p:nvSpPr>
        <p:spPr bwMode="auto">
          <a:xfrm>
            <a:off x="190500" y="6194425"/>
            <a:ext cx="3671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uk-UA" i="1" dirty="0" smtClean="0"/>
              <a:t>Відповідь</a:t>
            </a:r>
            <a:r>
              <a:rPr lang="ru-RU" i="1" dirty="0" smtClean="0"/>
              <a:t>. </a:t>
            </a:r>
            <a:r>
              <a:rPr lang="ru-RU" i="1" dirty="0" err="1"/>
              <a:t>х</a:t>
            </a:r>
            <a:r>
              <a:rPr lang="ru-RU" i="1" dirty="0"/>
              <a:t> = 28,2</a:t>
            </a:r>
          </a:p>
        </p:txBody>
      </p:sp>
      <p:sp>
        <p:nvSpPr>
          <p:cNvPr id="178204" name="Text Box 28"/>
          <p:cNvSpPr txBox="1">
            <a:spLocks noChangeArrowheads="1"/>
          </p:cNvSpPr>
          <p:nvPr/>
        </p:nvSpPr>
        <p:spPr bwMode="auto">
          <a:xfrm>
            <a:off x="4730750" y="5013325"/>
            <a:ext cx="441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ru-RU" sz="1800"/>
          </a:p>
        </p:txBody>
      </p:sp>
      <p:sp>
        <p:nvSpPr>
          <p:cNvPr id="178205" name="Text Box 29"/>
          <p:cNvSpPr txBox="1">
            <a:spLocks noChangeArrowheads="1"/>
          </p:cNvSpPr>
          <p:nvPr/>
        </p:nvSpPr>
        <p:spPr bwMode="auto">
          <a:xfrm>
            <a:off x="4967288" y="5065713"/>
            <a:ext cx="1584325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ru-RU" i="1"/>
              <a:t>45,1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ru-RU" i="1"/>
              <a:t>  5,2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ru-RU" i="1"/>
              <a:t>50,3</a:t>
            </a:r>
          </a:p>
        </p:txBody>
      </p:sp>
      <p:sp>
        <p:nvSpPr>
          <p:cNvPr id="178206" name="Line 30"/>
          <p:cNvSpPr>
            <a:spLocks noChangeShapeType="1"/>
          </p:cNvSpPr>
          <p:nvPr/>
        </p:nvSpPr>
        <p:spPr bwMode="auto">
          <a:xfrm>
            <a:off x="4967288" y="5857875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78207" name="Line 31"/>
          <p:cNvSpPr>
            <a:spLocks noChangeShapeType="1"/>
          </p:cNvSpPr>
          <p:nvPr/>
        </p:nvSpPr>
        <p:spPr bwMode="auto">
          <a:xfrm>
            <a:off x="4822825" y="54260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78208" name="Text Box 32"/>
          <p:cNvSpPr txBox="1">
            <a:spLocks noChangeArrowheads="1"/>
          </p:cNvSpPr>
          <p:nvPr/>
        </p:nvSpPr>
        <p:spPr bwMode="auto">
          <a:xfrm>
            <a:off x="6767513" y="5065713"/>
            <a:ext cx="1079500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ru-RU" i="1"/>
              <a:t>78,5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ru-RU" i="1"/>
              <a:t>50,3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ru-RU" i="1"/>
              <a:t>28,2</a:t>
            </a:r>
          </a:p>
        </p:txBody>
      </p:sp>
      <p:sp>
        <p:nvSpPr>
          <p:cNvPr id="178209" name="Line 33"/>
          <p:cNvSpPr>
            <a:spLocks noChangeShapeType="1"/>
          </p:cNvSpPr>
          <p:nvPr/>
        </p:nvSpPr>
        <p:spPr bwMode="auto">
          <a:xfrm>
            <a:off x="6838950" y="5857875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78210" name="Line 34"/>
          <p:cNvSpPr>
            <a:spLocks noChangeShapeType="1"/>
          </p:cNvSpPr>
          <p:nvPr/>
        </p:nvSpPr>
        <p:spPr bwMode="auto">
          <a:xfrm>
            <a:off x="6623050" y="5426075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78212" name="Line 36"/>
          <p:cNvSpPr>
            <a:spLocks noChangeShapeType="1"/>
          </p:cNvSpPr>
          <p:nvPr/>
        </p:nvSpPr>
        <p:spPr bwMode="auto">
          <a:xfrm>
            <a:off x="4932363" y="53006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2" name="WordArt 3"/>
          <p:cNvSpPr>
            <a:spLocks noChangeArrowheads="1" noChangeShapeType="1" noTextEdit="1"/>
          </p:cNvSpPr>
          <p:nvPr/>
        </p:nvSpPr>
        <p:spPr bwMode="auto">
          <a:xfrm>
            <a:off x="1835696" y="116632"/>
            <a:ext cx="5760640" cy="7921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uk-UA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Виконуємо разом</a:t>
            </a:r>
            <a:endParaRPr lang="uk-UA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323528" y="2276872"/>
            <a:ext cx="83518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uk-UA" sz="3200" dirty="0" smtClean="0">
                <a:solidFill>
                  <a:srgbClr val="0000FF"/>
                </a:solidFill>
              </a:rPr>
              <a:t>Приклад 4. </a:t>
            </a:r>
            <a:r>
              <a:rPr lang="uk-UA" sz="3200" dirty="0" smtClean="0"/>
              <a:t>Розв'яжи рівняння:</a:t>
            </a:r>
            <a:endParaRPr lang="uk-UA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4" grpId="0" animBg="1"/>
      <p:bldP spid="178185" grpId="0" animBg="1"/>
      <p:bldP spid="178203" grpId="0"/>
      <p:bldP spid="178205" grpId="0"/>
      <p:bldP spid="178206" grpId="0" animBg="1"/>
      <p:bldP spid="178207" grpId="0" animBg="1"/>
      <p:bldP spid="178208" grpId="0"/>
      <p:bldP spid="178209" grpId="0" animBg="1"/>
      <p:bldP spid="178210" grpId="0" animBg="1"/>
      <p:bldP spid="1782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0" descr="рисунок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323528" y="3212976"/>
            <a:ext cx="2757964" cy="299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3"/>
          <p:cNvSpPr>
            <a:spLocks noChangeArrowheads="1"/>
          </p:cNvSpPr>
          <p:nvPr/>
        </p:nvSpPr>
        <p:spPr bwMode="auto">
          <a:xfrm flipV="1">
            <a:off x="2915816" y="404664"/>
            <a:ext cx="5977359" cy="3312368"/>
          </a:xfrm>
          <a:prstGeom prst="cloudCallout">
            <a:avLst>
              <a:gd name="adj1" fmla="val -60659"/>
              <a:gd name="adj2" fmla="val -37387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/>
          <a:lstStyle/>
          <a:p>
            <a:pPr algn="ctr"/>
            <a:endParaRPr lang="ru-RU" sz="240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107701" y="1245240"/>
            <a:ext cx="561662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 algn="ctr">
              <a:buFontTx/>
              <a:buNone/>
            </a:pPr>
            <a:r>
              <a:rPr lang="uk-UA" sz="3600" i="1" dirty="0" smtClean="0"/>
              <a:t>Домашнє завдання:</a:t>
            </a:r>
          </a:p>
          <a:p>
            <a:pPr marL="609600" indent="-609600" algn="ctr">
              <a:buFontTx/>
              <a:buNone/>
            </a:pPr>
            <a:r>
              <a:rPr lang="uk-UA" sz="3200" i="1" dirty="0" smtClean="0">
                <a:solidFill>
                  <a:srgbClr val="FF0000"/>
                </a:solidFill>
              </a:rPr>
              <a:t>Параграф 37 – читати,</a:t>
            </a:r>
          </a:p>
          <a:p>
            <a:pPr marL="609600" indent="-609600" algn="ctr">
              <a:buFontTx/>
              <a:buNone/>
            </a:pPr>
            <a:r>
              <a:rPr lang="uk-UA" sz="3200" i="1" dirty="0" smtClean="0">
                <a:solidFill>
                  <a:srgbClr val="FF0000"/>
                </a:solidFill>
              </a:rPr>
              <a:t>№1247, 1251 – письмово.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0" descr="рисунок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323528" y="2708920"/>
            <a:ext cx="2757964" cy="299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3"/>
          <p:cNvSpPr>
            <a:spLocks noChangeArrowheads="1"/>
          </p:cNvSpPr>
          <p:nvPr/>
        </p:nvSpPr>
        <p:spPr bwMode="auto">
          <a:xfrm flipV="1">
            <a:off x="3635896" y="332925"/>
            <a:ext cx="5257279" cy="2952057"/>
          </a:xfrm>
          <a:prstGeom prst="cloudCallout">
            <a:avLst>
              <a:gd name="adj1" fmla="val -74901"/>
              <a:gd name="adj2" fmla="val -53023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/>
          <a:lstStyle/>
          <a:p>
            <a:pPr algn="ctr"/>
            <a:endParaRPr lang="ru-RU" sz="240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51920" y="1124744"/>
            <a:ext cx="468052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>
                <a:solidFill>
                  <a:srgbClr val="0033CC"/>
                </a:solidFill>
              </a:rPr>
              <a:t>Пригадай правила та доповни речення.</a:t>
            </a:r>
            <a:endParaRPr lang="uk-UA" sz="32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0" descr="рисунок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251520" y="1412776"/>
            <a:ext cx="2757964" cy="299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3"/>
          <p:cNvSpPr>
            <a:spLocks noChangeArrowheads="1"/>
          </p:cNvSpPr>
          <p:nvPr/>
        </p:nvSpPr>
        <p:spPr bwMode="auto">
          <a:xfrm flipV="1">
            <a:off x="3275856" y="188640"/>
            <a:ext cx="5617319" cy="3528392"/>
          </a:xfrm>
          <a:prstGeom prst="cloudCallout">
            <a:avLst>
              <a:gd name="adj1" fmla="val -54521"/>
              <a:gd name="adj2" fmla="val -23389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/>
          <a:lstStyle/>
          <a:p>
            <a:pPr algn="ctr"/>
            <a:endParaRPr lang="ru-RU" sz="240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707904" y="822191"/>
            <a:ext cx="468052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uk-UA" sz="2800" dirty="0" smtClean="0"/>
              <a:t>Якщо до десяткового дробу приписати праворуч будь-яку кількість нулів, то </a:t>
            </a:r>
            <a:endParaRPr lang="uk-UA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0" descr="рисунок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251520" y="1412776"/>
            <a:ext cx="2757964" cy="299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3"/>
          <p:cNvSpPr>
            <a:spLocks noChangeArrowheads="1"/>
          </p:cNvSpPr>
          <p:nvPr/>
        </p:nvSpPr>
        <p:spPr bwMode="auto">
          <a:xfrm flipV="1">
            <a:off x="3275856" y="188640"/>
            <a:ext cx="5617319" cy="3528392"/>
          </a:xfrm>
          <a:prstGeom prst="cloudCallout">
            <a:avLst>
              <a:gd name="adj1" fmla="val -54521"/>
              <a:gd name="adj2" fmla="val -23389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/>
          <a:lstStyle/>
          <a:p>
            <a:pPr algn="ctr"/>
            <a:endParaRPr lang="ru-RU" sz="240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707904" y="822191"/>
            <a:ext cx="468052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uk-UA" sz="2800" dirty="0" smtClean="0"/>
              <a:t>Якщо до десяткового дробу приписати праворуч будь-яку кількість нулів, то </a:t>
            </a:r>
            <a:r>
              <a:rPr lang="uk-UA" sz="2800" dirty="0" smtClean="0">
                <a:solidFill>
                  <a:srgbClr val="0033CC"/>
                </a:solidFill>
              </a:rPr>
              <a:t>одержимо дріб, який дорівнює даному.</a:t>
            </a:r>
            <a:endParaRPr lang="uk-UA" b="1" dirty="0">
              <a:solidFill>
                <a:srgbClr val="0033CC"/>
              </a:solidFill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939106" y="4460453"/>
            <a:ext cx="189865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6000"/>
              <a:t>2,5 =</a:t>
            </a:r>
            <a:endParaRPr lang="ru-RU" sz="6000">
              <a:solidFill>
                <a:schemeClr val="hlink"/>
              </a:solidFill>
            </a:endParaRPr>
          </a:p>
          <a:p>
            <a:r>
              <a:rPr lang="ru-RU" sz="6000"/>
              <a:t>5 =</a:t>
            </a:r>
            <a:endParaRPr lang="ru-RU">
              <a:solidFill>
                <a:srgbClr val="0000FF"/>
              </a:solidFill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812356" y="4460453"/>
            <a:ext cx="48641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6000"/>
              <a:t>2,5</a:t>
            </a:r>
            <a:r>
              <a:rPr lang="ru-RU" sz="6000">
                <a:solidFill>
                  <a:schemeClr val="hlink"/>
                </a:solidFill>
              </a:rPr>
              <a:t>0</a:t>
            </a:r>
            <a:r>
              <a:rPr lang="ru-RU" sz="6000"/>
              <a:t> = 2,5</a:t>
            </a:r>
            <a:r>
              <a:rPr lang="ru-RU" sz="6000">
                <a:solidFill>
                  <a:schemeClr val="hlink"/>
                </a:solidFill>
              </a:rPr>
              <a:t>000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236093" y="5324053"/>
            <a:ext cx="52879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6000"/>
              <a:t>5,</a:t>
            </a:r>
            <a:r>
              <a:rPr lang="ru-RU" sz="6000">
                <a:solidFill>
                  <a:schemeClr val="hlink"/>
                </a:solidFill>
              </a:rPr>
              <a:t>0</a:t>
            </a:r>
            <a:r>
              <a:rPr lang="ru-RU" sz="6000"/>
              <a:t> = 5,</a:t>
            </a:r>
            <a:r>
              <a:rPr lang="ru-RU" sz="6000">
                <a:solidFill>
                  <a:schemeClr val="hlink"/>
                </a:solidFill>
              </a:rPr>
              <a:t>000000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0" descr="рисунок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395536" y="1628800"/>
            <a:ext cx="2757964" cy="299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3"/>
          <p:cNvSpPr>
            <a:spLocks noChangeArrowheads="1"/>
          </p:cNvSpPr>
          <p:nvPr/>
        </p:nvSpPr>
        <p:spPr bwMode="auto">
          <a:xfrm flipV="1">
            <a:off x="3419177" y="260648"/>
            <a:ext cx="5473303" cy="2952328"/>
          </a:xfrm>
          <a:prstGeom prst="cloudCallout">
            <a:avLst>
              <a:gd name="adj1" fmla="val -55673"/>
              <a:gd name="adj2" fmla="val -30095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/>
          <a:lstStyle/>
          <a:p>
            <a:pPr algn="ctr"/>
            <a:endParaRPr lang="ru-RU" sz="240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95241" y="620688"/>
            <a:ext cx="432048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uk-UA" sz="2800" dirty="0" smtClean="0"/>
              <a:t>Якщо десятковий дріб закінчується нулями, то</a:t>
            </a:r>
            <a:endParaRPr lang="uk-UA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0" descr="рисунок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395536" y="1628800"/>
            <a:ext cx="2757964" cy="299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3"/>
          <p:cNvSpPr>
            <a:spLocks noChangeArrowheads="1"/>
          </p:cNvSpPr>
          <p:nvPr/>
        </p:nvSpPr>
        <p:spPr bwMode="auto">
          <a:xfrm flipV="1">
            <a:off x="3419177" y="260648"/>
            <a:ext cx="5473303" cy="2952328"/>
          </a:xfrm>
          <a:prstGeom prst="cloudCallout">
            <a:avLst>
              <a:gd name="adj1" fmla="val -55673"/>
              <a:gd name="adj2" fmla="val -30095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/>
          <a:lstStyle/>
          <a:p>
            <a:pPr algn="ctr"/>
            <a:endParaRPr lang="ru-RU" sz="240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95241" y="620688"/>
            <a:ext cx="432048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uk-UA" sz="2800" dirty="0" smtClean="0"/>
              <a:t>Якщо десятковий дріб закінчується нулями, то </a:t>
            </a:r>
            <a:r>
              <a:rPr lang="uk-UA" sz="2800" dirty="0" smtClean="0">
                <a:solidFill>
                  <a:srgbClr val="0033CC"/>
                </a:solidFill>
              </a:rPr>
              <a:t>ці нулі можна відкинути; </a:t>
            </a:r>
            <a:r>
              <a:rPr lang="uk-UA" sz="2800" dirty="0" smtClean="0"/>
              <a:t>значення дробу при цьому не зміниться.</a:t>
            </a:r>
            <a:endParaRPr lang="uk-UA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63688" y="4149080"/>
            <a:ext cx="6408737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6600" dirty="0"/>
              <a:t>2,7</a:t>
            </a:r>
            <a:r>
              <a:rPr lang="ru-RU" sz="6600" dirty="0">
                <a:solidFill>
                  <a:schemeClr val="hlink"/>
                </a:solidFill>
              </a:rPr>
              <a:t>000000</a:t>
            </a:r>
            <a:r>
              <a:rPr lang="ru-RU" sz="6600" dirty="0"/>
              <a:t> =</a:t>
            </a:r>
          </a:p>
          <a:p>
            <a:r>
              <a:rPr lang="en-US" sz="6600" dirty="0"/>
              <a:t>    </a:t>
            </a:r>
            <a:r>
              <a:rPr lang="ru-RU" sz="6600" dirty="0"/>
              <a:t>8,004</a:t>
            </a:r>
            <a:r>
              <a:rPr lang="ru-RU" sz="6600" dirty="0">
                <a:solidFill>
                  <a:schemeClr val="hlink"/>
                </a:solidFill>
              </a:rPr>
              <a:t>0</a:t>
            </a:r>
            <a:r>
              <a:rPr lang="ru-RU" sz="6600" dirty="0"/>
              <a:t> =</a:t>
            </a:r>
            <a:endParaRPr lang="ru-R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451700" y="4149080"/>
            <a:ext cx="1350963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6600"/>
              <a:t>2,7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227738" y="5157142"/>
            <a:ext cx="236855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6600"/>
              <a:t>8,004</a:t>
            </a:r>
            <a:r>
              <a:rPr lang="ru-RU" sz="2400"/>
              <a:t> </a:t>
            </a:r>
          </a:p>
          <a:p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1267768"/>
            <a:ext cx="8352928" cy="2881312"/>
          </a:xfrm>
        </p:spPr>
        <p:txBody>
          <a:bodyPr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uk-UA" sz="2400" dirty="0" smtClean="0"/>
              <a:t>    Щоб знайти суму двох десяткових дробів, треба:</a:t>
            </a:r>
            <a:endParaRPr lang="uk-UA" sz="2800" dirty="0" smtClean="0"/>
          </a:p>
          <a:p>
            <a:pPr algn="just">
              <a:lnSpc>
                <a:spcPct val="80000"/>
              </a:lnSpc>
              <a:buFontTx/>
              <a:buAutoNum type="arabicParenR"/>
            </a:pPr>
            <a:r>
              <a:rPr lang="uk-UA" sz="2400" b="1" dirty="0" smtClean="0">
                <a:solidFill>
                  <a:srgbClr val="0033CC"/>
                </a:solidFill>
              </a:rPr>
              <a:t>Записати</a:t>
            </a:r>
            <a:r>
              <a:rPr lang="uk-UA" sz="2400" dirty="0" smtClean="0"/>
              <a:t> дроби один під одним так, щоб </a:t>
            </a:r>
            <a:r>
              <a:rPr lang="uk-UA" sz="2400" b="1" dirty="0" smtClean="0">
                <a:solidFill>
                  <a:srgbClr val="0033CC"/>
                </a:solidFill>
              </a:rPr>
              <a:t>кома</a:t>
            </a:r>
            <a:r>
              <a:rPr lang="uk-UA" sz="2400" dirty="0" smtClean="0"/>
              <a:t> була під </a:t>
            </a:r>
            <a:r>
              <a:rPr lang="uk-UA" sz="2400" b="1" dirty="0" smtClean="0">
                <a:solidFill>
                  <a:srgbClr val="0033CC"/>
                </a:solidFill>
              </a:rPr>
              <a:t>комою</a:t>
            </a:r>
            <a:r>
              <a:rPr lang="uk-UA" sz="2400" dirty="0" smtClean="0"/>
              <a:t>;</a:t>
            </a:r>
          </a:p>
          <a:p>
            <a:pPr algn="just">
              <a:lnSpc>
                <a:spcPct val="80000"/>
              </a:lnSpc>
              <a:buFontTx/>
              <a:buAutoNum type="arabicParenR"/>
            </a:pPr>
            <a:r>
              <a:rPr lang="uk-UA" sz="2400" b="1" dirty="0" smtClean="0">
                <a:solidFill>
                  <a:srgbClr val="0033CC"/>
                </a:solidFill>
              </a:rPr>
              <a:t>Зрівняти</a:t>
            </a:r>
            <a:r>
              <a:rPr lang="uk-UA" sz="2400" dirty="0" smtClean="0"/>
              <a:t> в цих дробах </a:t>
            </a:r>
            <a:r>
              <a:rPr lang="uk-UA" sz="2400" b="1" dirty="0" smtClean="0">
                <a:solidFill>
                  <a:srgbClr val="0033CC"/>
                </a:solidFill>
              </a:rPr>
              <a:t>кількість цифр </a:t>
            </a:r>
            <a:r>
              <a:rPr lang="uk-UA" sz="2400" dirty="0" smtClean="0"/>
              <a:t>після ком, приписавши праворуч до одного з них нулі;</a:t>
            </a:r>
            <a:endParaRPr lang="uk-UA" sz="2400" b="1" dirty="0" smtClean="0"/>
          </a:p>
          <a:p>
            <a:pPr algn="just">
              <a:lnSpc>
                <a:spcPct val="80000"/>
              </a:lnSpc>
              <a:buFontTx/>
              <a:buAutoNum type="arabicParenR"/>
            </a:pPr>
            <a:r>
              <a:rPr lang="uk-UA" sz="2400" b="1" dirty="0" smtClean="0">
                <a:solidFill>
                  <a:srgbClr val="0033CC"/>
                </a:solidFill>
              </a:rPr>
              <a:t>Виконати додавання</a:t>
            </a:r>
            <a:r>
              <a:rPr lang="uk-UA" sz="2400" dirty="0" smtClean="0"/>
              <a:t>, не звертаючи уваги на коми;</a:t>
            </a:r>
          </a:p>
          <a:p>
            <a:pPr algn="just">
              <a:lnSpc>
                <a:spcPct val="80000"/>
              </a:lnSpc>
              <a:buFontTx/>
              <a:buAutoNum type="arabicParenR"/>
            </a:pPr>
            <a:r>
              <a:rPr lang="uk-UA" sz="2400" dirty="0" smtClean="0"/>
              <a:t>В одержаній сумі поставити </a:t>
            </a:r>
            <a:r>
              <a:rPr lang="uk-UA" sz="2400" b="1" dirty="0" smtClean="0">
                <a:solidFill>
                  <a:srgbClr val="0033CC"/>
                </a:solidFill>
              </a:rPr>
              <a:t>кому під комами</a:t>
            </a:r>
            <a:r>
              <a:rPr lang="uk-UA" sz="2400" dirty="0" smtClean="0"/>
              <a:t>, що стоять у доданках. </a:t>
            </a:r>
            <a:endParaRPr lang="uk-UA" sz="2400" dirty="0"/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468313" y="5805488"/>
            <a:ext cx="8320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uk-UA" b="1" smtClean="0"/>
              <a:t>Примітка</a:t>
            </a:r>
            <a:r>
              <a:rPr lang="uk-UA" smtClean="0"/>
              <a:t>: в кінці дробової частини 0 можна відкинути.                        </a:t>
            </a:r>
            <a:endParaRPr lang="uk-UA"/>
          </a:p>
        </p:txBody>
      </p:sp>
      <p:sp>
        <p:nvSpPr>
          <p:cNvPr id="433157" name="Text Box 5"/>
          <p:cNvSpPr txBox="1">
            <a:spLocks noChangeArrowheads="1"/>
          </p:cNvSpPr>
          <p:nvPr/>
        </p:nvSpPr>
        <p:spPr bwMode="auto">
          <a:xfrm>
            <a:off x="1258888" y="4365625"/>
            <a:ext cx="1373187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1800"/>
              <a:t> </a:t>
            </a:r>
            <a:r>
              <a:rPr lang="ru-RU"/>
              <a:t>+ </a:t>
            </a:r>
            <a:r>
              <a:rPr lang="ru-RU" sz="2800"/>
              <a:t>6,2</a:t>
            </a:r>
            <a:endParaRPr lang="ru-RU" sz="2800">
              <a:solidFill>
                <a:schemeClr val="hlink"/>
              </a:solidFill>
            </a:endParaRPr>
          </a:p>
          <a:p>
            <a:r>
              <a:rPr lang="ru-RU" sz="2800"/>
              <a:t>  </a:t>
            </a:r>
            <a:r>
              <a:rPr lang="ru-RU" sz="2800" u="sng"/>
              <a:t> 4,753</a:t>
            </a:r>
            <a:endParaRPr lang="ru-RU" sz="2800"/>
          </a:p>
          <a:p>
            <a:r>
              <a:rPr lang="ru-RU" sz="2800"/>
              <a:t> 10 953</a:t>
            </a:r>
          </a:p>
        </p:txBody>
      </p:sp>
      <p:sp>
        <p:nvSpPr>
          <p:cNvPr id="433158" name="Text Box 6"/>
          <p:cNvSpPr txBox="1">
            <a:spLocks noChangeArrowheads="1"/>
          </p:cNvSpPr>
          <p:nvPr/>
        </p:nvSpPr>
        <p:spPr bwMode="auto">
          <a:xfrm>
            <a:off x="3995738" y="4365625"/>
            <a:ext cx="12731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800"/>
              <a:t> </a:t>
            </a:r>
            <a:r>
              <a:rPr lang="ru-RU" sz="2800"/>
              <a:t>+ 5,48</a:t>
            </a:r>
          </a:p>
          <a:p>
            <a:r>
              <a:rPr lang="ru-RU" sz="2800"/>
              <a:t>  </a:t>
            </a:r>
            <a:r>
              <a:rPr lang="ru-RU" sz="2800" u="sng"/>
              <a:t>13,32</a:t>
            </a:r>
            <a:endParaRPr lang="ru-RU" sz="2800"/>
          </a:p>
          <a:p>
            <a:r>
              <a:rPr lang="ru-RU" sz="2800"/>
              <a:t>  18 80</a:t>
            </a:r>
          </a:p>
        </p:txBody>
      </p:sp>
      <p:sp>
        <p:nvSpPr>
          <p:cNvPr id="433159" name="Text Box 7"/>
          <p:cNvSpPr txBox="1">
            <a:spLocks noChangeArrowheads="1"/>
          </p:cNvSpPr>
          <p:nvPr/>
        </p:nvSpPr>
        <p:spPr bwMode="auto">
          <a:xfrm>
            <a:off x="6588125" y="4292600"/>
            <a:ext cx="11842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2800"/>
              <a:t>+ 2,54</a:t>
            </a:r>
          </a:p>
          <a:p>
            <a:r>
              <a:rPr lang="ru-RU" sz="2800"/>
              <a:t>   </a:t>
            </a:r>
            <a:r>
              <a:rPr lang="ru-RU" sz="2800" u="sng"/>
              <a:t>0,47</a:t>
            </a:r>
            <a:endParaRPr lang="ru-RU" sz="2800"/>
          </a:p>
          <a:p>
            <a:r>
              <a:rPr lang="ru-RU" sz="2800"/>
              <a:t>   3 01</a:t>
            </a:r>
          </a:p>
        </p:txBody>
      </p:sp>
      <p:sp>
        <p:nvSpPr>
          <p:cNvPr id="433160" name="Text Box 8"/>
          <p:cNvSpPr txBox="1">
            <a:spLocks noChangeArrowheads="1"/>
          </p:cNvSpPr>
          <p:nvPr/>
        </p:nvSpPr>
        <p:spPr bwMode="auto">
          <a:xfrm>
            <a:off x="2051050" y="4365625"/>
            <a:ext cx="581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2800">
                <a:solidFill>
                  <a:srgbClr val="009999"/>
                </a:solidFill>
              </a:rPr>
              <a:t>00</a:t>
            </a:r>
          </a:p>
        </p:txBody>
      </p:sp>
      <p:sp>
        <p:nvSpPr>
          <p:cNvPr id="433161" name="Text Box 9"/>
          <p:cNvSpPr txBox="1">
            <a:spLocks noChangeArrowheads="1"/>
          </p:cNvSpPr>
          <p:nvPr/>
        </p:nvSpPr>
        <p:spPr bwMode="auto">
          <a:xfrm>
            <a:off x="1331913" y="5229225"/>
            <a:ext cx="16033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2800"/>
              <a:t>10,953</a:t>
            </a:r>
          </a:p>
          <a:p>
            <a:endParaRPr lang="ru-RU" sz="2800"/>
          </a:p>
        </p:txBody>
      </p:sp>
      <p:sp>
        <p:nvSpPr>
          <p:cNvPr id="433162" name="Text Box 10"/>
          <p:cNvSpPr txBox="1">
            <a:spLocks noChangeArrowheads="1"/>
          </p:cNvSpPr>
          <p:nvPr/>
        </p:nvSpPr>
        <p:spPr bwMode="auto">
          <a:xfrm>
            <a:off x="4211638" y="5229225"/>
            <a:ext cx="8778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2800"/>
              <a:t>18,8</a:t>
            </a:r>
          </a:p>
          <a:p>
            <a:endParaRPr lang="ru-RU" sz="2800"/>
          </a:p>
        </p:txBody>
      </p:sp>
      <p:sp>
        <p:nvSpPr>
          <p:cNvPr id="433163" name="Text Box 11"/>
          <p:cNvSpPr txBox="1">
            <a:spLocks noChangeArrowheads="1"/>
          </p:cNvSpPr>
          <p:nvPr/>
        </p:nvSpPr>
        <p:spPr bwMode="auto">
          <a:xfrm>
            <a:off x="4211638" y="5229225"/>
            <a:ext cx="10763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2800"/>
              <a:t>18,8</a:t>
            </a:r>
            <a:r>
              <a:rPr lang="ru-RU" sz="2800">
                <a:solidFill>
                  <a:srgbClr val="009999"/>
                </a:solidFill>
              </a:rPr>
              <a:t>0</a:t>
            </a:r>
          </a:p>
          <a:p>
            <a:endParaRPr lang="ru-RU" sz="2800"/>
          </a:p>
        </p:txBody>
      </p:sp>
      <p:sp>
        <p:nvSpPr>
          <p:cNvPr id="433164" name="Text Box 12"/>
          <p:cNvSpPr txBox="1">
            <a:spLocks noChangeArrowheads="1"/>
          </p:cNvSpPr>
          <p:nvPr/>
        </p:nvSpPr>
        <p:spPr bwMode="auto">
          <a:xfrm>
            <a:off x="6877050" y="5157788"/>
            <a:ext cx="8778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2800"/>
              <a:t>3,01</a:t>
            </a:r>
          </a:p>
        </p:txBody>
      </p:sp>
      <p:sp>
        <p:nvSpPr>
          <p:cNvPr id="433165" name="Line 13"/>
          <p:cNvSpPr>
            <a:spLocks noChangeShapeType="1"/>
          </p:cNvSpPr>
          <p:nvPr/>
        </p:nvSpPr>
        <p:spPr bwMode="auto">
          <a:xfrm flipH="1">
            <a:off x="5003800" y="5389563"/>
            <a:ext cx="144463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4" name="WordArt 3"/>
          <p:cNvSpPr>
            <a:spLocks noChangeArrowheads="1" noChangeShapeType="1" noTextEdit="1"/>
          </p:cNvSpPr>
          <p:nvPr/>
        </p:nvSpPr>
        <p:spPr bwMode="auto">
          <a:xfrm>
            <a:off x="323850" y="260350"/>
            <a:ext cx="8351838" cy="7207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uk-UA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00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Додавання десяткових дробів</a:t>
            </a:r>
            <a:endParaRPr lang="uk-UA" sz="3600" kern="10" dirty="0">
              <a:ln w="9525">
                <a:noFill/>
                <a:round/>
                <a:headEnd/>
                <a:tailEnd/>
              </a:ln>
              <a:solidFill>
                <a:srgbClr val="00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5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6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50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8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8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9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5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3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60" grpId="0"/>
      <p:bldP spid="433161" grpId="0"/>
      <p:bldP spid="433164" grpId="0"/>
      <p:bldP spid="43316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7" name="AutoShape 3"/>
          <p:cNvSpPr>
            <a:spLocks noChangeArrowheads="1"/>
          </p:cNvSpPr>
          <p:nvPr/>
        </p:nvSpPr>
        <p:spPr bwMode="auto">
          <a:xfrm>
            <a:off x="4644008" y="1557039"/>
            <a:ext cx="4321175" cy="5040313"/>
          </a:xfrm>
          <a:prstGeom prst="wedgeRectCallout">
            <a:avLst>
              <a:gd name="adj1" fmla="val -50847"/>
              <a:gd name="adj2" fmla="val 38819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ru-RU" sz="1800"/>
          </a:p>
        </p:txBody>
      </p:sp>
      <p:sp>
        <p:nvSpPr>
          <p:cNvPr id="441350" name="Text Box 6"/>
          <p:cNvSpPr txBox="1">
            <a:spLocks noChangeArrowheads="1"/>
          </p:cNvSpPr>
          <p:nvPr/>
        </p:nvSpPr>
        <p:spPr bwMode="auto">
          <a:xfrm>
            <a:off x="4140200" y="1557338"/>
            <a:ext cx="5205413" cy="635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lnSpc>
                <a:spcPct val="150000"/>
              </a:lnSpc>
            </a:pPr>
            <a:r>
              <a:rPr lang="ru-RU" sz="3600"/>
              <a:t>3 + 0,5 = 3,5</a:t>
            </a:r>
          </a:p>
          <a:p>
            <a:pPr marL="342900" indent="-342900" algn="ctr">
              <a:lnSpc>
                <a:spcPct val="150000"/>
              </a:lnSpc>
            </a:pPr>
            <a:r>
              <a:rPr lang="ru-RU" sz="3600"/>
              <a:t>5 + 0,25 = 5,25</a:t>
            </a:r>
          </a:p>
          <a:p>
            <a:pPr marL="342900" indent="-342900" algn="ctr">
              <a:lnSpc>
                <a:spcPct val="150000"/>
              </a:lnSpc>
            </a:pPr>
            <a:r>
              <a:rPr lang="ru-RU" sz="3600"/>
              <a:t>  4 + 3,87 = 7,87</a:t>
            </a:r>
          </a:p>
          <a:p>
            <a:pPr marL="342900" indent="-342900" algn="ctr">
              <a:lnSpc>
                <a:spcPct val="150000"/>
              </a:lnSpc>
            </a:pPr>
            <a:r>
              <a:rPr lang="ru-RU" sz="3600"/>
              <a:t>  0,4 + 5 = 5,4</a:t>
            </a:r>
          </a:p>
          <a:p>
            <a:pPr marL="342900" indent="-342900" algn="ctr">
              <a:lnSpc>
                <a:spcPct val="150000"/>
              </a:lnSpc>
            </a:pPr>
            <a:r>
              <a:rPr lang="ru-RU" sz="3600"/>
              <a:t>  0,2 + 78 = 78,2</a:t>
            </a:r>
          </a:p>
          <a:p>
            <a:pPr marL="342900" indent="-342900">
              <a:lnSpc>
                <a:spcPct val="150000"/>
              </a:lnSpc>
            </a:pPr>
            <a:r>
              <a:rPr lang="ru-RU" sz="3600"/>
              <a:t>       0,87 + 56 = 56,87 </a:t>
            </a:r>
          </a:p>
          <a:p>
            <a:pPr marL="342900" indent="-342900">
              <a:lnSpc>
                <a:spcPct val="120000"/>
              </a:lnSpc>
            </a:pPr>
            <a:r>
              <a:rPr lang="ru-RU" sz="3600"/>
              <a:t> </a:t>
            </a:r>
          </a:p>
          <a:p>
            <a:pPr marL="342900" indent="-342900">
              <a:lnSpc>
                <a:spcPct val="120000"/>
              </a:lnSpc>
              <a:buFontTx/>
              <a:buAutoNum type="arabicPlain" startAt="263"/>
            </a:pPr>
            <a:endParaRPr lang="ru-RU" sz="3600"/>
          </a:p>
        </p:txBody>
      </p:sp>
      <p:pic>
        <p:nvPicPr>
          <p:cNvPr id="441351" name="Picture 7" descr="gerbera01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9420" y="1701502"/>
            <a:ext cx="863600" cy="720725"/>
          </a:xfrm>
          <a:prstGeom prst="rect">
            <a:avLst/>
          </a:prstGeom>
          <a:noFill/>
        </p:spPr>
      </p:pic>
      <p:pic>
        <p:nvPicPr>
          <p:cNvPr id="441352" name="Picture 8" descr="lbug"/>
          <p:cNvPicPr preferRelativeResize="0"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1837532">
            <a:off x="7395145" y="2344439"/>
            <a:ext cx="858838" cy="781050"/>
          </a:xfrm>
          <a:prstGeom prst="rect">
            <a:avLst/>
          </a:prstGeom>
          <a:noFill/>
        </p:spPr>
      </p:pic>
      <p:pic>
        <p:nvPicPr>
          <p:cNvPr id="441353" name="Picture 9" descr="gerbera05"/>
          <p:cNvPicPr preferRelativeResize="0"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2295" y="3357264"/>
            <a:ext cx="1081088" cy="647700"/>
          </a:xfrm>
          <a:prstGeom prst="rect">
            <a:avLst/>
          </a:prstGeom>
          <a:noFill/>
        </p:spPr>
      </p:pic>
      <p:pic>
        <p:nvPicPr>
          <p:cNvPr id="441354" name="Picture 10" descr="MCj0436899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858" y="4725689"/>
            <a:ext cx="1152525" cy="1055688"/>
          </a:xfrm>
          <a:prstGeom prst="rect">
            <a:avLst/>
          </a:prstGeom>
          <a:noFill/>
        </p:spPr>
      </p:pic>
      <p:pic>
        <p:nvPicPr>
          <p:cNvPr id="441355" name="Picture 11" descr="MCj0424836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52295" y="4077989"/>
            <a:ext cx="863600" cy="792163"/>
          </a:xfrm>
          <a:prstGeom prst="rect">
            <a:avLst/>
          </a:prstGeom>
          <a:noFill/>
        </p:spPr>
      </p:pic>
      <p:pic>
        <p:nvPicPr>
          <p:cNvPr id="441356" name="Picture 12" descr="gerbera01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295" y="5878214"/>
            <a:ext cx="1368425" cy="574675"/>
          </a:xfrm>
          <a:prstGeom prst="rect">
            <a:avLst/>
          </a:prstGeom>
          <a:noFill/>
        </p:spPr>
      </p:pic>
      <p:pic>
        <p:nvPicPr>
          <p:cNvPr id="13" name="Picture 30" descr="рисунок 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827584" y="1628800"/>
            <a:ext cx="2757964" cy="299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3708400" y="260350"/>
            <a:ext cx="4824413" cy="1152525"/>
          </a:xfrm>
          <a:prstGeom prst="cloudCallout">
            <a:avLst>
              <a:gd name="adj1" fmla="val -55463"/>
              <a:gd name="adj2" fmla="val 204546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ru-RU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211960" y="476672"/>
            <a:ext cx="39362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uk-UA" sz="3200" dirty="0" smtClean="0"/>
              <a:t>Виконай додавання</a:t>
            </a:r>
            <a:endParaRPr lang="uk-UA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441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441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4413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41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41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441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441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441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441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441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4413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41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441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441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decel="100000"/>
                                        <p:tgtEl>
                                          <p:spTgt spid="441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41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000"/>
                                        <p:tgtEl>
                                          <p:spTgt spid="4413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2000"/>
                                        <p:tgtEl>
                                          <p:spTgt spid="4413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0"/>
                                        <p:tgtEl>
                                          <p:spTgt spid="441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0"/>
                                        <p:tgtEl>
                                          <p:spTgt spid="441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AutoShape 3"/>
          <p:cNvSpPr>
            <a:spLocks noChangeArrowheads="1"/>
          </p:cNvSpPr>
          <p:nvPr/>
        </p:nvSpPr>
        <p:spPr bwMode="auto">
          <a:xfrm>
            <a:off x="323528" y="357166"/>
            <a:ext cx="5256584" cy="3791914"/>
          </a:xfrm>
          <a:prstGeom prst="cloudCallout">
            <a:avLst>
              <a:gd name="adj1" fmla="val 59883"/>
              <a:gd name="adj2" fmla="val 41738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ru-RU"/>
          </a:p>
        </p:txBody>
      </p:sp>
      <p:sp>
        <p:nvSpPr>
          <p:cNvPr id="12292" name="TextBox 6"/>
          <p:cNvSpPr txBox="1">
            <a:spLocks noChangeArrowheads="1"/>
          </p:cNvSpPr>
          <p:nvPr/>
        </p:nvSpPr>
        <p:spPr bwMode="auto">
          <a:xfrm>
            <a:off x="611560" y="692696"/>
            <a:ext cx="460851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>
                <a:solidFill>
                  <a:srgbClr val="0033CC"/>
                </a:solidFill>
              </a:rPr>
              <a:t>При додаванні десяткових дробів виконуються переставний та сполучний закони. Згадаємо їх.</a:t>
            </a:r>
            <a:endParaRPr lang="uk-UA" sz="3200" b="1" dirty="0">
              <a:solidFill>
                <a:srgbClr val="0033CC"/>
              </a:solidFill>
            </a:endParaRPr>
          </a:p>
        </p:txBody>
      </p:sp>
      <p:pic>
        <p:nvPicPr>
          <p:cNvPr id="5" name="Picture 30" descr="рисунок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72198" y="3068961"/>
            <a:ext cx="2714644" cy="299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</p:bld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7901</TotalTime>
  <Words>779</Words>
  <Application>Microsoft Office PowerPoint</Application>
  <PresentationFormat>Экран (4:3)</PresentationFormat>
  <Paragraphs>191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Дом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Наташа</dc:creator>
  <cp:lastModifiedBy>admin</cp:lastModifiedBy>
  <cp:revision>199</cp:revision>
  <dcterms:created xsi:type="dcterms:W3CDTF">2009-03-01T14:27:54Z</dcterms:created>
  <dcterms:modified xsi:type="dcterms:W3CDTF">2022-02-17T16:09:15Z</dcterms:modified>
</cp:coreProperties>
</file>