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948" r:id="rId3"/>
    <p:sldId id="1960" r:id="rId4"/>
    <p:sldId id="1961" r:id="rId5"/>
    <p:sldId id="1392" r:id="rId6"/>
    <p:sldId id="888" r:id="rId7"/>
    <p:sldId id="1885" r:id="rId8"/>
    <p:sldId id="1962" r:id="rId9"/>
    <p:sldId id="1954" r:id="rId10"/>
    <p:sldId id="1963" r:id="rId11"/>
    <p:sldId id="1966" r:id="rId12"/>
    <p:sldId id="49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948"/>
            <p14:sldId id="1960"/>
            <p14:sldId id="1961"/>
            <p14:sldId id="1392"/>
            <p14:sldId id="888"/>
            <p14:sldId id="1885"/>
            <p14:sldId id="1962"/>
            <p14:sldId id="1954"/>
            <p14:sldId id="1963"/>
            <p14:sldId id="1966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09F"/>
    <a:srgbClr val="FF99FF"/>
    <a:srgbClr val="2F3242"/>
    <a:srgbClr val="FF0000"/>
    <a:srgbClr val="FFFF00"/>
    <a:srgbClr val="FF6600"/>
    <a:srgbClr val="FF5050"/>
    <a:srgbClr val="993366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322" autoAdjust="0"/>
  </p:normalViewPr>
  <p:slideViewPr>
    <p:cSldViewPr snapToGrid="0">
      <p:cViewPr varScale="1">
        <p:scale>
          <a:sx n="52" d="100"/>
          <a:sy n="52" d="100"/>
        </p:scale>
        <p:origin x="-114" y="-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4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5450" y="2034747"/>
            <a:ext cx="5153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Складання задач за схемами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33581" y="2447325"/>
            <a:ext cx="2466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Задача</a:t>
            </a:r>
          </a:p>
          <a:p>
            <a:pPr algn="ctr"/>
            <a:r>
              <a:rPr lang="uk-UA" sz="3200" b="1" dirty="0">
                <a:solidFill>
                  <a:srgbClr val="2F3242"/>
                </a:solidFill>
              </a:rPr>
              <a:t>Схема 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та розв'яжи задачі за схемами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39" name="Прямая соединительная линия 38"/>
          <p:cNvCxnSpPr>
            <a:endCxn id="46" idx="0"/>
          </p:cNvCxnSpPr>
          <p:nvPr/>
        </p:nvCxnSpPr>
        <p:spPr>
          <a:xfrm flipV="1">
            <a:off x="2306893" y="2456216"/>
            <a:ext cx="7837122" cy="189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32080" y="2398726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4645354" y="2394818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0069199" y="2376353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355596" y="15227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4910162" y="833730"/>
            <a:ext cx="3656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 </a:t>
            </a:r>
            <a:r>
              <a:rPr lang="uk-UA" sz="54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(2)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авая фигурная скобка 45"/>
          <p:cNvSpPr/>
          <p:nvPr/>
        </p:nvSpPr>
        <p:spPr>
          <a:xfrm rot="5400000">
            <a:off x="5890892" y="-1127783"/>
            <a:ext cx="669124" cy="78371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5957592" y="29402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187529" y="4867532"/>
            <a:ext cx="10753459" cy="16223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Задача 2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В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упаковці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4 ручки. Купили 7 таких упаковок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ручок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Олівців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купили на 9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менше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,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ніж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ручок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олівців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купили?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2307848" y="4152516"/>
            <a:ext cx="2446429" cy="166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2232079" y="4099430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645353" y="4091117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10069199" y="4091116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260896" y="3255963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356682" y="321536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4739156" y="4153149"/>
            <a:ext cx="5330043" cy="7679"/>
          </a:xfrm>
          <a:prstGeom prst="line">
            <a:avLst/>
          </a:prstGeom>
          <a:ln w="762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6107" b="63416"/>
          <a:stretch/>
        </p:blipFill>
        <p:spPr>
          <a:xfrm>
            <a:off x="513183" y="1161121"/>
            <a:ext cx="11791112" cy="553288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853884" y="2633260"/>
            <a:ext cx="4491635" cy="1015663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Якщо а      , то        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93372" y="471719"/>
            <a:ext cx="8732066" cy="39234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значення виразу 4 ∙ а + 16, якщо а = 7, 4, 6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08182" y="3005549"/>
            <a:ext cx="312609" cy="28166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7" t="43001" r="57512" b="43157"/>
          <a:stretch/>
        </p:blipFill>
        <p:spPr>
          <a:xfrm>
            <a:off x="5299401" y="2811704"/>
            <a:ext cx="539921" cy="67358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491714" y="3043057"/>
            <a:ext cx="421206" cy="2765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810003" y="3043057"/>
            <a:ext cx="312609" cy="2816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6043601" y="2650039"/>
            <a:ext cx="631323" cy="1015663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а         </a:t>
            </a:r>
          </a:p>
        </p:txBody>
      </p: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0" t="43000" r="57269" b="43158"/>
          <a:stretch/>
        </p:blipFill>
        <p:spPr>
          <a:xfrm>
            <a:off x="7421363" y="1965684"/>
            <a:ext cx="544269" cy="67901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008989" y="2820935"/>
            <a:ext cx="533648" cy="66575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9" t="42817" r="39660" b="43341"/>
          <a:stretch/>
        </p:blipFill>
        <p:spPr>
          <a:xfrm>
            <a:off x="7371100" y="2803067"/>
            <a:ext cx="555961" cy="69359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3607859" y="2829741"/>
            <a:ext cx="510203" cy="648148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xmlns="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xmlns="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xmlns="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xmlns="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xmlns="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xmlns="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xmlns="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xmlns="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grpSp>
        <p:nvGrpSpPr>
          <p:cNvPr id="120" name="Группа 119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5" name="Рисунок 124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9739" y="2880474"/>
            <a:ext cx="561821" cy="57552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853884" y="3465762"/>
            <a:ext cx="4491635" cy="1015663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Якщо а      , то         </a:t>
            </a:r>
          </a:p>
        </p:txBody>
      </p:sp>
      <p:pic>
        <p:nvPicPr>
          <p:cNvPr id="144" name="Рисунок 143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08182" y="3838051"/>
            <a:ext cx="312609" cy="281666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7" t="43001" r="57512" b="43157"/>
          <a:stretch/>
        </p:blipFill>
        <p:spPr>
          <a:xfrm>
            <a:off x="5299401" y="3644206"/>
            <a:ext cx="539921" cy="673586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491714" y="3875559"/>
            <a:ext cx="421206" cy="27650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810003" y="3875559"/>
            <a:ext cx="312609" cy="281666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6043601" y="3482541"/>
            <a:ext cx="631323" cy="1015663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а         </a:t>
            </a: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008989" y="3653437"/>
            <a:ext cx="533648" cy="66575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9" t="42817" r="39660" b="43341"/>
          <a:stretch/>
        </p:blipFill>
        <p:spPr>
          <a:xfrm>
            <a:off x="7371100" y="3635569"/>
            <a:ext cx="555961" cy="69359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1" t="43525" r="58037" b="43439"/>
          <a:stretch/>
        </p:blipFill>
        <p:spPr>
          <a:xfrm>
            <a:off x="3607859" y="3662243"/>
            <a:ext cx="510203" cy="648148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9739" y="3712976"/>
            <a:ext cx="561821" cy="575525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850962" y="4301080"/>
            <a:ext cx="4491635" cy="1015663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Якщо а      , то         </a:t>
            </a:r>
          </a:p>
        </p:txBody>
      </p:sp>
      <p:pic>
        <p:nvPicPr>
          <p:cNvPr id="163" name="Рисунок 16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05260" y="4673369"/>
            <a:ext cx="312609" cy="281666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7" t="43001" r="57512" b="43157"/>
          <a:stretch/>
        </p:blipFill>
        <p:spPr>
          <a:xfrm>
            <a:off x="5296479" y="4479524"/>
            <a:ext cx="539921" cy="673586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488792" y="4710877"/>
            <a:ext cx="421206" cy="276501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807081" y="4710877"/>
            <a:ext cx="312609" cy="28166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6040679" y="4317859"/>
            <a:ext cx="631323" cy="1015663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а         </a:t>
            </a:r>
          </a:p>
        </p:txBody>
      </p:sp>
      <p:pic>
        <p:nvPicPr>
          <p:cNvPr id="171" name="Рисунок 17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006067" y="4488755"/>
            <a:ext cx="533648" cy="66575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9" t="42817" r="39660" b="43341"/>
          <a:stretch/>
        </p:blipFill>
        <p:spPr>
          <a:xfrm>
            <a:off x="7368178" y="4470887"/>
            <a:ext cx="555961" cy="693596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2" t="43414" r="39876" b="43550"/>
          <a:stretch/>
        </p:blipFill>
        <p:spPr>
          <a:xfrm>
            <a:off x="3604937" y="4497561"/>
            <a:ext cx="510203" cy="648148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817" y="4548294"/>
            <a:ext cx="561821" cy="575525"/>
          </a:xfrm>
          <a:prstGeom prst="rect">
            <a:avLst/>
          </a:prstGeom>
        </p:spPr>
      </p:pic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365531F-38CF-4E7C-9A69-2BECD568C0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92" y="1538730"/>
            <a:ext cx="2923315" cy="16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3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4" grpId="0"/>
      <p:bldP spid="143" grpId="0"/>
      <p:bldP spid="148" grpId="0"/>
      <p:bldP spid="162" grpId="0"/>
      <p:bldP spid="1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6,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7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91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9220967" y="5125192"/>
            <a:ext cx="2744228" cy="1627714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244411" y="5125192"/>
            <a:ext cx="2744228" cy="162771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4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6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осьмиугольник 1"/>
          <p:cNvSpPr/>
          <p:nvPr/>
        </p:nvSpPr>
        <p:spPr>
          <a:xfrm rot="20016677">
            <a:off x="4528549" y="1948230"/>
            <a:ext cx="3797768" cy="3749118"/>
          </a:xfrm>
          <a:prstGeom prst="octagon">
            <a:avLst/>
          </a:prstGeom>
          <a:solidFill>
            <a:srgbClr val="FF99FF"/>
          </a:solidFill>
          <a:ln w="76200">
            <a:solidFill>
              <a:srgbClr val="C61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697350" y="2891765"/>
            <a:ext cx="199285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3488598" y="3239970"/>
            <a:ext cx="10118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893249" y="1793419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5921525" y="620773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8063240" y="1793419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8642228" y="3239969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8054822" y="4753813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6210251" y="5578255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4144449" y="4854980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4" y="1558900"/>
            <a:ext cx="1783084" cy="3901448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2866" y="1558900"/>
            <a:ext cx="1783084" cy="39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0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9220967" y="5125192"/>
            <a:ext cx="2744228" cy="1627714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244411" y="5125192"/>
            <a:ext cx="2744228" cy="162771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4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6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осьмиугольник 1"/>
          <p:cNvSpPr/>
          <p:nvPr/>
        </p:nvSpPr>
        <p:spPr>
          <a:xfrm rot="20016677">
            <a:off x="4528549" y="1948230"/>
            <a:ext cx="3797768" cy="3749118"/>
          </a:xfrm>
          <a:prstGeom prst="octag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690938" y="2891765"/>
            <a:ext cx="200567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115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3202462" y="3239970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607113" y="1793419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5921525" y="620773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8063240" y="1793419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8356092" y="3239969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7768686" y="4753813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5924115" y="5578255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3858313" y="4854980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4" y="1558900"/>
            <a:ext cx="1783084" cy="3901448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2866" y="1558900"/>
            <a:ext cx="1783084" cy="39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9220967" y="5125192"/>
            <a:ext cx="2744228" cy="1627714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244411" y="5125192"/>
            <a:ext cx="2744228" cy="162771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4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6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осьмиугольник 1"/>
          <p:cNvSpPr/>
          <p:nvPr/>
        </p:nvSpPr>
        <p:spPr>
          <a:xfrm rot="20016677">
            <a:off x="4528549" y="1948230"/>
            <a:ext cx="3797768" cy="3749118"/>
          </a:xfrm>
          <a:prstGeom prst="octagon">
            <a:avLst/>
          </a:prstGeom>
          <a:solidFill>
            <a:srgbClr val="FFFF00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690938" y="2891765"/>
            <a:ext cx="200567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  <a:r>
              <a:rPr lang="uk-UA" sz="115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3202462" y="3239970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607113" y="1793419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5921525" y="620773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7777104" y="1793419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8356092" y="3239969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7768686" y="4753813"/>
            <a:ext cx="158408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6210251" y="5578255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4144449" y="4854980"/>
            <a:ext cx="10118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4" y="1558900"/>
            <a:ext cx="1783084" cy="3901448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2866" y="1558900"/>
            <a:ext cx="1783084" cy="39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</a:t>
            </a:r>
            <a:r>
              <a:rPr lang="uk-UA" sz="2000" b="1" dirty="0" smtClean="0">
                <a:solidFill>
                  <a:schemeClr val="bg1"/>
                </a:solidFill>
              </a:rPr>
              <a:t>хвилинка.  Продовж ряд чисел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532039" y="1737018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2235171" y="3424125"/>
            <a:ext cx="559743" cy="69831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124748" y="173231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59201"/>
            <a:ext cx="3647924" cy="193055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14677" y="3424125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17216" y="3393155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2626580" y="3398264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90</a:t>
            </a:r>
            <a:r>
              <a:rPr lang="en-US" sz="4000" b="1" dirty="0">
                <a:solidFill>
                  <a:schemeClr val="bg1"/>
                </a:solidFill>
              </a:rPr>
              <a:t> - 9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5" t="22286" r="12660" b="10857"/>
          <a:stretch/>
        </p:blipFill>
        <p:spPr>
          <a:xfrm>
            <a:off x="307975" y="1561775"/>
            <a:ext cx="4532812" cy="458506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5609466" y="1344510"/>
            <a:ext cx="6107604" cy="482859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Кур'єр доставив адресату 9 малих посилок по 4 кг і великі посилки, маса яких на 15 кг більша за масу малих. Яка маса великих посилок?</a:t>
            </a:r>
          </a:p>
        </p:txBody>
      </p:sp>
    </p:spTree>
    <p:extLst>
      <p:ext uri="{BB962C8B-B14F-4D97-AF65-F5344CB8AC3E}">
        <p14:creationId xmlns:p14="http://schemas.microsoft.com/office/powerpoint/2010/main" val="38373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5" t="22286" r="12660" b="10857"/>
          <a:stretch/>
        </p:blipFill>
        <p:spPr>
          <a:xfrm>
            <a:off x="345973" y="1592561"/>
            <a:ext cx="4905107" cy="496165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Короткий запис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5330939" y="2104844"/>
            <a:ext cx="6465990" cy="260517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Малих – 9 п. по 4 кг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Великих - ? на 15 кг б.</a:t>
            </a:r>
          </a:p>
        </p:txBody>
      </p:sp>
    </p:spTree>
    <p:extLst>
      <p:ext uri="{BB962C8B-B14F-4D97-AF65-F5344CB8AC3E}">
        <p14:creationId xmlns:p14="http://schemas.microsoft.com/office/powerpoint/2010/main" val="105864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та розв'яжи задачі за схемами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36" name="Прямая соединительная линия 35"/>
          <p:cNvCxnSpPr>
            <a:stCxn id="37" idx="6"/>
          </p:cNvCxnSpPr>
          <p:nvPr/>
        </p:nvCxnSpPr>
        <p:spPr>
          <a:xfrm>
            <a:off x="1915777" y="4154249"/>
            <a:ext cx="4503500" cy="26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1766148" y="4084537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>
            <a:endCxn id="46" idx="0"/>
          </p:cNvCxnSpPr>
          <p:nvPr/>
        </p:nvCxnSpPr>
        <p:spPr>
          <a:xfrm flipV="1">
            <a:off x="1741463" y="2456216"/>
            <a:ext cx="7837122" cy="189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666650" y="2398726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4079924" y="2394818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9503769" y="2376353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646410" y="325469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790166" y="15227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4910162" y="833730"/>
            <a:ext cx="3656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 </a:t>
            </a:r>
            <a:r>
              <a:rPr lang="uk-UA" sz="540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(1)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авая фигурная скобка 45"/>
          <p:cNvSpPr/>
          <p:nvPr/>
        </p:nvSpPr>
        <p:spPr>
          <a:xfrm rot="5400000">
            <a:off x="5325462" y="-1127783"/>
            <a:ext cx="669124" cy="78371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9700108" y="1822839"/>
            <a:ext cx="908838" cy="28241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0842722" y="2773255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544562" y="311579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187529" y="4867532"/>
            <a:ext cx="10753459" cy="162233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Задача 1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В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упаковці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2 ручки. Купили 6 таких упаковок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ручок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і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ще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13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олівців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всього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предметів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купили?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6358336" y="4107112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75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33131</TotalTime>
  <Words>336</Words>
  <Application>Microsoft Office PowerPoint</Application>
  <PresentationFormat>Произвольный</PresentationFormat>
  <Paragraphs>155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3871</cp:revision>
  <dcterms:created xsi:type="dcterms:W3CDTF">2018-01-05T16:38:53Z</dcterms:created>
  <dcterms:modified xsi:type="dcterms:W3CDTF">2022-01-28T17:26:00Z</dcterms:modified>
</cp:coreProperties>
</file>