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659" r:id="rId3"/>
    <p:sldId id="312" r:id="rId4"/>
    <p:sldId id="454" r:id="rId5"/>
    <p:sldId id="663" r:id="rId6"/>
    <p:sldId id="533" r:id="rId7"/>
    <p:sldId id="665" r:id="rId8"/>
    <p:sldId id="631" r:id="rId9"/>
    <p:sldId id="615" r:id="rId10"/>
    <p:sldId id="542" r:id="rId11"/>
    <p:sldId id="628" r:id="rId12"/>
    <p:sldId id="666" r:id="rId13"/>
    <p:sldId id="667" r:id="rId14"/>
    <p:sldId id="675" r:id="rId15"/>
    <p:sldId id="676" r:id="rId16"/>
    <p:sldId id="669" r:id="rId17"/>
    <p:sldId id="670" r:id="rId18"/>
    <p:sldId id="289" r:id="rId19"/>
    <p:sldId id="306" r:id="rId20"/>
    <p:sldId id="674" r:id="rId21"/>
    <p:sldId id="660" r:id="rId22"/>
    <p:sldId id="6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CE8"/>
    <a:srgbClr val="6CB741"/>
    <a:srgbClr val="E9912D"/>
    <a:srgbClr val="E24ED0"/>
    <a:srgbClr val="BB75A9"/>
    <a:srgbClr val="FFB441"/>
    <a:srgbClr val="E34DB5"/>
    <a:srgbClr val="FAF225"/>
    <a:srgbClr val="DB4037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перетравлюється їжа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Що відбувається всередині травної системи?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7357" y="1525283"/>
            <a:ext cx="4813588" cy="32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 за допомогою маркувальних знаків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31-32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8688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5707462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ст.31-32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20247" y="1906438"/>
            <a:ext cx="2961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–</a:t>
            </a:r>
            <a:r>
              <a:rPr lang="uk-UA" dirty="0"/>
              <a:t> це я знаю</a:t>
            </a:r>
          </a:p>
          <a:p>
            <a:r>
              <a:rPr lang="uk-UA" b="1" dirty="0">
                <a:solidFill>
                  <a:srgbClr val="FF0000"/>
                </a:solidFill>
              </a:rPr>
              <a:t>+</a:t>
            </a:r>
            <a:r>
              <a:rPr lang="uk-UA" dirty="0"/>
              <a:t> – нова  інформація</a:t>
            </a:r>
          </a:p>
          <a:p>
            <a:r>
              <a:rPr lang="uk-UA" b="1" dirty="0">
                <a:solidFill>
                  <a:srgbClr val="FF0000"/>
                </a:solidFill>
              </a:rPr>
              <a:t>–</a:t>
            </a:r>
            <a:r>
              <a:rPr lang="uk-UA" dirty="0"/>
              <a:t>  –  суперечить тому, що мені було відомо</a:t>
            </a:r>
          </a:p>
          <a:p>
            <a:r>
              <a:rPr lang="uk-UA" b="1" dirty="0">
                <a:solidFill>
                  <a:srgbClr val="FF0000"/>
                </a:solidFill>
              </a:rPr>
              <a:t>?</a:t>
            </a:r>
            <a:r>
              <a:rPr lang="uk-UA" dirty="0"/>
              <a:t> – незрозуміла інформація</a:t>
            </a:r>
          </a:p>
        </p:txBody>
      </p:sp>
    </p:spTree>
    <p:extLst>
      <p:ext uri="{BB962C8B-B14F-4D97-AF65-F5344CB8AC3E}">
        <p14:creationId xmlns:p14="http://schemas.microsoft.com/office/powerpoint/2010/main" val="19240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змістом прочитаного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31-32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38909" y="1339273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органи відносяться до травної системи?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57959" y="2057773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Яку функцію виконують зуби та язик у травній системі?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8908" y="2788300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Який час потрібний для перетравлення їжі у травній системі?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57958" y="3506800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допомагає перетравлюватися їжі у шлунку?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7958" y="4225300"/>
            <a:ext cx="10954327" cy="91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Через стінки якої кишки всі поживні речовини всмоктуються в кров?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85010" y="5299736"/>
            <a:ext cx="10427276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відбувається з неперетравленими рештками їжі?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85009" y="6024063"/>
            <a:ext cx="10408226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Яку назву має головний орган виділення?</a:t>
            </a:r>
          </a:p>
        </p:txBody>
      </p:sp>
    </p:spTree>
    <p:extLst>
      <p:ext uri="{BB962C8B-B14F-4D97-AF65-F5344CB8AC3E}">
        <p14:creationId xmlns:p14="http://schemas.microsoft.com/office/powerpoint/2010/main" val="5411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36072" y="1267923"/>
            <a:ext cx="7102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 err="1">
                <a:solidFill>
                  <a:srgbClr val="FF0000"/>
                </a:solidFill>
              </a:rPr>
              <a:t>Тра́влення</a:t>
            </a:r>
            <a:r>
              <a:rPr lang="uk-UA" sz="4400" b="1" i="1" dirty="0">
                <a:solidFill>
                  <a:srgbClr val="FF0000"/>
                </a:solidFill>
              </a:rPr>
              <a:t> </a:t>
            </a:r>
            <a:r>
              <a:rPr lang="uk-UA" sz="4400" dirty="0"/>
              <a:t>— це перетворення їжі в організмі на поживні речовини.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4100" y="3221351"/>
            <a:ext cx="7102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 err="1">
                <a:solidFill>
                  <a:srgbClr val="FF0000"/>
                </a:solidFill>
              </a:rPr>
              <a:t>Кишківни́к</a:t>
            </a:r>
            <a:r>
              <a:rPr lang="uk-UA" sz="4400" b="1" i="1" dirty="0">
                <a:solidFill>
                  <a:srgbClr val="FF0000"/>
                </a:solidFill>
              </a:rPr>
              <a:t> </a:t>
            </a:r>
            <a:r>
              <a:rPr lang="uk-UA" sz="4400" dirty="0"/>
              <a:t>— орган, в якому завершується засвоєння поживних речовин. </a:t>
            </a:r>
          </a:p>
        </p:txBody>
      </p:sp>
    </p:spTree>
    <p:extLst>
      <p:ext uri="{BB962C8B-B14F-4D97-AF65-F5344CB8AC3E}">
        <p14:creationId xmlns:p14="http://schemas.microsoft.com/office/powerpoint/2010/main" val="788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зі схемою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3952" y="4494854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6299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Розгляньте схему, визначте, яких органів травлення бракує.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2529" y="2122098"/>
            <a:ext cx="3502323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1. Ротова порожнина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2. ???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3. ???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2530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4. Шлунок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94672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5. ???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16814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6. ???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2529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7. Товста кишка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94672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8. ???</a:t>
            </a:r>
          </a:p>
        </p:txBody>
      </p:sp>
      <p:cxnSp>
        <p:nvCxnSpPr>
          <p:cNvPr id="8" name="Прямая со стрелкой 7"/>
          <p:cNvCxnSpPr>
            <a:stCxn id="2" idx="3"/>
            <a:endCxn id="10" idx="1"/>
          </p:cNvCxnSpPr>
          <p:nvPr/>
        </p:nvCxnSpPr>
        <p:spPr>
          <a:xfrm>
            <a:off x="3674852" y="2475781"/>
            <a:ext cx="419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1"/>
          </p:cNvCxnSpPr>
          <p:nvPr/>
        </p:nvCxnSpPr>
        <p:spPr>
          <a:xfrm>
            <a:off x="7476226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476226" y="377188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554084" y="3751759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554084" y="506511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1398368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398368" y="374025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2. Стравохід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3. Печінка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94672" y="3419615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5. Підшлункова залоза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016814" y="342486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6. Тонка кишка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094672" y="471143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8. Пряма кишка</a:t>
            </a:r>
          </a:p>
        </p:txBody>
      </p:sp>
    </p:spTree>
    <p:extLst>
      <p:ext uri="{BB962C8B-B14F-4D97-AF65-F5344CB8AC3E}">
        <p14:creationId xmlns:p14="http://schemas.microsoft.com/office/powerpoint/2010/main" val="29719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Вікторина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5402" y="1205245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Сильна нестача їжі, що відчувається людиною.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4455" y="2024223"/>
            <a:ext cx="9484083" cy="921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Орган травлення у вигляді трубки, який сполучає рот і шлунок.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4456" y="3206796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Сусідка </a:t>
            </a:r>
            <a:r>
              <a:rPr lang="uk-UA" sz="3200" dirty="0" err="1"/>
              <a:t>шлунка</a:t>
            </a:r>
            <a:r>
              <a:rPr lang="uk-UA" sz="3200" dirty="0"/>
              <a:t>, котра знаходиться праворуч.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4455" y="4029838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Орган, в якому їжа починає перетравлюватися.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5402" y="4858785"/>
            <a:ext cx="9484083" cy="91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Речовина, без якої людина помирає через декілька днів.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47501" y="120524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Голод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47504" y="2024223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Стравохід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766556" y="3206796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Печінка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66556" y="4029838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Шлунок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747504" y="485878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Вода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504" y="5485636"/>
            <a:ext cx="1667165" cy="11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4"/>
            <a:ext cx="11637034" cy="32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Доповни схему «Для чого людина їсть?».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373943" y="4170672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8379" y="4707534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Пронумеруй послідовність проходження їжі по органах травлення..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75130" y="520842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1713082" y="5124378"/>
            <a:ext cx="123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шлунок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980751" y="5212573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3358878" y="5133725"/>
            <a:ext cx="196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кишківник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978899" y="522838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5442222" y="5142408"/>
            <a:ext cx="130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глотка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517226" y="5220033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6992112" y="5133725"/>
            <a:ext cx="27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ротова порожнина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9693337" y="5227177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10142448" y="5153599"/>
            <a:ext cx="203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стравохід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3411" y="5127587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72431" y="5134731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00101" y="5127587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88702" y="5133725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95113" y="5134731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5</a:t>
            </a:r>
          </a:p>
        </p:txBody>
      </p:sp>
      <p:pic>
        <p:nvPicPr>
          <p:cNvPr id="6" name="Picture 2" descr="Чому так важливо вечеряти всією сім'єю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309" y="1982240"/>
            <a:ext cx="2927704" cy="182981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322498" y="1966808"/>
            <a:ext cx="4520242" cy="35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1"/>
                </a:solidFill>
              </a:rPr>
              <a:t>Людина їсть, щоб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322498" y="2457050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tx1"/>
                </a:solidFill>
              </a:rPr>
              <a:t>набиратися сили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5322498" y="2831391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22498" y="3204578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322498" y="3574532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4730424" y="2129355"/>
            <a:ext cx="15119" cy="15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10" idx="1"/>
          </p:cNvCxnSpPr>
          <p:nvPr/>
        </p:nvCxnSpPr>
        <p:spPr>
          <a:xfrm>
            <a:off x="4730424" y="2146663"/>
            <a:ext cx="592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3" idx="1"/>
          </p:cNvCxnSpPr>
          <p:nvPr/>
        </p:nvCxnSpPr>
        <p:spPr>
          <a:xfrm>
            <a:off x="4745543" y="2595736"/>
            <a:ext cx="576955" cy="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7" idx="1"/>
          </p:cNvCxnSpPr>
          <p:nvPr/>
        </p:nvCxnSpPr>
        <p:spPr>
          <a:xfrm flipH="1" flipV="1">
            <a:off x="4745543" y="2975980"/>
            <a:ext cx="576955" cy="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58" idx="1"/>
          </p:cNvCxnSpPr>
          <p:nvPr/>
        </p:nvCxnSpPr>
        <p:spPr>
          <a:xfrm flipH="1">
            <a:off x="4730424" y="3350096"/>
            <a:ext cx="592074" cy="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59" idx="1"/>
          </p:cNvCxnSpPr>
          <p:nvPr/>
        </p:nvCxnSpPr>
        <p:spPr>
          <a:xfrm flipH="1" flipV="1">
            <a:off x="4710023" y="3717985"/>
            <a:ext cx="612475" cy="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48846" y="2786656"/>
            <a:ext cx="189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жити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92112" y="3114116"/>
            <a:ext cx="189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зростати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16271" y="3493741"/>
            <a:ext cx="209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бути здоровою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4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21" grpId="0"/>
      <p:bldP spid="61" grpId="0"/>
      <p:bldP spid="62" grpId="0"/>
      <p:bldP spid="63" grpId="0"/>
      <p:bldP spid="64" grpId="0"/>
      <p:bldP spid="65" grpId="0"/>
      <p:bldP spid="75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265165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58275" y="1830350"/>
            <a:ext cx="11637034" cy="41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Відгадай загадки. Запиши відгадки в таблицю. Яку функцію виконують ці органи?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896" y="2545090"/>
            <a:ext cx="498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400" dirty="0"/>
              <a:t>За братом – брат, усі в один ряд.</a:t>
            </a:r>
          </a:p>
          <a:p>
            <a:r>
              <a:rPr lang="uk-UA" sz="2400" dirty="0"/>
              <a:t>       Стоять стрункі, мов вояки.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18643" y="2563590"/>
            <a:ext cx="498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uk-UA" sz="2400" dirty="0"/>
              <a:t>Якби не було його, </a:t>
            </a:r>
          </a:p>
          <a:p>
            <a:r>
              <a:rPr lang="uk-UA" sz="2400" dirty="0"/>
              <a:t>       не сказав би нічого.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52468"/>
              </p:ext>
            </p:extLst>
          </p:nvPr>
        </p:nvGraphicFramePr>
        <p:xfrm>
          <a:off x="981558" y="3654152"/>
          <a:ext cx="88988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Відгадки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Функції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7449" y="3947518"/>
            <a:ext cx="17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зуби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4085" y="3979580"/>
            <a:ext cx="698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подрібнюють і розжовують їжу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448" y="4319359"/>
            <a:ext cx="17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язик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4084" y="4328227"/>
            <a:ext cx="615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перемішує їжу в ротовій порожнині</a:t>
            </a:r>
          </a:p>
        </p:txBody>
      </p:sp>
    </p:spTree>
    <p:extLst>
      <p:ext uri="{BB962C8B-B14F-4D97-AF65-F5344CB8AC3E}">
        <p14:creationId xmlns:p14="http://schemas.microsoft.com/office/powerpoint/2010/main" val="3664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491" y="1283854"/>
            <a:ext cx="11822545" cy="2620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000" dirty="0">
                <a:solidFill>
                  <a:prstClr val="white"/>
                </a:solidFill>
              </a:rPr>
              <a:t>У травній системі їжа подрібнюється і перетравлюється. </a:t>
            </a:r>
          </a:p>
          <a:p>
            <a:pPr lvl="0" algn="ctr"/>
            <a:r>
              <a:rPr lang="uk-UA" sz="4000" dirty="0">
                <a:solidFill>
                  <a:prstClr val="white"/>
                </a:solidFill>
              </a:rPr>
              <a:t>На поживні речовини в організмі людини їжа перетворюється під час травлення.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456" y="4019645"/>
            <a:ext cx="4045408" cy="265479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24582" y="1265380"/>
            <a:ext cx="6890327" cy="53478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Найважчий орган тіла людини — печінка. У дорослої людини вона важить близько 1500 г.</a:t>
            </a:r>
          </a:p>
          <a:p>
            <a:pPr algn="ctr"/>
            <a:r>
              <a:rPr lang="uk-UA" sz="3200" dirty="0"/>
              <a:t>Найдовший орган людського тіла — тонка кишка. Її довжина — до 6 м, а довжина товстої кишки — 2 м.</a:t>
            </a:r>
          </a:p>
          <a:p>
            <a:pPr algn="ctr"/>
            <a:r>
              <a:rPr lang="uk-UA" sz="3200" dirty="0"/>
              <a:t>Відбиток язика, як і пальців, унікальний. Ні в кого іншого немає такого самого малюнка на язиці, який є у вас.</a:t>
            </a:r>
          </a:p>
        </p:txBody>
      </p:sp>
      <p:pic>
        <p:nvPicPr>
          <p:cNvPr id="7170" name="Picture 2" descr="15 ознак ураження печінки, про які не знає майже ніхто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145" y="1330033"/>
            <a:ext cx="2416559" cy="232511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ᐈ Подвздошная кишка фото, фотографии подвздошная кишка | скачать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87879" y="2403618"/>
            <a:ext cx="1505527" cy="2059709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Стокові векторні зображення Язик | Depositphotos®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8335" y="4631770"/>
            <a:ext cx="1987261" cy="20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13370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31-33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с.31-33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73104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смайлика, який відповідає вашому настрою та покажіть відповідну цеглинку лего.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37" y="3859026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уроці мені було нецікаво.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9373" y="3928189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все зрозумів(ла). Урок сподобався.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654" y="3835562"/>
            <a:ext cx="3494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нічого не зрозумів(ла) і з нетерпінням чекав(ла) закінчення уроку.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1909" y="5405221"/>
            <a:ext cx="3682129" cy="1350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11" y="5405221"/>
            <a:ext cx="3661536" cy="13502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829" y="5371091"/>
            <a:ext cx="3721747" cy="1404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434419" y="1496227"/>
            <a:ext cx="2921177" cy="216131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0857" y="1495557"/>
            <a:ext cx="2921177" cy="2162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5424" y="1495557"/>
            <a:ext cx="2495097" cy="21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Ранкове коло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43" y="1318815"/>
            <a:ext cx="7211348" cy="509923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035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10800000">
            <a:off x="6001661" y="-445852"/>
            <a:ext cx="12722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‘</a:t>
            </a:r>
            <a:endParaRPr lang="ru-RU" sz="20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31504" y="4453760"/>
            <a:ext cx="19103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Їжак</a:t>
            </a:r>
            <a:endParaRPr lang="ru-RU" sz="72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5122" y="4605522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Розгадайте ребус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386291" y="4779560"/>
            <a:ext cx="655608" cy="683000"/>
          </a:xfrm>
          <a:prstGeom prst="line">
            <a:avLst/>
          </a:prstGeom>
          <a:ln w="57150">
            <a:solidFill>
              <a:srgbClr val="DB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142424" y="4520895"/>
            <a:ext cx="2130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7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= їжа</a:t>
            </a:r>
            <a:endParaRPr lang="uk-UA" sz="7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8009" y="1548604"/>
            <a:ext cx="3727595" cy="2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 живляться рослини і тварини. Чому людина повинна харчуватися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2984" y="4714310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1884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Для того, щоб людина могла жити, працювати, а дитячий організм ще й рости, їй потрібні поживні речовини. Вони надходять нам в організм з рослинною і тваринною їжею. </a:t>
            </a:r>
          </a:p>
        </p:txBody>
      </p:sp>
      <p:pic>
        <p:nvPicPr>
          <p:cNvPr id="2050" name="Picture 2" descr="Гарні манери і правила поведінки за столом - коли вчити цьому дитину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583" y="3494136"/>
            <a:ext cx="5140474" cy="288995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Запам'ятай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2984" y="4714310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11637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Хліб, овочі, фрукти, молочні, рибні, м'ясні страви  містять </a:t>
            </a:r>
            <a:r>
              <a:rPr lang="uk-UA" sz="3200" dirty="0">
                <a:solidFill>
                  <a:srgbClr val="002060"/>
                </a:solidFill>
              </a:rPr>
              <a:t>потрібні для організму поживні речовини.</a:t>
            </a:r>
            <a:endParaRPr lang="uk-UA" sz="3200" dirty="0"/>
          </a:p>
        </p:txBody>
      </p:sp>
      <p:pic>
        <p:nvPicPr>
          <p:cNvPr id="3074" name="Picture 2" descr="Що їсти, щоб бути здоровим: головне про харчування » Новин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099" y="2595417"/>
            <a:ext cx="5383645" cy="35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788727" y="2595417"/>
            <a:ext cx="5298935" cy="4045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FF0000"/>
                </a:solidFill>
                <a:ea typeface="Times New Roman" pitchFamily="18" charset="0"/>
                <a:cs typeface="Helvetica"/>
              </a:rPr>
              <a:t>Де ховаються вітаміни?</a:t>
            </a:r>
            <a:endParaRPr lang="ru-RU" sz="20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В фруктах, ягодах, дитино,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причаїлись вітаміни: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у малині, у суниці,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у смородині, чорниці.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Як же нам до них дістатись,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щоб улітку сил набратись?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Дужими, прудкими стати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та здоровими зростати.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Ми з’їмо оті суниці,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і малину, і чорниці,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ще й смородину, порічки,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щоб рум’яні мати щічки.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На малюнку розгляньте будову травної системи. Знайдіть на своєму тілі місця, де розміщені ці органи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314037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965" y="1233940"/>
            <a:ext cx="2911264" cy="516805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121238" y="1278119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Ротова порожнина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99977" y="2009508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Стравохід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21238" y="3039424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Шлунок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99977" y="3892377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Тонка кишка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88603" y="5421321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Товста кишка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01185" y="6330135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Пряма кишка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47456" y="3217777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Печінка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1844" y="1930613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Глотка 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4267200" y="3430387"/>
            <a:ext cx="988291" cy="28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5044680" y="2178828"/>
            <a:ext cx="988291" cy="28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36072" y="1456402"/>
            <a:ext cx="71027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i="1" dirty="0">
                <a:solidFill>
                  <a:srgbClr val="FF0000"/>
                </a:solidFill>
              </a:rPr>
              <a:t>Шлу́нок </a:t>
            </a:r>
            <a:r>
              <a:rPr lang="uk-UA" sz="5400" dirty="0"/>
              <a:t>— це орган, у якому їжа починає перетравлюватися (перероблятися). </a:t>
            </a:r>
          </a:p>
        </p:txBody>
      </p:sp>
    </p:spTree>
    <p:extLst>
      <p:ext uri="{BB962C8B-B14F-4D97-AF65-F5344CB8AC3E}">
        <p14:creationId xmlns:p14="http://schemas.microsoft.com/office/powerpoint/2010/main" val="2534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8849</TotalTime>
  <Words>881</Words>
  <Application>Microsoft Office PowerPoint</Application>
  <PresentationFormat>Широкоэкранный</PresentationFormat>
  <Paragraphs>229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1651</cp:revision>
  <dcterms:created xsi:type="dcterms:W3CDTF">2018-01-05T16:38:53Z</dcterms:created>
  <dcterms:modified xsi:type="dcterms:W3CDTF">2022-01-31T06:25:46Z</dcterms:modified>
</cp:coreProperties>
</file>