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84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0066"/>
    <a:srgbClr val="000066"/>
    <a:srgbClr val="A50021"/>
    <a:srgbClr val="3399FF"/>
    <a:srgbClr val="FF822D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00"/>
  </p:normalViewPr>
  <p:slideViewPr>
    <p:cSldViewPr>
      <p:cViewPr>
        <p:scale>
          <a:sx n="81" d="100"/>
          <a:sy n="81" d="100"/>
        </p:scale>
        <p:origin x="-103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73A60-BF5E-4E9F-93B8-BD51959D751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4C2A2-CC0B-4118-A98A-01730C71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5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D6813F-DF9B-48CD-A442-71E24ED0E6F8}" type="slidenum">
              <a:rPr lang="ru-RU" altLang="ru-RU">
                <a:solidFill>
                  <a:prstClr val="black"/>
                </a:solidFill>
              </a:rPr>
              <a:pPr eaLnBrk="1" hangingPunct="1"/>
              <a:t>8</a:t>
            </a:fld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smtClean="0"/>
              <a:t>Математика 6 класс. Н.Я.Виленкин.           14.  «Нахождение дроби от числа»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61" name="Freeform 17" descr="CITTEXT"/>
            <p:cNvSpPr>
              <a:spLocks/>
            </p:cNvSpPr>
            <p:nvPr/>
          </p:nvSpPr>
          <p:spPr bwMode="auto">
            <a:xfrm>
              <a:off x="0" y="0"/>
              <a:ext cx="1824" cy="4320"/>
            </a:xfrm>
            <a:custGeom>
              <a:avLst/>
              <a:gdLst>
                <a:gd name="T0" fmla="*/ 0 w 1824"/>
                <a:gd name="T1" fmla="*/ 3840 h 3840"/>
                <a:gd name="T2" fmla="*/ 0 w 1824"/>
                <a:gd name="T3" fmla="*/ 0 h 3840"/>
                <a:gd name="T4" fmla="*/ 1824 w 1824"/>
                <a:gd name="T5" fmla="*/ 0 h 3840"/>
                <a:gd name="T6" fmla="*/ 583 w 1824"/>
                <a:gd name="T7" fmla="*/ 3840 h 3840"/>
                <a:gd name="T8" fmla="*/ 0 w 1824"/>
                <a:gd name="T9" fmla="*/ 3840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6152" name="Picture 8" descr="CITBAN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164" name="Group 20"/>
            <p:cNvGrpSpPr>
              <a:grpSpLocks/>
            </p:cNvGrpSpPr>
            <p:nvPr userDrawn="1"/>
          </p:nvGrpSpPr>
          <p:grpSpPr bwMode="auto"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0" y="2310"/>
                <a:ext cx="3642" cy="1"/>
              </a:xfrm>
              <a:custGeom>
                <a:avLst/>
                <a:gdLst>
                  <a:gd name="T0" fmla="*/ 0 w 3642"/>
                  <a:gd name="T1" fmla="*/ 0 h 1"/>
                  <a:gd name="T2" fmla="*/ 3642 w 36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6159" name="Group 15"/>
              <p:cNvGrpSpPr>
                <a:grpSpLocks/>
              </p:cNvGrpSpPr>
              <p:nvPr/>
            </p:nvGrpSpPr>
            <p:grpSpPr bwMode="auto"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6155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56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57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58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127A362-774B-4EA6-8764-89DAA508020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23342-F324-4B9B-8C97-78FF17BAF8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71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E2FCE-8E98-4AAC-98B4-1EC4F251B30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56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08919-EEF0-4725-AAA5-506B5DC0F61F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1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860D0-F385-471B-8C1E-DF543B8ED00D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1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EF3EC-873A-4FCB-9DE0-CA5B805E4D0D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4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DA74C-18B9-4356-97C7-0FDF5E284B25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7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FACE2-64B3-4C6C-8B9A-29A98AFE36E8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8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127C5-74E8-4AEF-B812-5D8F1AB24476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60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0EF63-1A81-4A1A-9763-CF5BFB8B4769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47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B50DC-1A7C-45E4-8E3F-010B6382ACA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6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7455-4D84-4E01-A873-2282A90B6D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6570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0DCC4-F5FC-44E6-AD70-8F74C9BF7B7A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4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A737D-F6A7-4BBA-A728-74207D4D9C67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4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B7A35-8C7F-4763-A65E-2015759848D4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EC05B-0D34-4B97-91B7-7AA8186293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65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95800" y="21336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E91E8-C544-4247-BD78-606C1F0EA1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4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CDB73-51E3-49A6-B73F-15B8E370F1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25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39AE-526D-4BF6-8C4F-30B1D275E9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8225D-9140-4458-91DC-CCA3CA8E0D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67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67857-3423-4881-9949-A9A527C8C6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4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8412D-D6C3-4D71-B961-5DBFA8C9F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08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152400" y="0"/>
            <a:ext cx="8991600" cy="6858000"/>
            <a:chOff x="96" y="0"/>
            <a:chExt cx="5664" cy="4320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1032" name="Picture 8" descr="CITBANND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96" y="1248"/>
              <a:ext cx="4320" cy="3072"/>
            </a:xfrm>
            <a:custGeom>
              <a:avLst/>
              <a:gdLst>
                <a:gd name="T0" fmla="*/ 0 w 4320"/>
                <a:gd name="T1" fmla="*/ 3264 h 3264"/>
                <a:gd name="T2" fmla="*/ 0 w 4320"/>
                <a:gd name="T3" fmla="*/ 0 h 3264"/>
                <a:gd name="T4" fmla="*/ 4320 w 4320"/>
                <a:gd name="T5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5" name="Oval 11"/>
            <p:cNvSpPr>
              <a:spLocks noChangeArrowheads="1"/>
            </p:cNvSpPr>
            <p:nvPr userDrawn="1"/>
          </p:nvSpPr>
          <p:spPr bwMode="auto"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6" name="Oval 12"/>
            <p:cNvSpPr>
              <a:spLocks noChangeArrowheads="1"/>
            </p:cNvSpPr>
            <p:nvPr userDrawn="1"/>
          </p:nvSpPr>
          <p:spPr bwMode="auto"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auto"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8" name="Oval 14"/>
            <p:cNvSpPr>
              <a:spLocks noChangeArrowheads="1"/>
            </p:cNvSpPr>
            <p:nvPr userDrawn="1"/>
          </p:nvSpPr>
          <p:spPr bwMode="auto"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fld id="{5E3A6988-47E2-4DC4-A651-D9E5D326392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6988-47E2-4DC4-A651-D9E5D326392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4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7.wmf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79748"/>
            <a:ext cx="7772400" cy="1143000"/>
          </a:xfrm>
        </p:spPr>
        <p:txBody>
          <a:bodyPr/>
          <a:lstStyle/>
          <a:p>
            <a:r>
              <a:rPr lang="uk-UA" sz="5400" dirty="0" smtClean="0">
                <a:solidFill>
                  <a:srgbClr val="7030A0"/>
                </a:solidFill>
              </a:rPr>
              <a:t>Звичайні дроби</a:t>
            </a:r>
            <a:endParaRPr lang="ru-RU" sz="54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5216" y="2204864"/>
            <a:ext cx="6233120" cy="1262608"/>
          </a:xfrm>
        </p:spPr>
        <p:txBody>
          <a:bodyPr/>
          <a:lstStyle/>
          <a:p>
            <a:r>
              <a:rPr lang="uk-UA" sz="2000" dirty="0" smtClean="0">
                <a:solidFill>
                  <a:srgbClr val="660033"/>
                </a:solidFill>
              </a:rPr>
              <a:t>Правильні і неправильні дроби. Порівняння звичайних </a:t>
            </a:r>
            <a:r>
              <a:rPr lang="uk-UA" sz="2000" dirty="0" err="1" smtClean="0">
                <a:solidFill>
                  <a:srgbClr val="660033"/>
                </a:solidFill>
              </a:rPr>
              <a:t>дробів</a:t>
            </a:r>
            <a:r>
              <a:rPr lang="uk-UA" sz="2000" dirty="0" smtClean="0">
                <a:solidFill>
                  <a:srgbClr val="660033"/>
                </a:solidFill>
              </a:rPr>
              <a:t>. Додавання і віднімання </a:t>
            </a:r>
            <a:r>
              <a:rPr lang="uk-UA" sz="2000" dirty="0" err="1" smtClean="0">
                <a:solidFill>
                  <a:srgbClr val="660033"/>
                </a:solidFill>
              </a:rPr>
              <a:t>дробів</a:t>
            </a:r>
            <a:r>
              <a:rPr lang="uk-UA" sz="2000" dirty="0" smtClean="0">
                <a:solidFill>
                  <a:srgbClr val="660033"/>
                </a:solidFill>
              </a:rPr>
              <a:t> з однаковими знаменниками</a:t>
            </a:r>
            <a:endParaRPr lang="ru-RU" sz="2000" dirty="0">
              <a:solidFill>
                <a:srgbClr val="66003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21088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err="1" smtClean="0">
                <a:solidFill>
                  <a:srgbClr val="000066"/>
                </a:solidFill>
              </a:rPr>
              <a:t>Випишіть</a:t>
            </a:r>
            <a:r>
              <a:rPr lang="uk-UA" sz="3600" dirty="0" smtClean="0">
                <a:solidFill>
                  <a:srgbClr val="000066"/>
                </a:solidFill>
              </a:rPr>
              <a:t> всі </a:t>
            </a:r>
            <a:r>
              <a:rPr lang="uk-UA" sz="4800" dirty="0" smtClean="0">
                <a:solidFill>
                  <a:srgbClr val="000066"/>
                </a:solidFill>
              </a:rPr>
              <a:t>правильні</a:t>
            </a:r>
            <a:r>
              <a:rPr lang="uk-UA" sz="3600" dirty="0" smtClean="0">
                <a:solidFill>
                  <a:srgbClr val="000066"/>
                </a:solidFill>
              </a:rPr>
              <a:t> дроби</a:t>
            </a:r>
            <a:endParaRPr lang="ru-RU" sz="3600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564904"/>
                <a:ext cx="7772400" cy="10793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103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564904"/>
                <a:ext cx="7772400" cy="1079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16514"/>
            <a:ext cx="2880320" cy="22164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46536" y="2549488"/>
            <a:ext cx="360040" cy="107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2549488"/>
            <a:ext cx="360040" cy="107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172" y="2564904"/>
            <a:ext cx="371888" cy="10912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064" y="2492896"/>
            <a:ext cx="443896" cy="13025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66" y="2564904"/>
            <a:ext cx="371888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ctrTitle"/>
              </p:nvPr>
            </p:nvSpPr>
            <p:spPr>
              <a:xfrm>
                <a:off x="755576" y="548680"/>
                <a:ext cx="7772400" cy="1296144"/>
              </a:xfrm>
            </p:spPr>
            <p:txBody>
              <a:bodyPr/>
              <a:lstStyle/>
              <a:p>
                <a:r>
                  <a:rPr lang="uk-UA" sz="3600" dirty="0" smtClean="0">
                    <a:solidFill>
                      <a:srgbClr val="660033"/>
                    </a:solidFill>
                  </a:rPr>
                  <a:t>При яких значеннях а дріб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i="1" smtClean="0">
                            <a:solidFill>
                              <a:srgbClr val="660033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4000" b="0" i="1" smtClean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а</m:t>
                        </m:r>
                      </m:num>
                      <m:den>
                        <m:r>
                          <a:rPr lang="uk-UA" sz="4000" b="0" i="1" smtClean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uk-UA" sz="4000" b="0" i="1" smtClean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 буде ПРАВИЛЬНИМ?</m:t>
                    </m:r>
                  </m:oMath>
                </a14:m>
                <a:endParaRPr lang="ru-RU" sz="4000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5576" y="548680"/>
                <a:ext cx="7772400" cy="1296144"/>
              </a:xfrm>
              <a:blipFill>
                <a:blip r:embed="rId2"/>
                <a:stretch>
                  <a:fillRect t="-18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20417" y="39051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A50021"/>
                </a:solidFill>
              </a:rPr>
              <a:t>При а = 3</a:t>
            </a:r>
            <a:endParaRPr lang="ru-RU" sz="2400" dirty="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1656" y="367427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3399FF"/>
                </a:solidFill>
              </a:rPr>
              <a:t>При а = 5</a:t>
            </a:r>
            <a:endParaRPr lang="ru-RU" sz="2400" dirty="0">
              <a:solidFill>
                <a:srgbClr val="33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432099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FF822D"/>
                </a:solidFill>
              </a:rPr>
              <a:t>При а = 10</a:t>
            </a:r>
            <a:endParaRPr lang="ru-RU" sz="2400" dirty="0">
              <a:solidFill>
                <a:srgbClr val="FF822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7736" y="249898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При а = 11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3800" y="21296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FFC000"/>
                </a:solidFill>
              </a:rPr>
              <a:t>При а = 18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242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accent6">
                    <a:lumMod val="75000"/>
                  </a:schemeClr>
                </a:solidFill>
              </a:rPr>
              <a:t>При а = 1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555231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FF0000"/>
                </a:solidFill>
              </a:rPr>
              <a:t>При а = 2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7028" y="492136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0066"/>
                </a:solidFill>
              </a:rPr>
              <a:t>При а = 45</a:t>
            </a:r>
            <a:endParaRPr lang="ru-RU" sz="2400" dirty="0">
              <a:solidFill>
                <a:srgbClr val="00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529070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 а = 21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55024" cy="515144"/>
          </a:xfrm>
        </p:spPr>
        <p:txBody>
          <a:bodyPr/>
          <a:lstStyle/>
          <a:p>
            <a:r>
              <a:rPr lang="uk-UA" sz="3600" dirty="0" smtClean="0">
                <a:solidFill>
                  <a:srgbClr val="000066"/>
                </a:solidFill>
                <a:latin typeface="Book Antiqua" panose="02040602050305030304" pitchFamily="18" charset="0"/>
              </a:rPr>
              <a:t>Порівняйте числа</a:t>
            </a:r>
            <a:endParaRPr lang="ru-RU" sz="3600" dirty="0">
              <a:solidFill>
                <a:srgbClr val="000066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88840"/>
            <a:ext cx="2376264" cy="11212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3110126"/>
                <a:ext cx="7855024" cy="2855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 9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;               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;          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3200" b="0" i="1" dirty="0" smtClean="0">
                  <a:latin typeface="Cambria Math" panose="02040503050406030204" pitchFamily="18" charset="0"/>
                </a:endParaRPr>
              </a:p>
              <a:p>
                <a:endParaRPr lang="uk-UA" sz="3200" b="0" i="1" dirty="0" smtClean="0">
                  <a:latin typeface="Cambria Math" panose="02040503050406030204" pitchFamily="18" charset="0"/>
                </a:endParaRPr>
              </a:p>
              <a:p>
                <a:endParaRPr lang="uk-UA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;                   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;               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 і 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10126"/>
                <a:ext cx="7855024" cy="2855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547664" y="321297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&lt;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3242639"/>
            <a:ext cx="431511" cy="690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06" y="5116468"/>
            <a:ext cx="457240" cy="7315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72000" y="3320988"/>
            <a:ext cx="360040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&gt;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92" y="5171337"/>
            <a:ext cx="416895" cy="6218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00" y="5171336"/>
            <a:ext cx="45724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5262736" cy="1235224"/>
          </a:xfrm>
        </p:spPr>
        <p:txBody>
          <a:bodyPr/>
          <a:lstStyle/>
          <a:p>
            <a:r>
              <a:rPr lang="uk-UA" sz="3200" dirty="0" smtClean="0">
                <a:solidFill>
                  <a:srgbClr val="660033"/>
                </a:solidFill>
              </a:rPr>
              <a:t>Розташуйте дроби в порядку спадання</a:t>
            </a:r>
            <a:endParaRPr lang="ru-RU" sz="3200" dirty="0">
              <a:solidFill>
                <a:srgbClr val="660033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5347"/>
            <a:ext cx="2478723" cy="16494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2028584"/>
                <a:ext cx="8280920" cy="1364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28584"/>
                <a:ext cx="8280920" cy="1364412"/>
              </a:xfrm>
              <a:prstGeom prst="rect">
                <a:avLst/>
              </a:prstGeom>
              <a:blipFill>
                <a:blip r:embed="rId3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907704" y="4566083"/>
                <a:ext cx="8280920" cy="1364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ru-RU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4400" b="0" i="1" cap="none" spc="0" dirty="0" smtClean="0">
                              <a:ln w="0"/>
                              <a:solidFill>
                                <a:srgbClr val="FF0066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sz="4400" b="0" i="1" cap="none" spc="0" dirty="0" smtClean="0">
                          <a:ln w="0"/>
                          <a:solidFill>
                            <a:srgbClr val="FF0066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4400" b="0" cap="none" spc="0" dirty="0">
                  <a:ln w="0"/>
                  <a:solidFill>
                    <a:srgbClr val="FF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66083"/>
                <a:ext cx="8280920" cy="1364412"/>
              </a:xfrm>
              <a:prstGeom prst="rect">
                <a:avLst/>
              </a:prstGeom>
              <a:blipFill>
                <a:blip r:embed="rId4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981236"/>
            <a:ext cx="2880320" cy="19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18" y="2205608"/>
            <a:ext cx="4104456" cy="3815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7030A0"/>
                </a:solidFill>
              </a:rPr>
              <a:t>Виконайте дії</a:t>
            </a:r>
            <a:endParaRPr lang="ru-RU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133600"/>
                <a:ext cx="3384376" cy="3959696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uk-U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−1</m:t>
                      </m:r>
                      <m:f>
                        <m:fPr>
                          <m:ctrlPr>
                            <a:rPr lang="uk-U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133600"/>
                <a:ext cx="3384376" cy="39596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3161" y="2163724"/>
                <a:ext cx="673224" cy="923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61" y="2163724"/>
                <a:ext cx="673224" cy="923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8700" y="3169112"/>
                <a:ext cx="1078487" cy="923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00" y="3169112"/>
                <a:ext cx="1078487" cy="923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1955" y="4941168"/>
                <a:ext cx="673224" cy="923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55" y="4941168"/>
                <a:ext cx="673224" cy="923394"/>
              </a:xfrm>
              <a:prstGeom prst="rect">
                <a:avLst/>
              </a:prstGeom>
              <a:blipFill>
                <a:blip r:embed="rId6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55650" y="4270615"/>
            <a:ext cx="6732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uk-UA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4000" b="1" smtClean="0">
                <a:solidFill>
                  <a:srgbClr val="FF0505"/>
                </a:solidFill>
              </a:rPr>
              <a:t>Задачі на дроби</a:t>
            </a:r>
            <a:endParaRPr lang="ru-RU" altLang="ru-RU" sz="4000" b="1" smtClean="0">
              <a:solidFill>
                <a:srgbClr val="FF0505"/>
              </a:solidFill>
            </a:endParaRP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250825" y="765175"/>
            <a:ext cx="4033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ru-RU" sz="3200" b="1" smtClean="0">
                <a:solidFill>
                  <a:srgbClr val="000000"/>
                </a:solidFill>
                <a:latin typeface="Times New Roman" pitchFamily="18" charset="0"/>
              </a:rPr>
              <a:t>Знаходження дробу від числа</a:t>
            </a:r>
            <a:endParaRPr lang="ru-RU" altLang="ru-RU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4859338" y="765175"/>
            <a:ext cx="40338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3200" b="1" smtClean="0">
                <a:solidFill>
                  <a:srgbClr val="000000"/>
                </a:solidFill>
                <a:latin typeface="Times New Roman" pitchFamily="18" charset="0"/>
              </a:rPr>
              <a:t>Знаходження числа за його дробом</a:t>
            </a:r>
            <a:endParaRPr lang="ru-RU" altLang="ru-RU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71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4321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smtClean="0">
                <a:solidFill>
                  <a:srgbClr val="000000"/>
                </a:solidFill>
              </a:rPr>
              <a:t>У класі 20 учнів,     з них – дівчата. Скільки дівчат у класі?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15372" name="Text Box 6"/>
          <p:cNvSpPr txBox="1">
            <a:spLocks noChangeArrowheads="1"/>
          </p:cNvSpPr>
          <p:nvPr/>
        </p:nvSpPr>
        <p:spPr bwMode="auto">
          <a:xfrm>
            <a:off x="4787900" y="1989138"/>
            <a:ext cx="4176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smtClean="0">
                <a:solidFill>
                  <a:srgbClr val="000000"/>
                </a:solidFill>
              </a:rPr>
              <a:t>У класі      дівчата. Скільки учнів у класі, якщо дівчат 15.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15373" name="Text Box 21"/>
          <p:cNvSpPr txBox="1">
            <a:spLocks noChangeArrowheads="1"/>
          </p:cNvSpPr>
          <p:nvPr/>
        </p:nvSpPr>
        <p:spPr bwMode="auto">
          <a:xfrm>
            <a:off x="539750" y="4292600"/>
            <a:ext cx="31670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33CC"/>
                </a:solidFill>
              </a:rPr>
              <a:t>Учнів –    1         -  20</a:t>
            </a:r>
          </a:p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33CC"/>
                </a:solidFill>
              </a:rPr>
              <a:t>Дівчат –      -         ?</a:t>
            </a:r>
            <a:endParaRPr lang="ru-RU" altLang="ru-RU" sz="2400" b="1" smtClean="0">
              <a:solidFill>
                <a:srgbClr val="0033CC"/>
              </a:solidFill>
            </a:endParaRPr>
          </a:p>
        </p:txBody>
      </p:sp>
      <p:sp>
        <p:nvSpPr>
          <p:cNvPr id="15374" name="Text Box 22"/>
          <p:cNvSpPr txBox="1">
            <a:spLocks noChangeArrowheads="1"/>
          </p:cNvSpPr>
          <p:nvPr/>
        </p:nvSpPr>
        <p:spPr bwMode="auto">
          <a:xfrm>
            <a:off x="5003800" y="4508500"/>
            <a:ext cx="31670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33CC"/>
                </a:solidFill>
              </a:rPr>
              <a:t>Учнів –   1          -  ?</a:t>
            </a:r>
          </a:p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33CC"/>
                </a:solidFill>
              </a:rPr>
              <a:t>Дівчат –             -  5</a:t>
            </a:r>
            <a:endParaRPr lang="ru-RU" altLang="ru-RU" sz="2400" b="1" smtClean="0">
              <a:solidFill>
                <a:srgbClr val="0033CC"/>
              </a:solidFill>
            </a:endParaRPr>
          </a:p>
        </p:txBody>
      </p:sp>
      <p:sp>
        <p:nvSpPr>
          <p:cNvPr id="15375" name="Text Box 23"/>
          <p:cNvSpPr txBox="1">
            <a:spLocks noChangeArrowheads="1"/>
          </p:cNvSpPr>
          <p:nvPr/>
        </p:nvSpPr>
        <p:spPr bwMode="auto">
          <a:xfrm>
            <a:off x="1331913" y="53736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0000"/>
                </a:solidFill>
                <a:latin typeface="Times New Roman" pitchFamily="18" charset="0"/>
              </a:rPr>
              <a:t>Розв</a:t>
            </a: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uk-UA" altLang="ru-RU" sz="2400" b="1" smtClean="0">
                <a:solidFill>
                  <a:srgbClr val="000000"/>
                </a:solidFill>
                <a:latin typeface="Times New Roman" pitchFamily="18" charset="0"/>
              </a:rPr>
              <a:t>язання</a:t>
            </a:r>
            <a:endParaRPr lang="ru-RU" altLang="ru-RU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76" name="Text Box 24"/>
          <p:cNvSpPr txBox="1">
            <a:spLocks noChangeArrowheads="1"/>
          </p:cNvSpPr>
          <p:nvPr/>
        </p:nvSpPr>
        <p:spPr bwMode="auto">
          <a:xfrm>
            <a:off x="5795963" y="544512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000000"/>
                </a:solidFill>
                <a:latin typeface="Times New Roman" pitchFamily="18" charset="0"/>
              </a:rPr>
              <a:t>Розв</a:t>
            </a: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uk-UA" altLang="ru-RU" sz="2400" b="1" smtClean="0">
                <a:solidFill>
                  <a:srgbClr val="000000"/>
                </a:solidFill>
                <a:latin typeface="Times New Roman" pitchFamily="18" charset="0"/>
              </a:rPr>
              <a:t>язання</a:t>
            </a:r>
            <a:endParaRPr lang="ru-RU" altLang="ru-RU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5148263" y="5805488"/>
            <a:ext cx="399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15 </a:t>
            </a:r>
            <a:r>
              <a:rPr lang="en-US" altLang="ru-RU" sz="2800" dirty="0" smtClean="0">
                <a:solidFill>
                  <a:srgbClr val="000000"/>
                </a:solidFill>
                <a:cs typeface="Arial" charset="0"/>
              </a:rPr>
              <a:t>: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 3·4 </a:t>
            </a:r>
            <a:r>
              <a:rPr lang="en-US" altLang="ru-RU" sz="2800" dirty="0" smtClean="0">
                <a:solidFill>
                  <a:srgbClr val="000000"/>
                </a:solidFill>
                <a:cs typeface="Arial" charset="0"/>
              </a:rPr>
              <a:t>=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 20 (учнів)</a:t>
            </a:r>
            <a:r>
              <a:rPr lang="en-US" altLang="ru-RU" sz="28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395288" y="64008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FF0505"/>
                </a:solidFill>
              </a:rPr>
              <a:t>Відповідь: 15 дівчат</a:t>
            </a:r>
            <a:endParaRPr lang="ru-RU" altLang="ru-RU" sz="2400" b="1" smtClean="0">
              <a:solidFill>
                <a:srgbClr val="FF0505"/>
              </a:solidFill>
            </a:endParaRPr>
          </a:p>
        </p:txBody>
      </p:sp>
      <p:sp>
        <p:nvSpPr>
          <p:cNvPr id="15380" name="Text Box 28"/>
          <p:cNvSpPr txBox="1">
            <a:spLocks noChangeArrowheads="1"/>
          </p:cNvSpPr>
          <p:nvPr/>
        </p:nvSpPr>
        <p:spPr bwMode="auto">
          <a:xfrm>
            <a:off x="5076825" y="6400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400" b="1" smtClean="0">
                <a:solidFill>
                  <a:srgbClr val="FF0505"/>
                </a:solidFill>
              </a:rPr>
              <a:t>Відповідь: 20 учнів</a:t>
            </a:r>
            <a:endParaRPr lang="ru-RU" altLang="ru-RU" sz="2400" b="1" smtClean="0">
              <a:solidFill>
                <a:srgbClr val="FF0505"/>
              </a:solidFill>
            </a:endParaRPr>
          </a:p>
        </p:txBody>
      </p:sp>
      <p:sp>
        <p:nvSpPr>
          <p:cNvPr id="15381" name="Line 29"/>
          <p:cNvSpPr>
            <a:spLocks noChangeShapeType="1"/>
          </p:cNvSpPr>
          <p:nvPr/>
        </p:nvSpPr>
        <p:spPr bwMode="auto">
          <a:xfrm flipH="1">
            <a:off x="1835150" y="54927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82" name="Line 30"/>
          <p:cNvSpPr>
            <a:spLocks noChangeShapeType="1"/>
          </p:cNvSpPr>
          <p:nvPr/>
        </p:nvSpPr>
        <p:spPr bwMode="auto">
          <a:xfrm>
            <a:off x="6732588" y="54927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8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graphicFrame>
        <p:nvGraphicFramePr>
          <p:cNvPr id="15362" name="Object 31"/>
          <p:cNvGraphicFramePr>
            <a:graphicFrameLocks noChangeAspect="1"/>
          </p:cNvGraphicFramePr>
          <p:nvPr/>
        </p:nvGraphicFramePr>
        <p:xfrm>
          <a:off x="2771775" y="1844675"/>
          <a:ext cx="2698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Формула" r:id="rId3" imgW="152334" imgH="393529" progId="Equation.3">
                  <p:embed/>
                </p:oleObj>
              </mc:Choice>
              <mc:Fallback>
                <p:oleObj name="Формула" r:id="rId3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2698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6011863" y="1773238"/>
          <a:ext cx="309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Формула" r:id="rId5" imgW="152334" imgH="393529" progId="Equation.3">
                  <p:embed/>
                </p:oleObj>
              </mc:Choice>
              <mc:Fallback>
                <p:oleObj name="Формула" r:id="rId5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73238"/>
                        <a:ext cx="30956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4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24175"/>
            <a:ext cx="24955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graphicFrame>
        <p:nvGraphicFramePr>
          <p:cNvPr id="15364" name="Object 43"/>
          <p:cNvGraphicFramePr>
            <a:graphicFrameLocks noChangeAspect="1"/>
          </p:cNvGraphicFramePr>
          <p:nvPr/>
        </p:nvGraphicFramePr>
        <p:xfrm>
          <a:off x="2051050" y="4868863"/>
          <a:ext cx="2667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Формула" r:id="rId7" imgW="152334" imgH="393529" progId="Equation.3">
                  <p:embed/>
                </p:oleObj>
              </mc:Choice>
              <mc:Fallback>
                <p:oleObj name="Формула" r:id="rId7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2667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6" name="Picture 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2381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7" name="Rectangle 5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graphicFrame>
        <p:nvGraphicFramePr>
          <p:cNvPr id="15366" name="Object 54"/>
          <p:cNvGraphicFramePr>
            <a:graphicFrameLocks noChangeAspect="1"/>
          </p:cNvGraphicFramePr>
          <p:nvPr/>
        </p:nvGraphicFramePr>
        <p:xfrm>
          <a:off x="6516688" y="4868863"/>
          <a:ext cx="2936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Формула" r:id="rId10" imgW="152334" imgH="393529" progId="Equation.3">
                  <p:embed/>
                </p:oleObj>
              </mc:Choice>
              <mc:Fallback>
                <p:oleObj name="Формула" r:id="rId10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868863"/>
                        <a:ext cx="293687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Rectangle 5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42106" y="5830888"/>
            <a:ext cx="399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20:4·3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ru-RU" sz="2800" dirty="0" smtClean="0">
                <a:solidFill>
                  <a:srgbClr val="000000"/>
                </a:solidFill>
                <a:cs typeface="Arial" charset="0"/>
              </a:rPr>
              <a:t>=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15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 (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д.</a:t>
            </a:r>
            <a:r>
              <a:rPr lang="uk-UA" altLang="ru-RU" sz="2800" dirty="0" smtClean="0">
                <a:solidFill>
                  <a:srgbClr val="000000"/>
                </a:solidFill>
                <a:cs typeface="Arial" charset="0"/>
              </a:rPr>
              <a:t>)</a:t>
            </a:r>
            <a:r>
              <a:rPr lang="en-US" altLang="ru-RU" sz="2800" dirty="0" smtClean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ru-RU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++++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1870" flipH="1">
            <a:off x="7743825" y="3581400"/>
            <a:ext cx="14001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44450" y="304800"/>
            <a:ext cx="90995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Під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час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прогулянки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велосипедист</a:t>
            </a:r>
            <a:r>
              <a:rPr lang="ru-RU" altLang="ru-RU" sz="24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проїхав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40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км. За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першу</a:t>
            </a:r>
          </a:p>
          <a:p>
            <a:pPr eaLnBrk="1" hangingPunct="1"/>
            <a:endParaRPr lang="ru-RU" altLang="ru-RU" sz="2400" b="1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годину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він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проїхав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       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цієї</a:t>
            </a:r>
            <a:r>
              <a:rPr lang="ru-RU" altLang="ru-RU" sz="24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відстані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. </a:t>
            </a:r>
            <a:endParaRPr lang="ru-RU" altLang="ru-RU" sz="2400" b="1" dirty="0" smtClean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eaLnBrk="1" hangingPunct="1"/>
            <a:endParaRPr lang="ru-RU" altLang="ru-RU" sz="2400" b="1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Скільки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кілометрів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він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проїхав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за першу годину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прогулянки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?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76200" y="4800600"/>
            <a:ext cx="876300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" y="4267200"/>
            <a:ext cx="9097963" cy="1647825"/>
            <a:chOff x="48" y="2688"/>
            <a:chExt cx="5731" cy="1038"/>
          </a:xfrm>
        </p:grpSpPr>
        <p:sp>
          <p:nvSpPr>
            <p:cNvPr id="16401" name="Freeform 7"/>
            <p:cNvSpPr>
              <a:spLocks/>
            </p:cNvSpPr>
            <p:nvPr/>
          </p:nvSpPr>
          <p:spPr bwMode="auto">
            <a:xfrm>
              <a:off x="5548" y="2688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6402" name="Freeform 8"/>
            <p:cNvSpPr>
              <a:spLocks/>
            </p:cNvSpPr>
            <p:nvPr/>
          </p:nvSpPr>
          <p:spPr bwMode="auto">
            <a:xfrm>
              <a:off x="48" y="3408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6403" name="Freeform 9"/>
            <p:cNvSpPr>
              <a:spLocks/>
            </p:cNvSpPr>
            <p:nvPr/>
          </p:nvSpPr>
          <p:spPr bwMode="auto">
            <a:xfrm>
              <a:off x="4464" y="2832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6404" name="Freeform 10"/>
            <p:cNvSpPr>
              <a:spLocks/>
            </p:cNvSpPr>
            <p:nvPr/>
          </p:nvSpPr>
          <p:spPr bwMode="auto">
            <a:xfrm>
              <a:off x="3360" y="2976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6405" name="Freeform 11"/>
            <p:cNvSpPr>
              <a:spLocks/>
            </p:cNvSpPr>
            <p:nvPr/>
          </p:nvSpPr>
          <p:spPr bwMode="auto">
            <a:xfrm>
              <a:off x="2208" y="3120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6406" name="Freeform 12"/>
            <p:cNvSpPr>
              <a:spLocks/>
            </p:cNvSpPr>
            <p:nvPr/>
          </p:nvSpPr>
          <p:spPr bwMode="auto">
            <a:xfrm>
              <a:off x="1104" y="3264"/>
              <a:ext cx="231" cy="318"/>
            </a:xfrm>
            <a:custGeom>
              <a:avLst/>
              <a:gdLst>
                <a:gd name="T0" fmla="*/ 0 w 454"/>
                <a:gd name="T1" fmla="*/ 318 h 544"/>
                <a:gd name="T2" fmla="*/ 454 w 454"/>
                <a:gd name="T3" fmla="*/ 318 h 544"/>
                <a:gd name="T4" fmla="*/ 0 w 454"/>
                <a:gd name="T5" fmla="*/ 0 h 544"/>
                <a:gd name="T6" fmla="*/ 0 w 45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021" name="Freeform 13"/>
          <p:cNvSpPr>
            <a:spLocks/>
          </p:cNvSpPr>
          <p:nvPr/>
        </p:nvSpPr>
        <p:spPr bwMode="auto">
          <a:xfrm>
            <a:off x="3479800" y="4800600"/>
            <a:ext cx="5359400" cy="698500"/>
          </a:xfrm>
          <a:custGeom>
            <a:avLst/>
            <a:gdLst>
              <a:gd name="T0" fmla="*/ 3376 w 3376"/>
              <a:gd name="T1" fmla="*/ 0 h 440"/>
              <a:gd name="T2" fmla="*/ 0 w 3376"/>
              <a:gd name="T3" fmla="*/ 440 h 440"/>
              <a:gd name="T4" fmla="*/ 0 60000 65536"/>
              <a:gd name="T5" fmla="*/ 0 60000 65536"/>
              <a:gd name="T6" fmla="*/ 0 w 3376"/>
              <a:gd name="T7" fmla="*/ 0 h 440"/>
              <a:gd name="T8" fmla="*/ 3376 w 3376"/>
              <a:gd name="T9" fmla="*/ 440 h 4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76" h="440">
                <a:moveTo>
                  <a:pt x="3376" y="0"/>
                </a:moveTo>
                <a:lnTo>
                  <a:pt x="0" y="44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16395" name="AutoShape 14"/>
          <p:cNvSpPr>
            <a:spLocks/>
          </p:cNvSpPr>
          <p:nvPr/>
        </p:nvSpPr>
        <p:spPr bwMode="auto">
          <a:xfrm rot="-5801429">
            <a:off x="4183063" y="1452563"/>
            <a:ext cx="685800" cy="8763000"/>
          </a:xfrm>
          <a:prstGeom prst="leftBrace">
            <a:avLst>
              <a:gd name="adj1" fmla="val 10648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 rot="21437574">
            <a:off x="3715478" y="5832644"/>
            <a:ext cx="2114681" cy="1015663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4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0</a:t>
            </a:r>
            <a:r>
              <a:rPr lang="ru-RU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км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3954" y="3356992"/>
                <a:ext cx="39212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sz="3600" b="1" dirty="0" smtClean="0"/>
                  <a:t>4</a:t>
                </a:r>
                <a14:m>
                  <m:oMath xmlns:m="http://schemas.openxmlformats.org/officeDocument/2006/math">
                    <m:r>
                      <a:rPr lang="uk-UA" sz="3600" b="1" i="1" smtClean="0">
                        <a:latin typeface="Cambria Math"/>
                      </a:rPr>
                      <m:t>𝟎</m:t>
                    </m:r>
                    <m:r>
                      <a:rPr lang="uk-UA" sz="3600" b="1" i="1" smtClean="0">
                        <a:latin typeface="Cambria Math"/>
                      </a:rPr>
                      <m:t>:</m:t>
                    </m:r>
                    <m:r>
                      <a:rPr lang="uk-UA" sz="3600" b="1" i="1" smtClean="0">
                        <a:latin typeface="Cambria Math"/>
                      </a:rPr>
                      <m:t>𝟓</m:t>
                    </m:r>
                    <m:r>
                      <a:rPr lang="uk-UA" sz="3600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uk-UA" sz="3600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uk-UA" sz="3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uk-UA" sz="3600" b="1" i="1" smtClean="0">
                        <a:latin typeface="Cambria Math"/>
                        <a:ea typeface="Cambria Math"/>
                      </a:rPr>
                      <m:t>𝟐𝟒</m:t>
                    </m:r>
                    <m:r>
                      <a:rPr lang="uk-UA" sz="3600" b="1" i="1" smtClean="0">
                        <a:latin typeface="Cambria Math"/>
                        <a:ea typeface="Cambria Math"/>
                      </a:rPr>
                      <m:t>(км)</m:t>
                    </m:r>
                  </m:oMath>
                </a14:m>
                <a:endParaRPr lang="ru-RU" sz="36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4" y="3356992"/>
                <a:ext cx="392126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821" t="-15094" b="-33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43808" y="836712"/>
                <a:ext cx="45877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836712"/>
                <a:ext cx="458779" cy="7861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7.40741E-7 L -0.53334 0.08889 " pathEditMode="relative" ptsTypes="AA">
                                      <p:cBhvr>
                                        <p:cTn id="14" dur="3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Тема Offic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Тема Office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1F9DE411C1B38343BE78B0080F632418" ma:contentTypeVersion="8" ma:contentTypeDescription="Create a new document." ma:contentTypeScope="" ma:versionID="18c3e16163b8411fd95531ed1d0b143a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5c2db6c5baa0ac3fc502334ce7d6a781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4D275A-B232-49D0-83DF-73A5EA5660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8E24ACF-EECD-45F1-BADB-4D2A64AA222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162AFE6-F3BC-4FFF-8992-D4F7A8E89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TS001069000</Template>
  <TotalTime>141</TotalTime>
  <Words>455</Words>
  <Application>Microsoft Office PowerPoint</Application>
  <PresentationFormat>Экран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Тема Office</vt:lpstr>
      <vt:lpstr>1_Тема Office</vt:lpstr>
      <vt:lpstr>Формула</vt:lpstr>
      <vt:lpstr>Звичайні дроби</vt:lpstr>
      <vt:lpstr>Випишіть всі правильні дроби</vt:lpstr>
      <vt:lpstr>При яких значеннях а дріб а/11  буде ПРАВИЛЬНИМ?</vt:lpstr>
      <vt:lpstr>Порівняйте числа</vt:lpstr>
      <vt:lpstr>Розташуйте дроби в порядку спадання</vt:lpstr>
      <vt:lpstr>Виконайте дії</vt:lpstr>
      <vt:lpstr>Задачі на дроби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Звичайні дроби</dc:title>
  <dc:creator>Yrik</dc:creator>
  <cp:lastModifiedBy>admin</cp:lastModifiedBy>
  <cp:revision>16</cp:revision>
  <dcterms:created xsi:type="dcterms:W3CDTF">2020-01-15T17:53:22Z</dcterms:created>
  <dcterms:modified xsi:type="dcterms:W3CDTF">2022-05-10T11:40:46Z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lpwstr>1049</vt:lpwstr>
  </property>
  <property fmtid="{D5CDD505-2E9C-101B-9397-08002B2CF9AE}" pid="4" name="DirectSourceMarket">
    <vt:lpwstr>english</vt:lpwstr>
  </property>
  <property fmtid="{D5CDD505-2E9C-101B-9397-08002B2CF9AE}" pid="5" name="OriginalSourceMarket">
    <vt:lpwstr>english</vt:lpwstr>
  </property>
  <property fmtid="{D5CDD505-2E9C-101B-9397-08002B2CF9AE}" pid="6" name="Markets">
    <vt:lpwstr/>
  </property>
  <property fmtid="{D5CDD505-2E9C-101B-9397-08002B2CF9AE}" pid="7" name="AssetType">
    <vt:lpwstr>TP</vt:lpwstr>
  </property>
  <property fmtid="{D5CDD505-2E9C-101B-9397-08002B2CF9AE}" pid="8" name="TPInstallLocation">
    <vt:lpwstr>{Document Themes}</vt:lpwstr>
  </property>
  <property fmtid="{D5CDD505-2E9C-101B-9397-08002B2CF9AE}" pid="9" name="PrimaryImageGen">
    <vt:lpwstr>1</vt:lpwstr>
  </property>
  <property fmtid="{D5CDD505-2E9C-101B-9397-08002B2CF9AE}" pid="10" name="display_urn:schemas-microsoft-com:office:office#APAuthor">
    <vt:lpwstr>REDMOND\cynvey</vt:lpwstr>
  </property>
  <property fmtid="{D5CDD505-2E9C-101B-9397-08002B2CF9AE}" pid="11" name="APAuthor">
    <vt:lpwstr>241</vt:lpwstr>
  </property>
  <property fmtid="{D5CDD505-2E9C-101B-9397-08002B2CF9AE}" pid="12" name="CHMName">
    <vt:lpwstr/>
  </property>
  <property fmtid="{D5CDD505-2E9C-101B-9397-08002B2CF9AE}" pid="13" name="Milestone">
    <vt:lpwstr>Continuous</vt:lpwstr>
  </property>
  <property fmtid="{D5CDD505-2E9C-101B-9397-08002B2CF9AE}" pid="14" name="TPAppVersion">
    <vt:lpwstr>11</vt:lpwstr>
  </property>
  <property fmtid="{D5CDD505-2E9C-101B-9397-08002B2CF9AE}" pid="15" name="TPCommandLine">
    <vt:lpwstr>{PP} {FilePath}</vt:lpwstr>
  </property>
  <property fmtid="{D5CDD505-2E9C-101B-9397-08002B2CF9AE}" pid="16" name="AssetId">
    <vt:lpwstr>TS001069000</vt:lpwstr>
  </property>
  <property fmtid="{D5CDD505-2E9C-101B-9397-08002B2CF9AE}" pid="17" name="IsSearchable">
    <vt:lpwstr>0</vt:lpwstr>
  </property>
  <property fmtid="{D5CDD505-2E9C-101B-9397-08002B2CF9AE}" pid="18" name="EditorialStatus">
    <vt:lpwstr/>
  </property>
  <property fmtid="{D5CDD505-2E9C-101B-9397-08002B2CF9AE}" pid="19" name="NumericId">
    <vt:lpwstr>-1.00000000000000</vt:lpwstr>
  </property>
  <property fmtid="{D5CDD505-2E9C-101B-9397-08002B2CF9AE}" pid="20" name="PublishTargets">
    <vt:lpwstr>OfficeOnline</vt:lpwstr>
  </property>
  <property fmtid="{D5CDD505-2E9C-101B-9397-08002B2CF9AE}" pid="21" name="TPLaunchHelpLinkType">
    <vt:lpwstr>Template</vt:lpwstr>
  </property>
  <property fmtid="{D5CDD505-2E9C-101B-9397-08002B2CF9AE}" pid="22" name="TPFriendlyName">
    <vt:lpwstr>Citrus design template</vt:lpwstr>
  </property>
  <property fmtid="{D5CDD505-2E9C-101B-9397-08002B2CF9AE}" pid="23" name="display_urn:schemas-microsoft-com:office:office#APEditor">
    <vt:lpwstr>REDMOND\v-luannv</vt:lpwstr>
  </property>
  <property fmtid="{D5CDD505-2E9C-101B-9397-08002B2CF9AE}" pid="24" name="APEditor">
    <vt:lpwstr>103</vt:lpwstr>
  </property>
  <property fmtid="{D5CDD505-2E9C-101B-9397-08002B2CF9AE}" pid="25" name="SourceTitle">
    <vt:lpwstr>Citrus design template</vt:lpwstr>
  </property>
  <property fmtid="{D5CDD505-2E9C-101B-9397-08002B2CF9AE}" pid="26" name="TPApplication">
    <vt:lpwstr>PowerPoint</vt:lpwstr>
  </property>
  <property fmtid="{D5CDD505-2E9C-101B-9397-08002B2CF9AE}" pid="27" name="TPLaunchHelpLink">
    <vt:lpwstr/>
  </property>
  <property fmtid="{D5CDD505-2E9C-101B-9397-08002B2CF9AE}" pid="28" name="UACurrentWords">
    <vt:lpwstr>0</vt:lpwstr>
  </property>
  <property fmtid="{D5CDD505-2E9C-101B-9397-08002B2CF9AE}" pid="29" name="UALocRecommendation">
    <vt:lpwstr>Localize</vt:lpwstr>
  </property>
  <property fmtid="{D5CDD505-2E9C-101B-9397-08002B2CF9AE}" pid="30" name="UALocComments">
    <vt:lpwstr/>
  </property>
  <property fmtid="{D5CDD505-2E9C-101B-9397-08002B2CF9AE}" pid="31" name="Applications">
    <vt:lpwstr>172;#Office 2000;#-1;#TBD;#-1;#TBD;#-1;#TBD;#-1;#TBD;#-1;#TBD;#-1;#TBD</vt:lpwstr>
  </property>
  <property fmtid="{D5CDD505-2E9C-101B-9397-08002B2CF9AE}" pid="32" name="UANotes">
    <vt:lpwstr>LEGACY PPTDT. 421488L. June 2003 retrofit</vt:lpwstr>
  </property>
  <property fmtid="{D5CDD505-2E9C-101B-9397-08002B2CF9AE}" pid="33" name="ContentTypeId">
    <vt:lpwstr>0x0101006025706CF4CD034688BEBAE97A2E701D0202001F9DE411C1B38343BE78B0080F632418</vt:lpwstr>
  </property>
  <property fmtid="{D5CDD505-2E9C-101B-9397-08002B2CF9AE}" pid="34" name="IsDeleted">
    <vt:lpwstr>0</vt:lpwstr>
  </property>
  <property fmtid="{D5CDD505-2E9C-101B-9397-08002B2CF9AE}" pid="35" name="ParentAssetId">
    <vt:lpwstr/>
  </property>
  <property fmtid="{D5CDD505-2E9C-101B-9397-08002B2CF9AE}" pid="36" name="ShowIn">
    <vt:lpwstr>Show everywhere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TPClientViewer">
    <vt:lpwstr>Microsoft Office PowerPoint</vt:lpwstr>
  </property>
  <property fmtid="{D5CDD505-2E9C-101B-9397-08002B2CF9AE}" pid="40" name="TPComponent">
    <vt:lpwstr>PPTFiles</vt:lpwstr>
  </property>
  <property fmtid="{D5CDD505-2E9C-101B-9397-08002B2CF9AE}" pid="41" name="TPNamespace">
    <vt:lpwstr>POWERPNT</vt:lpwstr>
  </property>
  <property fmtid="{D5CDD505-2E9C-101B-9397-08002B2CF9AE}" pid="42" name="Provider">
    <vt:lpwstr>EY006220130</vt:lpwstr>
  </property>
  <property fmtid="{D5CDD505-2E9C-101B-9397-08002B2CF9AE}" pid="43" name="Content Type">
    <vt:lpwstr>OOFile</vt:lpwstr>
  </property>
  <property fmtid="{D5CDD505-2E9C-101B-9397-08002B2CF9AE}" pid="44" name="AuthoringAssetId">
    <vt:lpwstr>TP001069000</vt:lpwstr>
  </property>
</Properties>
</file>