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78" r:id="rId3"/>
    <p:sldId id="284" r:id="rId4"/>
    <p:sldId id="285" r:id="rId5"/>
    <p:sldId id="286" r:id="rId6"/>
    <p:sldId id="287" r:id="rId7"/>
    <p:sldId id="288" r:id="rId8"/>
    <p:sldId id="289" r:id="rId9"/>
    <p:sldId id="298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9" r:id="rId18"/>
    <p:sldId id="296" r:id="rId19"/>
    <p:sldId id="30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52" d="100"/>
          <a:sy n="52" d="100"/>
        </p:scale>
        <p:origin x="-102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18.02.2022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№70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137" y="2888066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Якою буває погода навесні. </a:t>
            </a:r>
            <a:endParaRPr lang="uk-UA" sz="66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6600" b="1" dirty="0" smtClean="0">
                <a:solidFill>
                  <a:srgbClr val="2F3242"/>
                </a:solidFill>
              </a:rPr>
              <a:t>Льодохід</a:t>
            </a:r>
            <a:r>
              <a:rPr lang="uk-UA" sz="6600" b="1" dirty="0">
                <a:solidFill>
                  <a:srgbClr val="2F3242"/>
                </a:solidFill>
              </a:rPr>
              <a:t>. Повінь </a:t>
            </a:r>
            <a:endParaRPr lang="ru-RU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6" r="7183" b="15602"/>
          <a:stretch/>
        </p:blipFill>
        <p:spPr>
          <a:xfrm>
            <a:off x="8605233" y="492724"/>
            <a:ext cx="3320603" cy="187445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 b="8544"/>
          <a:stretch/>
        </p:blipFill>
        <p:spPr>
          <a:xfrm>
            <a:off x="6080969" y="280231"/>
            <a:ext cx="2255650" cy="225013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1456402"/>
            <a:ext cx="10663707" cy="5023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646" y="1957589"/>
            <a:ext cx="6606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 smtClean="0">
                <a:solidFill>
                  <a:srgbClr val="C00000"/>
                </a:solidFill>
              </a:rPr>
              <a:t>Повінь </a:t>
            </a:r>
            <a:r>
              <a:rPr lang="uk-UA" sz="5400" b="1" dirty="0" smtClean="0">
                <a:solidFill>
                  <a:srgbClr val="2F3242"/>
                </a:solidFill>
              </a:rPr>
              <a:t>– затоплення водою великої ділянки суходолу навесні.</a:t>
            </a:r>
            <a:endParaRPr lang="ru-RU" sz="5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9027" y="1441969"/>
            <a:ext cx="6031621" cy="503610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Таке природне явище як повінь, залежить від танення снігу. На річках відбувається швидкий підйом води. Річки переповнюються водою і вона виходить з берегів і розливається. Повінь приносить дуже багато біди людям. 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62" y="2176529"/>
            <a:ext cx="5509482" cy="34772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9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 безпечна повінь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5992" y="1609859"/>
            <a:ext cx="6167839" cy="472654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Вода затоплює навколишні луки, поля, ліси.</a:t>
            </a:r>
          </a:p>
          <a:p>
            <a:pPr algn="ctr"/>
            <a:r>
              <a:rPr lang="uk-UA" sz="3200" b="1" dirty="0" smtClean="0"/>
              <a:t>Сильна повінь дуже небезпечна для звірів.</a:t>
            </a:r>
            <a:r>
              <a:rPr lang="ru-RU" sz="3200" dirty="0"/>
              <a:t> </a:t>
            </a:r>
            <a:endParaRPr lang="ru-RU" sz="3200" dirty="0" smtClean="0"/>
          </a:p>
          <a:p>
            <a:pPr algn="ctr"/>
            <a:r>
              <a:rPr lang="ru-RU" sz="3200" b="1" dirty="0" smtClean="0"/>
              <a:t>Але </a:t>
            </a:r>
            <a:r>
              <a:rPr lang="ru-RU" sz="3200" b="1" dirty="0" err="1"/>
              <a:t>трапляються</a:t>
            </a:r>
            <a:r>
              <a:rPr lang="ru-RU" sz="3200" b="1" dirty="0"/>
              <a:t> і </a:t>
            </a:r>
            <a:r>
              <a:rPr lang="ru-RU" sz="3200" b="1" dirty="0" err="1"/>
              <a:t>такі</a:t>
            </a:r>
            <a:r>
              <a:rPr lang="ru-RU" sz="3200" b="1" dirty="0"/>
              <a:t> </a:t>
            </a:r>
            <a:r>
              <a:rPr lang="ru-RU" sz="3200" b="1" dirty="0" err="1"/>
              <a:t>весни</a:t>
            </a:r>
            <a:r>
              <a:rPr lang="ru-RU" sz="3200" b="1" dirty="0"/>
              <a:t>, коли </a:t>
            </a:r>
            <a:r>
              <a:rPr lang="ru-RU" sz="3200" b="1" dirty="0" err="1"/>
              <a:t>сніг</a:t>
            </a:r>
            <a:r>
              <a:rPr lang="ru-RU" sz="3200" b="1" dirty="0"/>
              <a:t> сходить </a:t>
            </a:r>
            <a:r>
              <a:rPr lang="ru-RU" sz="3200" b="1" dirty="0" err="1"/>
              <a:t>майже</a:t>
            </a:r>
            <a:r>
              <a:rPr lang="ru-RU" sz="3200" b="1" dirty="0"/>
              <a:t> </a:t>
            </a:r>
            <a:r>
              <a:rPr lang="ru-RU" sz="3200" b="1" dirty="0" err="1"/>
              <a:t>непомітно</a:t>
            </a:r>
            <a:r>
              <a:rPr lang="ru-RU" sz="3200" b="1" dirty="0"/>
              <a:t>, без </a:t>
            </a:r>
            <a:r>
              <a:rPr lang="ru-RU" sz="3200" b="1" dirty="0" err="1"/>
              <a:t>бурхливого</a:t>
            </a:r>
            <a:r>
              <a:rPr lang="ru-RU" sz="3200" b="1" dirty="0"/>
              <a:t> розливу.</a:t>
            </a:r>
            <a:r>
              <a:rPr lang="uk-UA" sz="3200" b="1" dirty="0" smtClean="0"/>
              <a:t> 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1" y="1918952"/>
            <a:ext cx="5274819" cy="39510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6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оповідання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2900" y="1441969"/>
            <a:ext cx="6973512" cy="52288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«</a:t>
            </a:r>
            <a:r>
              <a:rPr lang="ru-RU" sz="3600" b="1" dirty="0" err="1" smtClean="0"/>
              <a:t>Рання</a:t>
            </a:r>
            <a:r>
              <a:rPr lang="ru-RU" sz="3600" b="1" dirty="0" smtClean="0"/>
              <a:t> </a:t>
            </a:r>
            <a:r>
              <a:rPr lang="ru-RU" sz="3600" b="1" dirty="0"/>
              <a:t>весна. На </a:t>
            </a:r>
            <a:r>
              <a:rPr lang="ru-RU" sz="3600" b="1" dirty="0" err="1"/>
              <a:t>річці</a:t>
            </a:r>
            <a:r>
              <a:rPr lang="ru-RU" sz="3600" b="1" dirty="0"/>
              <a:t> </a:t>
            </a:r>
            <a:r>
              <a:rPr lang="ru-RU" sz="3600" b="1" dirty="0" err="1"/>
              <a:t>розпочався</a:t>
            </a:r>
            <a:r>
              <a:rPr lang="ru-RU" sz="3600" b="1" dirty="0"/>
              <a:t> </a:t>
            </a:r>
            <a:r>
              <a:rPr lang="ru-RU" sz="3600" b="1" dirty="0" err="1"/>
              <a:t>льодохід</a:t>
            </a:r>
            <a:r>
              <a:rPr lang="ru-RU" sz="3600" b="1" dirty="0"/>
              <a:t>. Сашко </a:t>
            </a:r>
            <a:r>
              <a:rPr lang="ru-RU" sz="3600" b="1" dirty="0" err="1"/>
              <a:t>пішов</a:t>
            </a:r>
            <a:r>
              <a:rPr lang="ru-RU" sz="3600" b="1" dirty="0"/>
              <a:t> на </a:t>
            </a:r>
            <a:r>
              <a:rPr lang="ru-RU" sz="3600" b="1" dirty="0" err="1"/>
              <a:t>річку</a:t>
            </a:r>
            <a:r>
              <a:rPr lang="ru-RU" sz="3600" b="1" dirty="0"/>
              <a:t>. </a:t>
            </a:r>
            <a:r>
              <a:rPr lang="ru-RU" sz="3600" b="1" dirty="0" err="1"/>
              <a:t>Він</a:t>
            </a:r>
            <a:r>
              <a:rPr lang="ru-RU" sz="3600" b="1" dirty="0"/>
              <a:t> </a:t>
            </a:r>
            <a:r>
              <a:rPr lang="ru-RU" sz="3600" b="1" dirty="0" err="1"/>
              <a:t>узяв</a:t>
            </a:r>
            <a:r>
              <a:rPr lang="ru-RU" sz="3600" b="1" dirty="0"/>
              <a:t> </a:t>
            </a:r>
            <a:r>
              <a:rPr lang="ru-RU" sz="3600" b="1" dirty="0" err="1"/>
              <a:t>із</a:t>
            </a:r>
            <a:r>
              <a:rPr lang="ru-RU" sz="3600" b="1" dirty="0"/>
              <a:t> собою собаку </a:t>
            </a:r>
            <a:r>
              <a:rPr lang="ru-RU" sz="3600" b="1" dirty="0" err="1"/>
              <a:t>Альму</a:t>
            </a:r>
            <a:r>
              <a:rPr lang="ru-RU" sz="3600" b="1" dirty="0"/>
              <a:t>. На </a:t>
            </a:r>
            <a:r>
              <a:rPr lang="ru-RU" sz="3600" b="1" dirty="0" err="1"/>
              <a:t>березі</a:t>
            </a:r>
            <a:r>
              <a:rPr lang="ru-RU" sz="3600" b="1" dirty="0"/>
              <a:t> </a:t>
            </a:r>
            <a:r>
              <a:rPr lang="ru-RU" sz="3600" b="1" dirty="0" err="1"/>
              <a:t>річки</a:t>
            </a:r>
            <a:r>
              <a:rPr lang="ru-RU" sz="3600" b="1" dirty="0"/>
              <a:t> </a:t>
            </a:r>
            <a:r>
              <a:rPr lang="ru-RU" sz="3600" b="1" dirty="0" err="1"/>
              <a:t>було</a:t>
            </a:r>
            <a:r>
              <a:rPr lang="ru-RU" sz="3600" b="1" dirty="0"/>
              <a:t> </a:t>
            </a:r>
            <a:r>
              <a:rPr lang="ru-RU" sz="3600" b="1" dirty="0" err="1"/>
              <a:t>багато</a:t>
            </a:r>
            <a:r>
              <a:rPr lang="ru-RU" sz="3600" b="1" dirty="0"/>
              <a:t> народу: </a:t>
            </a:r>
            <a:r>
              <a:rPr lang="ru-RU" sz="3600" b="1" dirty="0" err="1"/>
              <a:t>дорослих</a:t>
            </a:r>
            <a:r>
              <a:rPr lang="ru-RU" sz="3600" b="1" dirty="0"/>
              <a:t> і </a:t>
            </a:r>
            <a:r>
              <a:rPr lang="ru-RU" sz="3600" b="1" dirty="0" err="1"/>
              <a:t>дітей</a:t>
            </a:r>
            <a:r>
              <a:rPr lang="ru-RU" sz="3600" b="1" dirty="0"/>
              <a:t>. </a:t>
            </a:r>
            <a:r>
              <a:rPr lang="ru-RU" sz="3600" b="1" dirty="0" err="1"/>
              <a:t>Усі</a:t>
            </a:r>
            <a:r>
              <a:rPr lang="ru-RU" sz="3600" b="1" dirty="0"/>
              <a:t> дивились, як </a:t>
            </a:r>
            <a:r>
              <a:rPr lang="ru-RU" sz="3600" b="1" dirty="0" err="1"/>
              <a:t>пливуть</a:t>
            </a:r>
            <a:r>
              <a:rPr lang="ru-RU" sz="3600" b="1" dirty="0"/>
              <a:t> </a:t>
            </a:r>
            <a:r>
              <a:rPr lang="ru-RU" sz="3600" b="1" dirty="0" err="1"/>
              <a:t>крижини</a:t>
            </a:r>
            <a:r>
              <a:rPr lang="ru-RU" sz="3600" b="1" dirty="0"/>
              <a:t>. Сашко </a:t>
            </a:r>
            <a:r>
              <a:rPr lang="ru-RU" sz="3600" b="1" dirty="0" err="1"/>
              <a:t>задивився</a:t>
            </a:r>
            <a:r>
              <a:rPr lang="ru-RU" sz="3600" b="1" dirty="0"/>
              <a:t> на катер, </a:t>
            </a:r>
            <a:r>
              <a:rPr lang="ru-RU" sz="3600" b="1" dirty="0" err="1"/>
              <a:t>що</a:t>
            </a:r>
            <a:r>
              <a:rPr lang="ru-RU" sz="3600" b="1" dirty="0"/>
              <a:t> </a:t>
            </a:r>
            <a:r>
              <a:rPr lang="ru-RU" sz="3600" b="1" dirty="0" err="1"/>
              <a:t>пропливав</a:t>
            </a:r>
            <a:r>
              <a:rPr lang="ru-RU" sz="3600" b="1" dirty="0"/>
              <a:t> </a:t>
            </a:r>
            <a:r>
              <a:rPr lang="ru-RU" sz="3600" b="1" dirty="0" err="1"/>
              <a:t>повз</a:t>
            </a:r>
            <a:r>
              <a:rPr lang="ru-RU" sz="3600" b="1" dirty="0"/>
              <a:t>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 b="8544"/>
          <a:stretch/>
        </p:blipFill>
        <p:spPr>
          <a:xfrm>
            <a:off x="7416384" y="1809248"/>
            <a:ext cx="4453645" cy="444274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2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оповідання. Придумай кінцівку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7294" y="1456402"/>
            <a:ext cx="7759124" cy="497015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 </a:t>
            </a:r>
            <a:r>
              <a:rPr lang="ru-RU" sz="3600" b="1" dirty="0" err="1"/>
              <a:t>Раптом</a:t>
            </a:r>
            <a:r>
              <a:rPr lang="ru-RU" sz="3600" b="1" dirty="0"/>
              <a:t> </a:t>
            </a:r>
            <a:r>
              <a:rPr lang="ru-RU" sz="3600" b="1" dirty="0" err="1"/>
              <a:t>він</a:t>
            </a:r>
            <a:r>
              <a:rPr lang="ru-RU" sz="3600" b="1" dirty="0"/>
              <a:t> </a:t>
            </a:r>
            <a:r>
              <a:rPr lang="ru-RU" sz="3600" b="1" dirty="0" err="1"/>
              <a:t>почув</a:t>
            </a:r>
            <a:r>
              <a:rPr lang="ru-RU" sz="3600" b="1" dirty="0"/>
              <a:t> </a:t>
            </a:r>
            <a:r>
              <a:rPr lang="ru-RU" sz="3600" b="1" dirty="0" err="1"/>
              <a:t>стривожений</a:t>
            </a:r>
            <a:r>
              <a:rPr lang="ru-RU" sz="3600" b="1" dirty="0"/>
              <a:t> </a:t>
            </a:r>
            <a:r>
              <a:rPr lang="ru-RU" sz="3600" b="1" dirty="0" err="1"/>
              <a:t>гавкіт</a:t>
            </a:r>
            <a:r>
              <a:rPr lang="ru-RU" sz="3600" b="1" dirty="0"/>
              <a:t> </a:t>
            </a:r>
            <a:r>
              <a:rPr lang="ru-RU" sz="3600" b="1" dirty="0" err="1"/>
              <a:t>Альми</a:t>
            </a:r>
            <a:r>
              <a:rPr lang="ru-RU" sz="3600" b="1" dirty="0"/>
              <a:t>. Хлопчик </a:t>
            </a:r>
            <a:r>
              <a:rPr lang="ru-RU" sz="3600" b="1" dirty="0" err="1"/>
              <a:t>озирнувся</a:t>
            </a:r>
            <a:r>
              <a:rPr lang="ru-RU" sz="3600" b="1" dirty="0"/>
              <a:t> й </a:t>
            </a:r>
            <a:r>
              <a:rPr lang="ru-RU" sz="3600" b="1" dirty="0" err="1"/>
              <a:t>побачив</a:t>
            </a:r>
            <a:r>
              <a:rPr lang="ru-RU" sz="3600" b="1" dirty="0"/>
              <a:t>, </a:t>
            </a:r>
            <a:r>
              <a:rPr lang="ru-RU" sz="3600" b="1" dirty="0" err="1"/>
              <a:t>що</a:t>
            </a:r>
            <a:r>
              <a:rPr lang="ru-RU" sz="3600" b="1" dirty="0"/>
              <a:t> собака </a:t>
            </a:r>
            <a:r>
              <a:rPr lang="ru-RU" sz="3600" b="1" dirty="0" err="1"/>
              <a:t>стоїть</a:t>
            </a:r>
            <a:r>
              <a:rPr lang="ru-RU" sz="3600" b="1" dirty="0"/>
              <a:t> на </a:t>
            </a:r>
            <a:r>
              <a:rPr lang="ru-RU" sz="3600" b="1" dirty="0" err="1"/>
              <a:t>крижині</a:t>
            </a:r>
            <a:r>
              <a:rPr lang="ru-RU" sz="3600" b="1" dirty="0"/>
              <a:t>, яку почало </a:t>
            </a:r>
            <a:r>
              <a:rPr lang="ru-RU" sz="3600" b="1" dirty="0" err="1"/>
              <a:t>відносити</a:t>
            </a:r>
            <a:r>
              <a:rPr lang="ru-RU" sz="3600" b="1" dirty="0"/>
              <a:t> </a:t>
            </a:r>
            <a:r>
              <a:rPr lang="ru-RU" sz="3600" b="1" dirty="0" err="1"/>
              <a:t>від</a:t>
            </a:r>
            <a:r>
              <a:rPr lang="ru-RU" sz="3600" b="1" dirty="0"/>
              <a:t> берега. </a:t>
            </a:r>
            <a:r>
              <a:rPr lang="ru-RU" sz="3600" b="1" dirty="0" err="1"/>
              <a:t>Довго</a:t>
            </a:r>
            <a:r>
              <a:rPr lang="ru-RU" sz="3600" b="1" dirty="0"/>
              <a:t> не </a:t>
            </a:r>
            <a:r>
              <a:rPr lang="ru-RU" sz="3600" b="1" dirty="0" err="1"/>
              <a:t>вагаючись</a:t>
            </a:r>
            <a:r>
              <a:rPr lang="ru-RU" sz="3600" b="1" dirty="0"/>
              <a:t>, хлопчик ступив на </a:t>
            </a:r>
            <a:r>
              <a:rPr lang="ru-RU" sz="3600" b="1" dirty="0" err="1"/>
              <a:t>крижину</a:t>
            </a:r>
            <a:r>
              <a:rPr lang="ru-RU" sz="3600" b="1" dirty="0"/>
              <a:t>, </a:t>
            </a:r>
            <a:r>
              <a:rPr lang="ru-RU" sz="3600" b="1" dirty="0" err="1"/>
              <a:t>щоб</a:t>
            </a:r>
            <a:r>
              <a:rPr lang="ru-RU" sz="3600" b="1" dirty="0"/>
              <a:t> </a:t>
            </a:r>
            <a:r>
              <a:rPr lang="ru-RU" sz="3600" b="1" dirty="0" err="1"/>
              <a:t>врятувати</a:t>
            </a:r>
            <a:r>
              <a:rPr lang="ru-RU" sz="3600" b="1" dirty="0"/>
              <a:t> собаку...».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72" y="1622738"/>
            <a:ext cx="3366139" cy="456670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1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Дай відповідь на 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7294" y="1841678"/>
            <a:ext cx="6200780" cy="458487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 </a:t>
            </a:r>
            <a:r>
              <a:rPr lang="ru-RU" sz="4800" b="1" dirty="0" smtClean="0"/>
              <a:t>Про яке </a:t>
            </a:r>
            <a:r>
              <a:rPr lang="ru-RU" sz="4800" b="1" dirty="0" err="1" smtClean="0"/>
              <a:t>явище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природи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розповідається</a:t>
            </a:r>
            <a:r>
              <a:rPr lang="ru-RU" sz="4800" b="1" dirty="0" smtClean="0"/>
              <a:t> в </a:t>
            </a:r>
            <a:r>
              <a:rPr lang="ru-RU" sz="4800" b="1" dirty="0" err="1" smtClean="0"/>
              <a:t>оповіданні</a:t>
            </a:r>
            <a:r>
              <a:rPr lang="ru-RU" sz="4800" b="1" dirty="0"/>
              <a:t>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5" b="8356"/>
          <a:stretch/>
        </p:blipFill>
        <p:spPr>
          <a:xfrm>
            <a:off x="6692364" y="1575172"/>
            <a:ext cx="4653924" cy="500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себе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2270" y="1242657"/>
            <a:ext cx="6924142" cy="21570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Що</a:t>
            </a:r>
            <a:r>
              <a:rPr lang="ru-RU" sz="3200" b="1" dirty="0"/>
              <a:t> </a:t>
            </a:r>
            <a:r>
              <a:rPr lang="ru-RU" sz="3200" b="1" dirty="0" err="1"/>
              <a:t>тобі</a:t>
            </a:r>
            <a:r>
              <a:rPr lang="ru-RU" sz="3200" b="1" dirty="0"/>
              <a:t> </a:t>
            </a:r>
            <a:r>
              <a:rPr lang="ru-RU" sz="3200" b="1" dirty="0" err="1"/>
              <a:t>відомо</a:t>
            </a:r>
            <a:r>
              <a:rPr lang="ru-RU" sz="3200" b="1" dirty="0"/>
              <a:t> про </a:t>
            </a:r>
            <a:r>
              <a:rPr lang="ru-RU" sz="3200" b="1" dirty="0" err="1"/>
              <a:t>весняний</a:t>
            </a:r>
            <a:r>
              <a:rPr lang="ru-RU" sz="3200" b="1" dirty="0"/>
              <a:t> </a:t>
            </a:r>
            <a:r>
              <a:rPr lang="ru-RU" sz="3200" b="1" dirty="0" err="1"/>
              <a:t>льодохід</a:t>
            </a:r>
            <a:r>
              <a:rPr lang="ru-RU" sz="3200" b="1" dirty="0"/>
              <a:t>? </a:t>
            </a:r>
            <a:r>
              <a:rPr lang="ru-RU" sz="3200" b="1" dirty="0" err="1"/>
              <a:t>Чи</a:t>
            </a:r>
            <a:r>
              <a:rPr lang="ru-RU" sz="3200" b="1" dirty="0"/>
              <a:t> </a:t>
            </a:r>
            <a:r>
              <a:rPr lang="ru-RU" sz="3200" b="1" dirty="0" err="1"/>
              <a:t>доводилося</a:t>
            </a:r>
            <a:r>
              <a:rPr lang="ru-RU" sz="3200" b="1" dirty="0"/>
              <a:t> </a:t>
            </a:r>
            <a:r>
              <a:rPr lang="ru-RU" sz="3200" b="1" dirty="0" err="1"/>
              <a:t>спостерігати</a:t>
            </a:r>
            <a:r>
              <a:rPr lang="ru-RU" sz="3200" b="1" dirty="0"/>
              <a:t> за </a:t>
            </a:r>
            <a:r>
              <a:rPr lang="ru-RU" sz="3200" b="1" dirty="0" err="1"/>
              <a:t>цим</a:t>
            </a:r>
            <a:r>
              <a:rPr lang="ru-RU" sz="3200" b="1" dirty="0"/>
              <a:t> </a:t>
            </a:r>
            <a:r>
              <a:rPr lang="ru-RU" sz="3200" b="1" dirty="0" err="1"/>
              <a:t>явищем</a:t>
            </a:r>
            <a:r>
              <a:rPr lang="ru-RU" sz="3200" b="1" dirty="0"/>
              <a:t>? Чим </a:t>
            </a:r>
            <a:r>
              <a:rPr lang="ru-RU" sz="3200" b="1" dirty="0" err="1"/>
              <a:t>воно</a:t>
            </a:r>
            <a:r>
              <a:rPr lang="ru-RU" sz="3200" b="1" dirty="0"/>
              <a:t> </a:t>
            </a:r>
            <a:r>
              <a:rPr lang="ru-RU" sz="3200" b="1" dirty="0" err="1"/>
              <a:t>небезпечне</a:t>
            </a:r>
            <a:r>
              <a:rPr lang="ru-RU" sz="3200" b="1" dirty="0"/>
              <a:t>?</a:t>
            </a:r>
            <a:endParaRPr lang="ru-RU" sz="4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2270" y="3541690"/>
            <a:ext cx="6924142" cy="1452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/>
              <a:t>Чи</a:t>
            </a:r>
            <a:r>
              <a:rPr lang="ru-RU" sz="3600" b="1" dirty="0"/>
              <a:t> </a:t>
            </a:r>
            <a:r>
              <a:rPr lang="ru-RU" sz="3600" b="1" dirty="0" err="1"/>
              <a:t>завжди</a:t>
            </a:r>
            <a:r>
              <a:rPr lang="ru-RU" sz="3600" b="1" dirty="0"/>
              <a:t> </a:t>
            </a:r>
            <a:r>
              <a:rPr lang="ru-RU" sz="3600" b="1" dirty="0" err="1"/>
              <a:t>буває</a:t>
            </a:r>
            <a:r>
              <a:rPr lang="ru-RU" sz="3600" b="1" dirty="0"/>
              <a:t> </a:t>
            </a:r>
            <a:r>
              <a:rPr lang="ru-RU" sz="3600" b="1" dirty="0" err="1"/>
              <a:t>повінь</a:t>
            </a:r>
            <a:r>
              <a:rPr lang="ru-RU" sz="3600" b="1" dirty="0"/>
              <a:t> </a:t>
            </a:r>
            <a:r>
              <a:rPr lang="ru-RU" sz="3600" b="1" dirty="0" err="1"/>
              <a:t>навесні</a:t>
            </a:r>
            <a:r>
              <a:rPr lang="ru-RU" sz="3600" b="1" dirty="0"/>
              <a:t>? Коли </a:t>
            </a:r>
            <a:r>
              <a:rPr lang="ru-RU" sz="3600" b="1" dirty="0" err="1"/>
              <a:t>буває</a:t>
            </a:r>
            <a:r>
              <a:rPr lang="ru-RU" sz="3600" b="1" dirty="0"/>
              <a:t> «велика вода»?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2270" y="5136060"/>
            <a:ext cx="6924142" cy="1506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Чи</a:t>
            </a:r>
            <a:r>
              <a:rPr lang="ru-RU" sz="3200" b="1" dirty="0"/>
              <a:t> </a:t>
            </a:r>
            <a:r>
              <a:rPr lang="ru-RU" sz="3200" b="1" dirty="0" err="1"/>
              <a:t>можна</a:t>
            </a:r>
            <a:r>
              <a:rPr lang="ru-RU" sz="3200" b="1" dirty="0"/>
              <a:t> </a:t>
            </a:r>
            <a:r>
              <a:rPr lang="ru-RU" sz="3200" b="1" dirty="0" err="1"/>
              <a:t>стрибати</a:t>
            </a:r>
            <a:r>
              <a:rPr lang="ru-RU" sz="3200" b="1" dirty="0"/>
              <a:t> по </a:t>
            </a:r>
            <a:r>
              <a:rPr lang="ru-RU" sz="3200" b="1" dirty="0" err="1"/>
              <a:t>крижинах</a:t>
            </a:r>
            <a:r>
              <a:rPr lang="ru-RU" sz="3200" b="1" dirty="0"/>
              <a:t> у </a:t>
            </a:r>
            <a:r>
              <a:rPr lang="ru-RU" sz="3200" b="1" dirty="0" err="1"/>
              <a:t>період</a:t>
            </a:r>
            <a:r>
              <a:rPr lang="ru-RU" sz="3200" b="1" dirty="0"/>
              <a:t> </a:t>
            </a:r>
            <a:r>
              <a:rPr lang="ru-RU" sz="3200" b="1" dirty="0" err="1"/>
              <a:t>льодоходу</a:t>
            </a:r>
            <a:r>
              <a:rPr lang="ru-RU" sz="3200" b="1" dirty="0"/>
              <a:t>? </a:t>
            </a:r>
            <a:r>
              <a:rPr lang="ru-RU" sz="3200" b="1" dirty="0" err="1"/>
              <a:t>Чому</a:t>
            </a:r>
            <a:r>
              <a:rPr lang="ru-RU" sz="3200" b="1" dirty="0"/>
              <a:t>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" b="7606"/>
          <a:stretch/>
        </p:blipFill>
        <p:spPr>
          <a:xfrm>
            <a:off x="7721629" y="1189550"/>
            <a:ext cx="3853824" cy="54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 малюнок. Чим небезпечна така поведінка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69" y="1152505"/>
            <a:ext cx="4353116" cy="540038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7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Для допитливих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1689" y="1441968"/>
            <a:ext cx="7746243" cy="501345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Коли </a:t>
            </a:r>
            <a:r>
              <a:rPr lang="ru-RU" sz="3200" b="1" dirty="0" err="1"/>
              <a:t>сонячні</a:t>
            </a:r>
            <a:r>
              <a:rPr lang="ru-RU" sz="3200" b="1" dirty="0"/>
              <a:t> </a:t>
            </a:r>
            <a:r>
              <a:rPr lang="ru-RU" sz="3200" b="1" dirty="0" err="1"/>
              <a:t>промені</a:t>
            </a:r>
            <a:r>
              <a:rPr lang="ru-RU" sz="3200" b="1" dirty="0"/>
              <a:t> </a:t>
            </a:r>
            <a:r>
              <a:rPr lang="ru-RU" sz="3200" b="1" dirty="0" err="1"/>
              <a:t>нагрівають</a:t>
            </a:r>
            <a:r>
              <a:rPr lang="ru-RU" sz="3200" b="1" dirty="0"/>
              <a:t> </a:t>
            </a:r>
            <a:r>
              <a:rPr lang="ru-RU" sz="3200" b="1" dirty="0" err="1"/>
              <a:t>дах</a:t>
            </a:r>
            <a:r>
              <a:rPr lang="ru-RU" sz="3200" b="1" dirty="0"/>
              <a:t> – </a:t>
            </a:r>
            <a:r>
              <a:rPr lang="ru-RU" sz="3200" b="1" dirty="0" err="1"/>
              <a:t>сніг</a:t>
            </a:r>
            <a:r>
              <a:rPr lang="ru-RU" sz="3200" b="1" dirty="0"/>
              <a:t> </a:t>
            </a:r>
            <a:r>
              <a:rPr lang="ru-RU" sz="3200" b="1" dirty="0" err="1"/>
              <a:t>тане</a:t>
            </a:r>
            <a:r>
              <a:rPr lang="ru-RU" sz="3200" b="1" dirty="0"/>
              <a:t>. </a:t>
            </a:r>
            <a:r>
              <a:rPr lang="ru-RU" sz="3200" b="1" dirty="0" err="1"/>
              <a:t>Краплини</a:t>
            </a:r>
            <a:r>
              <a:rPr lang="ru-RU" sz="3200" b="1" dirty="0"/>
              <a:t> води </a:t>
            </a:r>
            <a:r>
              <a:rPr lang="ru-RU" sz="3200" b="1" dirty="0" err="1"/>
              <a:t>стікають</a:t>
            </a:r>
            <a:r>
              <a:rPr lang="ru-RU" sz="3200" b="1" dirty="0"/>
              <a:t> на </a:t>
            </a:r>
            <a:r>
              <a:rPr lang="ru-RU" sz="3200" b="1" dirty="0" err="1"/>
              <a:t>його</a:t>
            </a:r>
            <a:r>
              <a:rPr lang="ru-RU" sz="3200" b="1" dirty="0"/>
              <a:t> край і </a:t>
            </a:r>
            <a:r>
              <a:rPr lang="ru-RU" sz="3200" b="1" dirty="0" err="1"/>
              <a:t>замерзають</a:t>
            </a:r>
            <a:r>
              <a:rPr lang="ru-RU" sz="3200" b="1" dirty="0"/>
              <a:t>, тому </a:t>
            </a:r>
            <a:r>
              <a:rPr lang="ru-RU" sz="3200" b="1" dirty="0" err="1"/>
              <a:t>що</a:t>
            </a:r>
            <a:r>
              <a:rPr lang="ru-RU" sz="3200" b="1" dirty="0"/>
              <a:t> температура </a:t>
            </a:r>
            <a:r>
              <a:rPr lang="ru-RU" sz="3200" b="1" dirty="0" err="1"/>
              <a:t>нижча</a:t>
            </a:r>
            <a:r>
              <a:rPr lang="ru-RU" sz="3200" b="1" dirty="0"/>
              <a:t> за 0°. На </a:t>
            </a:r>
            <a:r>
              <a:rPr lang="ru-RU" sz="3200" b="1" dirty="0" err="1"/>
              <a:t>замерзлу</a:t>
            </a:r>
            <a:r>
              <a:rPr lang="ru-RU" sz="3200" b="1" dirty="0"/>
              <a:t> </a:t>
            </a:r>
            <a:r>
              <a:rPr lang="ru-RU" sz="3200" b="1" dirty="0" err="1"/>
              <a:t>краплину</a:t>
            </a:r>
            <a:r>
              <a:rPr lang="ru-RU" sz="3200" b="1" dirty="0"/>
              <a:t> </a:t>
            </a:r>
            <a:r>
              <a:rPr lang="ru-RU" sz="3200" b="1" dirty="0" err="1"/>
              <a:t>набігає</a:t>
            </a:r>
            <a:r>
              <a:rPr lang="ru-RU" sz="3200" b="1" dirty="0"/>
              <a:t> </a:t>
            </a:r>
            <a:r>
              <a:rPr lang="ru-RU" sz="3200" b="1" dirty="0" err="1"/>
              <a:t>наступна</a:t>
            </a:r>
            <a:r>
              <a:rPr lang="ru-RU" sz="3200" b="1" dirty="0"/>
              <a:t>, за нею - </a:t>
            </a:r>
            <a:r>
              <a:rPr lang="ru-RU" sz="3200" b="1" dirty="0" err="1"/>
              <a:t>ще</a:t>
            </a:r>
            <a:r>
              <a:rPr lang="ru-RU" sz="3200" b="1" dirty="0"/>
              <a:t> одна, </a:t>
            </a:r>
            <a:r>
              <a:rPr lang="ru-RU" sz="3200" b="1" dirty="0" err="1"/>
              <a:t>потім</a:t>
            </a:r>
            <a:r>
              <a:rPr lang="ru-RU" sz="3200" b="1" dirty="0"/>
              <a:t> </a:t>
            </a:r>
            <a:r>
              <a:rPr lang="ru-RU" sz="3200" b="1" dirty="0" err="1"/>
              <a:t>ще</a:t>
            </a:r>
            <a:r>
              <a:rPr lang="ru-RU" sz="3200" b="1" dirty="0"/>
              <a:t>... </a:t>
            </a:r>
            <a:r>
              <a:rPr lang="ru-RU" sz="3200" b="1" dirty="0" err="1"/>
              <a:t>Бурулька</a:t>
            </a:r>
            <a:r>
              <a:rPr lang="ru-RU" sz="3200" b="1" dirty="0"/>
              <a:t> «росте». </a:t>
            </a:r>
            <a:r>
              <a:rPr lang="ru-RU" sz="3200" b="1" dirty="0" err="1"/>
              <a:t>Бурулька</a:t>
            </a:r>
            <a:r>
              <a:rPr lang="ru-RU" sz="3200" b="1" dirty="0"/>
              <a:t> - </a:t>
            </a:r>
            <a:r>
              <a:rPr lang="ru-RU" sz="3200" b="1" dirty="0" err="1"/>
              <a:t>це</a:t>
            </a:r>
            <a:r>
              <a:rPr lang="ru-RU" sz="3200" b="1" dirty="0"/>
              <a:t> той </a:t>
            </a:r>
            <a:r>
              <a:rPr lang="ru-RU" sz="3200" b="1" dirty="0" err="1"/>
              <a:t>самий</a:t>
            </a:r>
            <a:r>
              <a:rPr lang="ru-RU" sz="3200" b="1" dirty="0"/>
              <a:t> </a:t>
            </a:r>
            <a:r>
              <a:rPr lang="ru-RU" sz="3200" b="1" dirty="0" err="1"/>
              <a:t>сніг</a:t>
            </a:r>
            <a:r>
              <a:rPr lang="ru-RU" sz="3200" b="1" dirty="0"/>
              <a:t>, </a:t>
            </a:r>
            <a:r>
              <a:rPr lang="ru-RU" sz="3200" b="1" dirty="0" err="1"/>
              <a:t>який</a:t>
            </a:r>
            <a:r>
              <a:rPr lang="ru-RU" sz="3200" b="1" dirty="0"/>
              <a:t> </a:t>
            </a:r>
            <a:r>
              <a:rPr lang="ru-RU" sz="3200" b="1" dirty="0" err="1"/>
              <a:t>тане</a:t>
            </a:r>
            <a:r>
              <a:rPr lang="ru-RU" sz="3200" b="1" dirty="0"/>
              <a:t>, коли температура </a:t>
            </a:r>
            <a:r>
              <a:rPr lang="ru-RU" sz="3200" b="1" dirty="0" err="1"/>
              <a:t>повітря</a:t>
            </a:r>
            <a:r>
              <a:rPr lang="ru-RU" sz="3200" b="1" dirty="0"/>
              <a:t> </a:t>
            </a:r>
            <a:r>
              <a:rPr lang="ru-RU" sz="3200" b="1" dirty="0" err="1"/>
              <a:t>підвищується</a:t>
            </a:r>
            <a:r>
              <a:rPr lang="ru-RU" sz="3200" b="1" dirty="0"/>
              <a:t> і на </a:t>
            </a:r>
            <a:r>
              <a:rPr lang="ru-RU" sz="3200" b="1" dirty="0" err="1"/>
              <a:t>вулиці</a:t>
            </a:r>
            <a:r>
              <a:rPr lang="ru-RU" sz="3200" b="1" dirty="0"/>
              <a:t> </a:t>
            </a:r>
            <a:r>
              <a:rPr lang="ru-RU" sz="3200" b="1" dirty="0" err="1"/>
              <a:t>стає</a:t>
            </a:r>
            <a:r>
              <a:rPr lang="ru-RU" sz="3200" b="1" dirty="0"/>
              <a:t> </a:t>
            </a:r>
            <a:r>
              <a:rPr lang="ru-RU" sz="3200" b="1" dirty="0" err="1"/>
              <a:t>тепліше</a:t>
            </a:r>
            <a:r>
              <a:rPr lang="ru-RU" sz="3200" b="1" dirty="0" smtClean="0"/>
              <a:t>.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0" b="12301"/>
          <a:stretch/>
        </p:blipFill>
        <p:spPr>
          <a:xfrm>
            <a:off x="8417086" y="1596981"/>
            <a:ext cx="3267631" cy="475493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36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669" y="6233375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Виконай </a:t>
            </a:r>
            <a:r>
              <a:rPr lang="uk-UA" sz="2800" b="1" dirty="0">
                <a:solidFill>
                  <a:schemeClr val="bg1"/>
                </a:solidFill>
              </a:rPr>
              <a:t>завдання в зошиті на </a:t>
            </a:r>
            <a:r>
              <a:rPr lang="uk-UA" sz="2800" b="1" dirty="0" smtClean="0">
                <a:solidFill>
                  <a:schemeClr val="bg1"/>
                </a:solidFill>
              </a:rPr>
              <a:t>с.22-23</a:t>
            </a:r>
            <a:endParaRPr lang="uk-UA" sz="28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7843"/>
          <a:stretch/>
        </p:blipFill>
        <p:spPr>
          <a:xfrm>
            <a:off x="4104233" y="1283965"/>
            <a:ext cx="4488437" cy="49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Обери</a:t>
            </a:r>
            <a:r>
              <a:rPr lang="uk-UA" sz="2000" b="1" dirty="0" smtClean="0">
                <a:solidFill>
                  <a:schemeClr val="bg1"/>
                </a:solidFill>
              </a:rPr>
              <a:t>, за якої температури вода переходить з твердого стану в рідкий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4753" y="1945464"/>
            <a:ext cx="4006616" cy="18545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/>
              <a:t>-</a:t>
            </a:r>
            <a:r>
              <a:rPr lang="uk-UA" sz="6000" b="1" dirty="0" smtClean="0"/>
              <a:t>25°С</a:t>
            </a:r>
            <a:endParaRPr lang="ru-RU" sz="6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39649" y="4481848"/>
            <a:ext cx="4006616" cy="18545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/>
              <a:t>0°С</a:t>
            </a:r>
            <a:endParaRPr lang="ru-RU" sz="6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42195" y="1939402"/>
            <a:ext cx="4006616" cy="18545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/>
              <a:t>-5°С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 чим у вас асоціюється весна. Чи всі написи правильні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19708" y="4608673"/>
            <a:ext cx="4227258" cy="8317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Зелень</a:t>
            </a:r>
            <a:endParaRPr lang="ru-RU" sz="4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29640" y="2388710"/>
            <a:ext cx="4254856" cy="9691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Мороз</a:t>
            </a:r>
            <a:endParaRPr lang="ru-RU" sz="4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3230" y="1285655"/>
            <a:ext cx="5006453" cy="9434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Пахощі квітів</a:t>
            </a:r>
            <a:endParaRPr lang="ru-RU" sz="4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33" y="5724766"/>
            <a:ext cx="4931047" cy="8762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Сонячне тепло</a:t>
            </a:r>
            <a:endParaRPr lang="ru-RU" sz="4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25803" y="5724766"/>
            <a:ext cx="4852578" cy="8924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Гарний настрій</a:t>
            </a:r>
            <a:endParaRPr lang="ru-RU" sz="4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19708" y="2376018"/>
            <a:ext cx="3938864" cy="969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Завірюха</a:t>
            </a:r>
            <a:endParaRPr lang="ru-RU" sz="4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19708" y="1280001"/>
            <a:ext cx="4515652" cy="9490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Спів птахів</a:t>
            </a:r>
            <a:endParaRPr lang="ru-RU" sz="4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387426" y="4608673"/>
            <a:ext cx="4072257" cy="8317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Листопад</a:t>
            </a:r>
            <a:endParaRPr lang="ru-RU" sz="48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477804" y="3492090"/>
            <a:ext cx="3905479" cy="969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Потепління</a:t>
            </a:r>
            <a:endParaRPr lang="ru-RU" sz="4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7246" y="3517911"/>
            <a:ext cx="4189936" cy="9685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 err="1" smtClean="0"/>
              <a:t>Струмочки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0165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Побесідуймо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24527" y="1315725"/>
            <a:ext cx="5887948" cy="1520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Чи всі написи правильні?</a:t>
            </a:r>
            <a:endParaRPr lang="ru-RU" sz="4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24527" y="3167962"/>
            <a:ext cx="5887948" cy="12768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Чи всі зміни ми перерахували?</a:t>
            </a:r>
            <a:endParaRPr lang="ru-RU" sz="4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24527" y="4818946"/>
            <a:ext cx="5887948" cy="14927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Пригадайте, що таке відлига?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544" l="0" r="100000">
                        <a14:foregroundMark x1="1600" y1="28332" x2="35000" y2="2237"/>
                        <a14:foregroundMark x1="19700" y1="11836" x2="23300" y2="6803"/>
                        <a14:foregroundMark x1="7600" y1="33271" x2="8400" y2="27400"/>
                        <a14:foregroundMark x1="33400" y1="31128" x2="43900" y2="351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308" b="7606"/>
          <a:stretch/>
        </p:blipFill>
        <p:spPr>
          <a:xfrm>
            <a:off x="641221" y="1509852"/>
            <a:ext cx="4858431" cy="48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ти гадаєш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1134" y="2199862"/>
            <a:ext cx="5888924" cy="357198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 smtClean="0"/>
              <a:t>Що таке льодохід?</a:t>
            </a:r>
            <a:endParaRPr lang="ru-RU" sz="7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t="2326" r="7597" b="20281"/>
          <a:stretch/>
        </p:blipFill>
        <p:spPr>
          <a:xfrm>
            <a:off x="7142920" y="1418350"/>
            <a:ext cx="4479236" cy="51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1456402"/>
            <a:ext cx="10934163" cy="51510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9500" y="2047741"/>
            <a:ext cx="5654185" cy="316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 smtClean="0">
                <a:solidFill>
                  <a:srgbClr val="C00000"/>
                </a:solidFill>
              </a:rPr>
              <a:t>Льодохід </a:t>
            </a:r>
            <a:r>
              <a:rPr lang="uk-UA" sz="6600" b="1" dirty="0" smtClean="0">
                <a:solidFill>
                  <a:srgbClr val="2F3242"/>
                </a:solidFill>
              </a:rPr>
              <a:t>- рух крижин на річках.</a:t>
            </a:r>
            <a:endParaRPr lang="ru-RU" sz="6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 таке льодохід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1317" y="1503489"/>
            <a:ext cx="6079332" cy="491019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Поступово лід на річках темніє, стає крихким, вкривається </a:t>
            </a:r>
            <a:r>
              <a:rPr lang="uk-UA" sz="4000" b="1" dirty="0" err="1" smtClean="0"/>
              <a:t>тріщинами</a:t>
            </a:r>
            <a:r>
              <a:rPr lang="uk-UA" sz="4000" b="1" dirty="0" smtClean="0"/>
              <a:t>, починає ламатися. І лід починає рухатися по річках.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" t="19345" r="6741" b="8221"/>
          <a:stretch/>
        </p:blipFill>
        <p:spPr>
          <a:xfrm>
            <a:off x="6543212" y="2356835"/>
            <a:ext cx="5266169" cy="336138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5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Запам’ятай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854834" y="1796250"/>
            <a:ext cx="6955093" cy="494548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Весняний лід дуже небезпечний! Дуже небезпечно ходити по підталому льоду, оскільки він може проломитися.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" b="7981"/>
          <a:stretch/>
        </p:blipFill>
        <p:spPr>
          <a:xfrm>
            <a:off x="559070" y="1441969"/>
            <a:ext cx="3943403" cy="52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7707" y="1893194"/>
            <a:ext cx="5745516" cy="392805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Як ви розумієте, що таке повінь?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32" y="1249547"/>
            <a:ext cx="4981752" cy="54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456</Words>
  <Application>Microsoft Office PowerPoint</Application>
  <PresentationFormat>Произвольный</PresentationFormat>
  <Paragraphs>59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129</cp:revision>
  <dcterms:created xsi:type="dcterms:W3CDTF">2018-01-05T16:38:53Z</dcterms:created>
  <dcterms:modified xsi:type="dcterms:W3CDTF">2022-02-15T20:49:28Z</dcterms:modified>
</cp:coreProperties>
</file>