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1696" r:id="rId3"/>
    <p:sldId id="1136" r:id="rId4"/>
    <p:sldId id="2664" r:id="rId5"/>
    <p:sldId id="2744" r:id="rId6"/>
    <p:sldId id="2745" r:id="rId7"/>
    <p:sldId id="2746" r:id="rId8"/>
    <p:sldId id="2747" r:id="rId9"/>
    <p:sldId id="2748" r:id="rId10"/>
    <p:sldId id="2749" r:id="rId11"/>
    <p:sldId id="2750" r:id="rId12"/>
    <p:sldId id="2762" r:id="rId13"/>
    <p:sldId id="2489" r:id="rId14"/>
    <p:sldId id="956" r:id="rId15"/>
    <p:sldId id="888" r:id="rId16"/>
    <p:sldId id="2451" r:id="rId17"/>
    <p:sldId id="2752" r:id="rId18"/>
    <p:sldId id="2753" r:id="rId19"/>
    <p:sldId id="2754" r:id="rId20"/>
    <p:sldId id="2731" r:id="rId21"/>
    <p:sldId id="2755" r:id="rId22"/>
    <p:sldId id="2756" r:id="rId23"/>
    <p:sldId id="2757" r:id="rId24"/>
    <p:sldId id="2758" r:id="rId25"/>
    <p:sldId id="2759" r:id="rId26"/>
    <p:sldId id="2760" r:id="rId27"/>
    <p:sldId id="2738" r:id="rId28"/>
    <p:sldId id="1237" r:id="rId29"/>
    <p:sldId id="2741" r:id="rId30"/>
    <p:sldId id="2751" r:id="rId31"/>
    <p:sldId id="2743" r:id="rId32"/>
    <p:sldId id="2761" r:id="rId33"/>
    <p:sldId id="965" r:id="rId34"/>
    <p:sldId id="227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136"/>
            <p14:sldId id="2664"/>
            <p14:sldId id="2744"/>
            <p14:sldId id="2745"/>
            <p14:sldId id="2746"/>
            <p14:sldId id="2747"/>
            <p14:sldId id="2748"/>
            <p14:sldId id="2749"/>
            <p14:sldId id="2750"/>
            <p14:sldId id="2762"/>
            <p14:sldId id="2489"/>
            <p14:sldId id="956"/>
            <p14:sldId id="888"/>
            <p14:sldId id="2451"/>
            <p14:sldId id="2752"/>
            <p14:sldId id="2753"/>
            <p14:sldId id="2754"/>
            <p14:sldId id="2731"/>
            <p14:sldId id="2755"/>
            <p14:sldId id="2756"/>
            <p14:sldId id="2757"/>
            <p14:sldId id="2758"/>
            <p14:sldId id="2759"/>
            <p14:sldId id="2760"/>
            <p14:sldId id="2738"/>
            <p14:sldId id="1237"/>
            <p14:sldId id="2741"/>
            <p14:sldId id="2751"/>
            <p14:sldId id="2743"/>
          </p14:sldIdLst>
        </p14:section>
        <p14:section name="Раздел без заголовка" id="{AC9334F8-F988-4E78-9E68-3A8F16322EC6}">
          <p14:sldIdLst>
            <p14:sldId id="2761"/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FF3131"/>
    <a:srgbClr val="FF6600"/>
    <a:srgbClr val="BA1CBA"/>
    <a:srgbClr val="FF66FF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50" Type="http://schemas.openxmlformats.org/officeDocument/2006/relationships/image" Target="../media/image81.png"/><Relationship Id="rId55" Type="http://schemas.openxmlformats.org/officeDocument/2006/relationships/image" Target="../media/image86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" Type="http://schemas.openxmlformats.org/officeDocument/2006/relationships/image" Target="../media/image48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41" Type="http://schemas.openxmlformats.org/officeDocument/2006/relationships/image" Target="../media/image72.png"/><Relationship Id="rId54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3" Type="http://schemas.openxmlformats.org/officeDocument/2006/relationships/image" Target="../media/image84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Relationship Id="rId10" Type="http://schemas.openxmlformats.org/officeDocument/2006/relationships/image" Target="../media/image2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56" Type="http://schemas.openxmlformats.org/officeDocument/2006/relationships/image" Target="../media/image87.png"/><Relationship Id="rId8" Type="http://schemas.openxmlformats.org/officeDocument/2006/relationships/image" Target="../media/image19.png"/><Relationship Id="rId51" Type="http://schemas.openxmlformats.org/officeDocument/2006/relationships/image" Target="../media/image82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88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14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2" Type="http://schemas.openxmlformats.org/officeDocument/2006/relationships/image" Target="../media/image88.jpeg"/><Relationship Id="rId16" Type="http://schemas.openxmlformats.org/officeDocument/2006/relationships/image" Target="../media/image4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21.png"/><Relationship Id="rId19" Type="http://schemas.openxmlformats.org/officeDocument/2006/relationships/image" Target="../media/image90.png"/><Relationship Id="rId31" Type="http://schemas.openxmlformats.org/officeDocument/2006/relationships/image" Target="../media/image10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106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46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display?v=p34i1gh7n21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11</a:t>
            </a:r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0602" y="1847765"/>
            <a:ext cx="6856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Повторення та закріплення вивченого. Множення суми на </a:t>
            </a:r>
            <a:r>
              <a:rPr lang="uk-UA" sz="5400" b="1" dirty="0" smtClean="0">
                <a:solidFill>
                  <a:srgbClr val="2F3242"/>
                </a:solidFill>
              </a:rPr>
              <a:t>число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 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1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066" y="1677719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 : 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3209" y="1407854"/>
            <a:ext cx="415209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 smtClean="0">
                <a:solidFill>
                  <a:schemeClr val="bg1"/>
                </a:solidFill>
              </a:rPr>
              <a:t>Г.Лишенко</a:t>
            </a:r>
            <a:r>
              <a:rPr lang="uk-UA" sz="4000" b="1" dirty="0" smtClean="0">
                <a:solidFill>
                  <a:schemeClr val="bg1"/>
                </a:solidFill>
              </a:rPr>
              <a:t> 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с. 50 - </a:t>
            </a: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Математичний диктант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Ділене виражене добутком чисел 9 і 10, а дільник 30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(9 ∙ 10) : 30 = 3 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Математичний диктант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Зменшуване є добутком чисел 200 і 3, а від'ємник 400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∙ 3 – 400 = 200 </a:t>
            </a:r>
          </a:p>
        </p:txBody>
      </p:sp>
    </p:spTree>
    <p:extLst>
      <p:ext uri="{BB962C8B-B14F-4D97-AF65-F5344CB8AC3E}">
        <p14:creationId xmlns:p14="http://schemas.microsoft.com/office/powerpoint/2010/main" val="27052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Математичний диктант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Ділене 900, а дільник – різниця чисел 17 і 8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900 : (17 – 8) = 100 </a:t>
            </a:r>
          </a:p>
        </p:txBody>
      </p:sp>
    </p:spTree>
    <p:extLst>
      <p:ext uri="{BB962C8B-B14F-4D97-AF65-F5344CB8AC3E}">
        <p14:creationId xmlns:p14="http://schemas.microsoft.com/office/powerpoint/2010/main" val="31437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Математичний диктант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653144" y="1427307"/>
            <a:ext cx="11198810" cy="235815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Суму чисел 300 і 500 зменш </a:t>
            </a:r>
          </a:p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20 разів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349829" y="4001554"/>
            <a:ext cx="10502123" cy="1560576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(300 + 500) : 20 = 40 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ранку!—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мовлю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звичаєм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ранку,—  кожному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зичу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ранку вам!— людям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бажаю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посміхаються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відповідь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люди:</a:t>
            </a:r>
            <a:endParaRPr lang="ru-RU" sz="2800" b="1" dirty="0">
              <a:solidFill>
                <a:schemeClr val="bg1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Добрі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слова ж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кожного </a:t>
            </a:r>
            <a:r>
              <a:rPr lang="ru-RU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любі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Знайди добутки двома способами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356090" y="1353246"/>
            <a:ext cx="5376699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 + 7)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56090" y="2564932"/>
            <a:ext cx="5362534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56090" y="3612157"/>
            <a:ext cx="5362534" cy="9557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074714" y="1379257"/>
            <a:ext cx="5777239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 + 7)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074729" y="2595565"/>
            <a:ext cx="5777224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∙ 4 + 7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074713" y="3638168"/>
            <a:ext cx="5777239" cy="9557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</a:t>
            </a:r>
          </a:p>
        </p:txBody>
      </p:sp>
    </p:spTree>
    <p:extLst>
      <p:ext uri="{BB962C8B-B14F-4D97-AF65-F5344CB8AC3E}">
        <p14:creationId xmlns:p14="http://schemas.microsoft.com/office/powerpoint/2010/main" val="1881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7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Знайди добутки двома способами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356090" y="1353246"/>
            <a:ext cx="5376699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+ 2) ∙ 3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56090" y="2564932"/>
            <a:ext cx="5362534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∙ 3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56090" y="3612157"/>
            <a:ext cx="5362534" cy="9557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21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074714" y="1379257"/>
            <a:ext cx="5777239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+ 2) ∙ 3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074729" y="2595565"/>
            <a:ext cx="5777224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3 + 2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3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074713" y="3638168"/>
            <a:ext cx="5777239" cy="9557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21 </a:t>
            </a:r>
          </a:p>
        </p:txBody>
      </p:sp>
    </p:spTree>
    <p:extLst>
      <p:ext uri="{BB962C8B-B14F-4D97-AF65-F5344CB8AC3E}">
        <p14:creationId xmlns:p14="http://schemas.microsoft.com/office/powerpoint/2010/main" val="16546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7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Знайди добутки двома способами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356090" y="1353246"/>
            <a:ext cx="5376699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(6 + 4)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56090" y="2564932"/>
            <a:ext cx="5362534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56090" y="3612157"/>
            <a:ext cx="5362534" cy="9557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074714" y="1379257"/>
            <a:ext cx="5777239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(6 + 4)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074729" y="2595565"/>
            <a:ext cx="5777224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+ 4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6074713" y="3638168"/>
            <a:ext cx="5777239" cy="9557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 </a:t>
            </a:r>
          </a:p>
        </p:txBody>
      </p:sp>
    </p:spTree>
    <p:extLst>
      <p:ext uri="{BB962C8B-B14F-4D97-AF65-F5344CB8AC3E}">
        <p14:creationId xmlns:p14="http://schemas.microsoft.com/office/powerpoint/2010/main" val="30269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37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Скругленный прямоугольник 36"/>
          <p:cNvSpPr/>
          <p:nvPr/>
        </p:nvSpPr>
        <p:spPr>
          <a:xfrm>
            <a:off x="2247722" y="3669633"/>
            <a:ext cx="8100022" cy="9557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+ 21 =  </a:t>
            </a:r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Знайди добутки зручним способом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247722" y="1410722"/>
            <a:ext cx="8121418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(20 + 7) ∙ 3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247722" y="2622408"/>
            <a:ext cx="8100022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 ∙ 3 + 7 ∙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223929" y="4735596"/>
            <a:ext cx="8100022" cy="955773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23283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3" grpId="0" animBg="1"/>
      <p:bldP spid="43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Скругленный прямоугольник 36"/>
          <p:cNvSpPr/>
          <p:nvPr/>
        </p:nvSpPr>
        <p:spPr>
          <a:xfrm>
            <a:off x="2247722" y="3669633"/>
            <a:ext cx="8100022" cy="955773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</a:t>
            </a:r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Знайди добутки зручним способом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247722" y="1410722"/>
            <a:ext cx="8121418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(4 + 6)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247722" y="2622408"/>
            <a:ext cx="8100022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∙ 8 = </a:t>
            </a:r>
          </a:p>
        </p:txBody>
      </p:sp>
    </p:spTree>
    <p:extLst>
      <p:ext uri="{BB962C8B-B14F-4D97-AF65-F5344CB8AC3E}">
        <p14:creationId xmlns:p14="http://schemas.microsoft.com/office/powerpoint/2010/main" val="32207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3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Скругленный прямоугольник 36"/>
          <p:cNvSpPr/>
          <p:nvPr/>
        </p:nvSpPr>
        <p:spPr>
          <a:xfrm>
            <a:off x="2247722" y="3669633"/>
            <a:ext cx="8100022" cy="9557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600 + 12 =  </a:t>
            </a:r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Знайди добутки зручним способом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247722" y="1410722"/>
            <a:ext cx="8121418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(300 + 6)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247722" y="2622408"/>
            <a:ext cx="8100022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300 ∙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+ 6 ∙ 2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223929" y="4735596"/>
            <a:ext cx="8100022" cy="955773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612</a:t>
            </a:r>
          </a:p>
        </p:txBody>
      </p:sp>
    </p:spTree>
    <p:extLst>
      <p:ext uri="{BB962C8B-B14F-4D97-AF65-F5344CB8AC3E}">
        <p14:creationId xmlns:p14="http://schemas.microsoft.com/office/powerpoint/2010/main" val="538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3" grpId="0" animBg="1"/>
      <p:bldP spid="43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Скругленный прямоугольник 36"/>
          <p:cNvSpPr/>
          <p:nvPr/>
        </p:nvSpPr>
        <p:spPr>
          <a:xfrm>
            <a:off x="2247722" y="3669633"/>
            <a:ext cx="8100022" cy="9557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∙ 3 = 12 </a:t>
            </a:r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Поясни, як знайшли добуток 24 ∙ 3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en-US" sz="4000" b="1" dirty="0" smtClean="0">
                <a:solidFill>
                  <a:schemeClr val="bg1"/>
                </a:solidFill>
              </a:rPr>
              <a:t>9</a:t>
            </a:r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247722" y="1410722"/>
            <a:ext cx="5753374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∙ 3 =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247722" y="2622408"/>
            <a:ext cx="8100022" cy="95577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 ∙ 3 = 60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223929" y="4735596"/>
            <a:ext cx="8100022" cy="955773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+ 12 = 72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603774" y="1430910"/>
            <a:ext cx="2746601" cy="1145772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531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3" grpId="0" animBg="1"/>
      <p:bldP spid="43" grpId="0" animBg="1"/>
      <p:bldP spid="38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835" y="1229029"/>
            <a:ext cx="11144158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обчислення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Вирази </a:t>
            </a:r>
            <a:endParaRPr lang="uk-UA" sz="1400" b="1" dirty="0" smtClean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9292" y="1558088"/>
            <a:ext cx="541936" cy="67609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9868" y="1575805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352" y="1558256"/>
            <a:ext cx="498850" cy="6337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8224" y="2412208"/>
            <a:ext cx="503493" cy="63962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1440" y="2578568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494" y="2405750"/>
            <a:ext cx="503493" cy="63962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4396" y="2497980"/>
            <a:ext cx="408812" cy="418784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3583" y="2358839"/>
            <a:ext cx="545931" cy="68108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5770" y="2412867"/>
            <a:ext cx="503493" cy="639623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3284" y="3255211"/>
            <a:ext cx="503493" cy="63962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9084" y="3392879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9638" y="3248753"/>
            <a:ext cx="503493" cy="639623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4453" y="333412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8236" y="2400299"/>
            <a:ext cx="503493" cy="63962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0629" y="3261310"/>
            <a:ext cx="503493" cy="63962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763" y="3248753"/>
            <a:ext cx="503493" cy="639623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8280" y="3255211"/>
            <a:ext cx="503493" cy="63962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2544" y="2412208"/>
            <a:ext cx="503493" cy="639623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5760" y="2578568"/>
            <a:ext cx="312609" cy="28166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4814" y="2405750"/>
            <a:ext cx="503493" cy="639623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8716" y="2497980"/>
            <a:ext cx="408812" cy="418784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7903" y="2358839"/>
            <a:ext cx="545931" cy="681083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090" y="2412867"/>
            <a:ext cx="503493" cy="639623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604" y="3255211"/>
            <a:ext cx="503493" cy="639623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3404" y="3392879"/>
            <a:ext cx="312609" cy="281666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3958" y="3248753"/>
            <a:ext cx="503493" cy="639623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8773" y="3334120"/>
            <a:ext cx="408812" cy="418784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2556" y="2400299"/>
            <a:ext cx="503493" cy="639623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4949" y="3261310"/>
            <a:ext cx="503493" cy="639623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0083" y="3248753"/>
            <a:ext cx="503493" cy="639623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2600" y="3255211"/>
            <a:ext cx="503493" cy="639623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8180" y="4531382"/>
            <a:ext cx="503493" cy="639623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1396" y="4697742"/>
            <a:ext cx="312609" cy="281666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7057" y="4531382"/>
            <a:ext cx="503493" cy="639623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4352" y="4617154"/>
            <a:ext cx="408812" cy="418784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2246" y="4492584"/>
            <a:ext cx="545931" cy="681083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5726" y="4532041"/>
            <a:ext cx="503493" cy="639623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3240" y="5374385"/>
            <a:ext cx="503493" cy="639623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9040" y="5512053"/>
            <a:ext cx="312609" cy="281666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9594" y="5367927"/>
            <a:ext cx="503493" cy="639623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4409" y="5453294"/>
            <a:ext cx="408812" cy="418784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8192" y="4519473"/>
            <a:ext cx="503493" cy="639623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0585" y="5380484"/>
            <a:ext cx="503493" cy="639623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719" y="5367927"/>
            <a:ext cx="503493" cy="639623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8236" y="5374385"/>
            <a:ext cx="503493" cy="639623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2500" y="4531382"/>
            <a:ext cx="503493" cy="639623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5716" y="4697742"/>
            <a:ext cx="312609" cy="281666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4770" y="4524924"/>
            <a:ext cx="503493" cy="639623"/>
          </a:xfrm>
          <a:prstGeom prst="rect">
            <a:avLst/>
          </a:prstGeom>
        </p:spPr>
      </p:pic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8672" y="4617154"/>
            <a:ext cx="408812" cy="418784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7859" y="4478013"/>
            <a:ext cx="545931" cy="681083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046" y="4532041"/>
            <a:ext cx="503493" cy="639623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560" y="5374385"/>
            <a:ext cx="503493" cy="639623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3360" y="5512053"/>
            <a:ext cx="312609" cy="281666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3914" y="5367927"/>
            <a:ext cx="503493" cy="639623"/>
          </a:xfrm>
          <a:prstGeom prst="rect">
            <a:avLst/>
          </a:prstGeom>
        </p:spPr>
      </p:pic>
      <p:pic>
        <p:nvPicPr>
          <p:cNvPr id="220" name="Рисунок 21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8729" y="5453294"/>
            <a:ext cx="408812" cy="418784"/>
          </a:xfrm>
          <a:prstGeom prst="rect">
            <a:avLst/>
          </a:prstGeom>
        </p:spPr>
      </p:pic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2512" y="4519473"/>
            <a:ext cx="503493" cy="639623"/>
          </a:xfrm>
          <a:prstGeom prst="rect">
            <a:avLst/>
          </a:prstGeom>
        </p:spPr>
      </p:pic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4905" y="5380484"/>
            <a:ext cx="503493" cy="639623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0039" y="5367927"/>
            <a:ext cx="503493" cy="639623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2556" y="5374385"/>
            <a:ext cx="503493" cy="6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Робота із зошитом </a:t>
            </a:r>
          </a:p>
          <a:p>
            <a:pPr algn="ctr"/>
            <a:r>
              <a:rPr lang="uk-UA" sz="4000" b="1" dirty="0" err="1" smtClean="0">
                <a:solidFill>
                  <a:schemeClr val="bg1"/>
                </a:solidFill>
              </a:rPr>
              <a:t>Г.Лишенко</a:t>
            </a:r>
            <a:r>
              <a:rPr lang="uk-UA" sz="40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с.</a:t>
            </a:r>
            <a:r>
              <a:rPr lang="en-US" sz="4000" b="1" dirty="0" smtClean="0">
                <a:solidFill>
                  <a:schemeClr val="bg1"/>
                </a:solidFill>
              </a:rPr>
              <a:t> 68</a:t>
            </a:r>
            <a:endParaRPr lang="uk-UA" sz="4000" b="1" dirty="0" smtClean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1805261"/>
            <a:ext cx="3727527" cy="41148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3" cy="5450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8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915454" y="1772099"/>
            <a:ext cx="6906209" cy="4317747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За 5 хв одна робітниця оранжереї пікірує 15 паростків квітів, а друга – за цей самий час – 10 паростків. За скільки хвилин вони разом пікірують 50 паростків розсади?</a:t>
            </a:r>
          </a:p>
        </p:txBody>
      </p:sp>
    </p:spTree>
    <p:extLst>
      <p:ext uri="{BB962C8B-B14F-4D97-AF65-F5344CB8AC3E}">
        <p14:creationId xmlns:p14="http://schemas.microsoft.com/office/powerpoint/2010/main" val="26362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120" y="1800106"/>
            <a:ext cx="5791955" cy="3352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Перевірка домашніх завдань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467" y="807755"/>
            <a:ext cx="5478691" cy="5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1805261"/>
            <a:ext cx="3727527" cy="41148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3" cy="54509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8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1154" y="1805261"/>
            <a:ext cx="11748236" cy="443584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9672" y="2459905"/>
            <a:ext cx="470473" cy="5869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362087" y="239085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364962" y="251041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(п.) </a:t>
            </a:r>
            <a:r>
              <a:rPr lang="uk-UA" sz="2800" dirty="0" smtClean="0">
                <a:latin typeface="Monotype Corsiva" panose="03010101010201010101" pitchFamily="66" charset="0"/>
              </a:rPr>
              <a:t>– 2 робітниці за 5 хв;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0970" y="4436074"/>
            <a:ext cx="2918206" cy="11663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9672" y="3202303"/>
            <a:ext cx="470473" cy="5869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362087" y="313325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718519" y="325524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(п.) </a:t>
            </a:r>
            <a:r>
              <a:rPr lang="uk-UA" sz="2800" dirty="0" smtClean="0">
                <a:latin typeface="Monotype Corsiva" panose="03010101010201010101" pitchFamily="66" charset="0"/>
              </a:rPr>
              <a:t>– 2 робітниці за 1 хв;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4153" y="2452882"/>
            <a:ext cx="463844" cy="58925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5334" y="2473297"/>
            <a:ext cx="463844" cy="58925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8906" y="2483057"/>
            <a:ext cx="463844" cy="58925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7074" y="2619461"/>
            <a:ext cx="278475" cy="25091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8432" y="2447931"/>
            <a:ext cx="463844" cy="58925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3271" y="3213120"/>
            <a:ext cx="463844" cy="58925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7598" y="2468992"/>
            <a:ext cx="463844" cy="58925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809" y="3341958"/>
            <a:ext cx="278475" cy="25091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2920" y="2468992"/>
            <a:ext cx="463844" cy="58925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5496" y="3213120"/>
            <a:ext cx="463844" cy="589254"/>
          </a:xfrm>
          <a:prstGeom prst="rect">
            <a:avLst/>
          </a:prstGeom>
        </p:spPr>
      </p:pic>
      <p:grpSp>
        <p:nvGrpSpPr>
          <p:cNvPr id="48" name="Группа 47"/>
          <p:cNvGrpSpPr/>
          <p:nvPr/>
        </p:nvGrpSpPr>
        <p:grpSpPr>
          <a:xfrm>
            <a:off x="6254090" y="3224314"/>
            <a:ext cx="408812" cy="542922"/>
            <a:chOff x="2361639" y="2985697"/>
            <a:chExt cx="408812" cy="542922"/>
          </a:xfrm>
        </p:grpSpPr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4749" y="3754255"/>
            <a:ext cx="408812" cy="41878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8644" y="2637217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7862" y="3208092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6539" y="3190647"/>
            <a:ext cx="463844" cy="58925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8737" y="3936251"/>
            <a:ext cx="470473" cy="58694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371152" y="386720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8032875" y="397875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(хв)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2336" y="3947068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9874" y="4075906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9068" y="3978755"/>
            <a:ext cx="463844" cy="58925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6263155" y="3958262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6927" y="3942040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5604" y="3924595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3080" y="3931089"/>
            <a:ext cx="463844" cy="58925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495934" y="4862715"/>
            <a:ext cx="630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Monotype Corsiva" panose="03010101010201010101" pitchFamily="66" charset="0"/>
              </a:rPr>
              <a:t>за 10 хв разом пікірують 50 паростків.</a:t>
            </a:r>
            <a:endParaRPr lang="uk-UA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  <p:bldP spid="33" grpId="0"/>
      <p:bldP spid="70" grpId="0"/>
      <p:bldP spid="71" grpId="0"/>
      <p:bldP spid="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Прямая соединительная линия 70"/>
          <p:cNvCxnSpPr/>
          <p:nvPr/>
        </p:nvCxnSpPr>
        <p:spPr>
          <a:xfrm>
            <a:off x="3263049" y="2608762"/>
            <a:ext cx="140820" cy="16786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281601" y="1933442"/>
            <a:ext cx="2310851" cy="7039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Группа 82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8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Прямоугольник 8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87" name="Группа 86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88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Прямоугольник 88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5777" y="3839337"/>
            <a:ext cx="2079667" cy="27880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8770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Проведи в шестикутнику відрізок так, щоб: </a:t>
            </a: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а) утворився трикутник і семикутник;</a:t>
            </a: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в) утворився трикутник і шестикутник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8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Шестиугольник 1"/>
          <p:cNvSpPr/>
          <p:nvPr/>
        </p:nvSpPr>
        <p:spPr>
          <a:xfrm>
            <a:off x="2902755" y="1933442"/>
            <a:ext cx="3354017" cy="2846831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Шестиугольник 43"/>
          <p:cNvSpPr/>
          <p:nvPr/>
        </p:nvSpPr>
        <p:spPr>
          <a:xfrm>
            <a:off x="7555120" y="1894035"/>
            <a:ext cx="3354017" cy="2846831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11985" y="1674668"/>
            <a:ext cx="726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921061" y="1665659"/>
            <a:ext cx="726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2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6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помаранчевий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5052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На </a:t>
            </a:r>
            <a:r>
              <a:rPr lang="uk-UA" sz="4400" b="1" dirty="0">
                <a:solidFill>
                  <a:srgbClr val="2F3242"/>
                </a:solidFill>
              </a:rPr>
              <a:t>сторінці </a:t>
            </a:r>
            <a:r>
              <a:rPr lang="en-US" sz="4400" b="1" dirty="0" smtClean="0">
                <a:solidFill>
                  <a:srgbClr val="2F3242"/>
                </a:solidFill>
              </a:rPr>
              <a:t>5</a:t>
            </a:r>
            <a:r>
              <a:rPr lang="uk-UA" sz="4400" b="1" dirty="0" smtClean="0">
                <a:solidFill>
                  <a:srgbClr val="2F3242"/>
                </a:solidFill>
              </a:rPr>
              <a:t>1,</a:t>
            </a:r>
            <a:r>
              <a:rPr lang="en-US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задачу </a:t>
            </a:r>
            <a:r>
              <a:rPr lang="en-US" sz="4400" b="1" dirty="0" smtClean="0">
                <a:solidFill>
                  <a:srgbClr val="2F3242"/>
                </a:solidFill>
              </a:rPr>
              <a:t>29</a:t>
            </a:r>
            <a:r>
              <a:rPr lang="uk-UA" sz="4400" b="1" dirty="0" smtClean="0">
                <a:solidFill>
                  <a:srgbClr val="2F3242"/>
                </a:solidFill>
              </a:rPr>
              <a:t>6, </a:t>
            </a:r>
            <a:endParaRPr lang="en-US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авдання 2</a:t>
            </a:r>
            <a:r>
              <a:rPr lang="en-US" sz="4400" b="1" dirty="0" smtClean="0">
                <a:solidFill>
                  <a:srgbClr val="2F3242"/>
                </a:solidFill>
              </a:rPr>
              <a:t>9</a:t>
            </a:r>
            <a:r>
              <a:rPr lang="uk-UA" sz="4400" b="1" dirty="0" smtClean="0">
                <a:solidFill>
                  <a:srgbClr val="2F3242"/>
                </a:solidFill>
              </a:rPr>
              <a:t>5</a:t>
            </a: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Короткий </a:t>
            </a:r>
            <a:r>
              <a:rPr lang="uk-UA" sz="4400" i="1" dirty="0">
                <a:solidFill>
                  <a:srgbClr val="2F3242"/>
                </a:solidFill>
              </a:rPr>
              <a:t>запис </a:t>
            </a:r>
            <a:r>
              <a:rPr lang="uk-UA" sz="4400" i="1" dirty="0" smtClean="0">
                <a:solidFill>
                  <a:srgbClr val="2F3242"/>
                </a:solidFill>
              </a:rPr>
              <a:t>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 smtClean="0">
                <a:solidFill>
                  <a:srgbClr val="2F3242"/>
                </a:solidFill>
              </a:rPr>
              <a:t>С.</a:t>
            </a:r>
            <a:r>
              <a:rPr lang="en-US" sz="4800" dirty="0" smtClean="0">
                <a:solidFill>
                  <a:srgbClr val="2F3242"/>
                </a:solidFill>
              </a:rPr>
              <a:t>5</a:t>
            </a:r>
            <a:r>
              <a:rPr lang="uk-UA" sz="4800" dirty="0" smtClean="0">
                <a:solidFill>
                  <a:srgbClr val="2F3242"/>
                </a:solidFill>
              </a:rPr>
              <a:t>1,</a:t>
            </a:r>
            <a:r>
              <a:rPr lang="ru-RU" sz="4800" dirty="0" smtClean="0">
                <a:solidFill>
                  <a:srgbClr val="2F3242"/>
                </a:solidFill>
              </a:rPr>
              <a:t> №</a:t>
            </a:r>
            <a:r>
              <a:rPr lang="uk-UA" sz="4800" dirty="0" smtClean="0">
                <a:solidFill>
                  <a:srgbClr val="2F3242"/>
                </a:solidFill>
              </a:rPr>
              <a:t>2</a:t>
            </a:r>
            <a:r>
              <a:rPr lang="en-US" sz="4800" dirty="0" smtClean="0">
                <a:solidFill>
                  <a:srgbClr val="2F3242"/>
                </a:solidFill>
              </a:rPr>
              <a:t>9</a:t>
            </a:r>
            <a:r>
              <a:rPr lang="uk-UA" sz="4800" dirty="0" smtClean="0">
                <a:solidFill>
                  <a:srgbClr val="2F3242"/>
                </a:solidFill>
              </a:rPr>
              <a:t>5</a:t>
            </a:r>
            <a:r>
              <a:rPr lang="ru-RU" sz="4800" dirty="0" smtClean="0">
                <a:solidFill>
                  <a:srgbClr val="2F3242"/>
                </a:solidFill>
              </a:rPr>
              <a:t>, №</a:t>
            </a:r>
            <a:r>
              <a:rPr lang="en-US" sz="4800" dirty="0" smtClean="0">
                <a:solidFill>
                  <a:srgbClr val="2F3242"/>
                </a:solidFill>
              </a:rPr>
              <a:t>29</a:t>
            </a:r>
            <a:r>
              <a:rPr lang="uk-UA" sz="4800" dirty="0" smtClean="0">
                <a:solidFill>
                  <a:srgbClr val="2F3242"/>
                </a:solidFill>
              </a:rPr>
              <a:t>6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98496" y="1448458"/>
            <a:ext cx="596349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600 </a:t>
            </a:r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12" y="1793194"/>
            <a:ext cx="3702912" cy="442830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9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00907" y="1677719"/>
            <a:ext cx="50658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 : 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328" y="1489165"/>
            <a:ext cx="4626802" cy="480909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194957" y="4032625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6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98751" y="1773098"/>
            <a:ext cx="416812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: 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13506" y="1456401"/>
            <a:ext cx="5564779" cy="506537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579586" y="4007348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2869" y="1403433"/>
            <a:ext cx="5219139" cy="475822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77037" y="1456402"/>
            <a:ext cx="53458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 : 4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11097" y="3945670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9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24515" y="1603421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∙ 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4897" y="1224962"/>
            <a:ext cx="2962932" cy="51889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633812" y="3819412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усно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84368" y="1407854"/>
            <a:ext cx="50497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∙ 3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4148" y="1945912"/>
            <a:ext cx="6235337" cy="35666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89968" y="3822829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13800" b="1" dirty="0" smtClean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57783</TotalTime>
  <Words>832</Words>
  <Application>Microsoft Office PowerPoint</Application>
  <PresentationFormat>Широкоэкранный</PresentationFormat>
  <Paragraphs>321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10309</cp:revision>
  <dcterms:created xsi:type="dcterms:W3CDTF">2018-01-05T16:38:53Z</dcterms:created>
  <dcterms:modified xsi:type="dcterms:W3CDTF">2022-02-18T06:28:19Z</dcterms:modified>
</cp:coreProperties>
</file>