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1696" r:id="rId3"/>
    <p:sldId id="2664" r:id="rId4"/>
    <p:sldId id="2744" r:id="rId5"/>
    <p:sldId id="2745" r:id="rId6"/>
    <p:sldId id="2746" r:id="rId7"/>
    <p:sldId id="2747" r:id="rId8"/>
    <p:sldId id="2748" r:id="rId9"/>
    <p:sldId id="2749" r:id="rId10"/>
    <p:sldId id="2750" r:id="rId11"/>
    <p:sldId id="2762" r:id="rId12"/>
    <p:sldId id="2489" r:id="rId13"/>
    <p:sldId id="1237" r:id="rId14"/>
    <p:sldId id="2738" r:id="rId15"/>
    <p:sldId id="2741" r:id="rId16"/>
    <p:sldId id="2751" r:id="rId17"/>
    <p:sldId id="227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664"/>
            <p14:sldId id="2744"/>
            <p14:sldId id="2745"/>
            <p14:sldId id="2746"/>
            <p14:sldId id="2747"/>
            <p14:sldId id="2748"/>
            <p14:sldId id="2749"/>
            <p14:sldId id="2750"/>
            <p14:sldId id="2762"/>
            <p14:sldId id="2489"/>
            <p14:sldId id="1237"/>
            <p14:sldId id="2738"/>
            <p14:sldId id="2741"/>
            <p14:sldId id="2751"/>
          </p14:sldIdLst>
        </p14:section>
        <p14:section name="Раздел без заголовка" id="{AC9334F8-F988-4E78-9E68-3A8F16322EC6}">
          <p14:sldIdLst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1694E9"/>
    <a:srgbClr val="FF3131"/>
    <a:srgbClr val="FF6600"/>
    <a:srgbClr val="BA1CBA"/>
    <a:srgbClr val="FF66FF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11</a:t>
            </a:r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0602" y="1847765"/>
            <a:ext cx="68568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Повторення та закріплення вивченого. Множення суми на </a:t>
            </a:r>
            <a:r>
              <a:rPr lang="uk-UA" sz="5400" b="1" dirty="0" smtClean="0">
                <a:solidFill>
                  <a:srgbClr val="2F3242"/>
                </a:solidFill>
              </a:rPr>
              <a:t>число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 smtClean="0">
                <a:solidFill>
                  <a:schemeClr val="bg1"/>
                </a:solidFill>
              </a:rPr>
              <a:t>.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2066" y="1677719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1000 : 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94957" y="4032625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7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3209" y="1407854"/>
            <a:ext cx="415209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3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7" b="15809"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86" t="42975" r="3573" b="43183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4" t="43213" r="57205" b="42945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82" t="43505" r="3477" b="42653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4" t="43237" r="75925" b="42921"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5" t="42992" r="3644" b="43166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4" t="43118" r="57355" b="43040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0" t="42962" r="3869" b="43196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3" t="43408" r="75846" b="42750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46" t="42906" r="3613" b="43252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2" t="43199" r="57157" b="42959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1" t="43241" r="3598" b="42917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4" t="42881" r="75725" b="43277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2" t="43260" r="3647" b="42898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8" t="43265" r="57321" b="42893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24" t="43101" r="3835" b="43057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6" t="43077" r="75863" b="43081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4920" y="389940"/>
            <a:ext cx="1170773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>
                <a:solidFill>
                  <a:srgbClr val="FF0000"/>
                </a:solidFill>
              </a:rPr>
              <a:t>Пам’ятка</a:t>
            </a:r>
            <a:endParaRPr lang="ru-RU" sz="4000" b="1" dirty="0">
              <a:solidFill>
                <a:srgbClr val="FF0000"/>
              </a:solidFill>
            </a:endParaRPr>
          </a:p>
          <a:p>
            <a:pPr algn="ctr"/>
            <a:r>
              <a:rPr lang="ru-RU" sz="4000" b="1" dirty="0" err="1">
                <a:solidFill>
                  <a:srgbClr val="FF0000"/>
                </a:solidFill>
              </a:rPr>
              <a:t>множення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b="1" dirty="0" err="1">
                <a:solidFill>
                  <a:srgbClr val="FF0000"/>
                </a:solidFill>
              </a:rPr>
              <a:t>двоцифрового</a:t>
            </a:r>
            <a:r>
              <a:rPr lang="ru-RU" sz="4000" b="1" dirty="0">
                <a:solidFill>
                  <a:srgbClr val="FF0000"/>
                </a:solidFill>
              </a:rPr>
              <a:t> числа на </a:t>
            </a:r>
            <a:r>
              <a:rPr lang="ru-RU" sz="4000" b="1" dirty="0" err="1">
                <a:solidFill>
                  <a:srgbClr val="FF0000"/>
                </a:solidFill>
              </a:rPr>
              <a:t>одноцифрове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b="1" dirty="0" smtClean="0">
                <a:solidFill>
                  <a:srgbClr val="FF0000"/>
                </a:solidFill>
              </a:rPr>
              <a:t>число</a:t>
            </a:r>
            <a:endParaRPr lang="ru-RU" sz="4400" dirty="0"/>
          </a:p>
          <a:p>
            <a:r>
              <a:rPr lang="ru-RU" sz="4400" b="1" dirty="0">
                <a:solidFill>
                  <a:srgbClr val="0070C0"/>
                </a:solidFill>
              </a:rPr>
              <a:t>1) Подаю </a:t>
            </a:r>
            <a:r>
              <a:rPr lang="ru-RU" sz="4400" b="1" dirty="0" err="1">
                <a:solidFill>
                  <a:srgbClr val="0070C0"/>
                </a:solidFill>
              </a:rPr>
              <a:t>двоцифровий</a:t>
            </a:r>
            <a:r>
              <a:rPr lang="ru-RU" sz="4400" b="1" dirty="0">
                <a:solidFill>
                  <a:srgbClr val="0070C0"/>
                </a:solidFill>
              </a:rPr>
              <a:t> </a:t>
            </a:r>
            <a:r>
              <a:rPr lang="ru-RU" sz="4400" b="1" dirty="0" err="1">
                <a:solidFill>
                  <a:srgbClr val="0070C0"/>
                </a:solidFill>
              </a:rPr>
              <a:t>множник</a:t>
            </a:r>
            <a:r>
              <a:rPr lang="ru-RU" sz="4400" b="1" dirty="0">
                <a:solidFill>
                  <a:srgbClr val="0070C0"/>
                </a:solidFill>
              </a:rPr>
              <a:t> у </a:t>
            </a:r>
            <a:r>
              <a:rPr lang="ru-RU" sz="4400" b="1" dirty="0" err="1">
                <a:solidFill>
                  <a:srgbClr val="0070C0"/>
                </a:solidFill>
              </a:rPr>
              <a:t>вигляді</a:t>
            </a:r>
            <a:r>
              <a:rPr lang="ru-RU" sz="4400" b="1" dirty="0">
                <a:solidFill>
                  <a:srgbClr val="0070C0"/>
                </a:solidFill>
              </a:rPr>
              <a:t> </a:t>
            </a:r>
            <a:r>
              <a:rPr lang="ru-RU" sz="4400" b="1" dirty="0" err="1">
                <a:solidFill>
                  <a:srgbClr val="0070C0"/>
                </a:solidFill>
              </a:rPr>
              <a:t>суми</a:t>
            </a:r>
            <a:r>
              <a:rPr lang="ru-RU" sz="4400" b="1" dirty="0">
                <a:solidFill>
                  <a:srgbClr val="0070C0"/>
                </a:solidFill>
              </a:rPr>
              <a:t> </a:t>
            </a:r>
            <a:r>
              <a:rPr lang="ru-RU" sz="4400" b="1" dirty="0" err="1">
                <a:solidFill>
                  <a:srgbClr val="0070C0"/>
                </a:solidFill>
              </a:rPr>
              <a:t>розрядних</a:t>
            </a:r>
            <a:r>
              <a:rPr lang="ru-RU" sz="4400" b="1" dirty="0">
                <a:solidFill>
                  <a:srgbClr val="0070C0"/>
                </a:solidFill>
              </a:rPr>
              <a:t> </a:t>
            </a:r>
            <a:r>
              <a:rPr lang="ru-RU" sz="4400" b="1" dirty="0" err="1">
                <a:solidFill>
                  <a:srgbClr val="0070C0"/>
                </a:solidFill>
              </a:rPr>
              <a:t>доданків</a:t>
            </a:r>
            <a:r>
              <a:rPr lang="ru-RU" sz="4400" b="1" dirty="0">
                <a:solidFill>
                  <a:srgbClr val="0070C0"/>
                </a:solidFill>
              </a:rPr>
              <a:t>.</a:t>
            </a:r>
          </a:p>
          <a:p>
            <a:r>
              <a:rPr lang="ru-RU" sz="4400" b="1" dirty="0">
                <a:solidFill>
                  <a:srgbClr val="0070C0"/>
                </a:solidFill>
              </a:rPr>
              <a:t>2) Множу </a:t>
            </a:r>
            <a:r>
              <a:rPr lang="ru-RU" sz="4400" b="1" dirty="0" err="1">
                <a:solidFill>
                  <a:srgbClr val="0070C0"/>
                </a:solidFill>
              </a:rPr>
              <a:t>кожний</a:t>
            </a:r>
            <a:r>
              <a:rPr lang="ru-RU" sz="4400" b="1" dirty="0">
                <a:solidFill>
                  <a:srgbClr val="0070C0"/>
                </a:solidFill>
              </a:rPr>
              <a:t> </a:t>
            </a:r>
            <a:r>
              <a:rPr lang="ru-RU" sz="4400" b="1" dirty="0" err="1">
                <a:solidFill>
                  <a:srgbClr val="0070C0"/>
                </a:solidFill>
              </a:rPr>
              <a:t>доданок</a:t>
            </a:r>
            <a:r>
              <a:rPr lang="ru-RU" sz="4400" b="1" dirty="0">
                <a:solidFill>
                  <a:srgbClr val="0070C0"/>
                </a:solidFill>
              </a:rPr>
              <a:t> на число.</a:t>
            </a:r>
          </a:p>
          <a:p>
            <a:r>
              <a:rPr lang="ru-RU" sz="4400" b="1" dirty="0">
                <a:solidFill>
                  <a:srgbClr val="0070C0"/>
                </a:solidFill>
              </a:rPr>
              <a:t>3) Додаю </a:t>
            </a:r>
            <a:r>
              <a:rPr lang="ru-RU" sz="4400" b="1" dirty="0" err="1">
                <a:solidFill>
                  <a:srgbClr val="0070C0"/>
                </a:solidFill>
              </a:rPr>
              <a:t>отримані</a:t>
            </a:r>
            <a:r>
              <a:rPr lang="ru-RU" sz="4400" b="1" dirty="0">
                <a:solidFill>
                  <a:srgbClr val="0070C0"/>
                </a:solidFill>
              </a:rPr>
              <a:t> </a:t>
            </a:r>
            <a:r>
              <a:rPr lang="ru-RU" sz="4400" b="1" dirty="0" err="1">
                <a:solidFill>
                  <a:srgbClr val="0070C0"/>
                </a:solidFill>
              </a:rPr>
              <a:t>добутки</a:t>
            </a:r>
            <a:r>
              <a:rPr lang="ru-RU" sz="4400" b="1" dirty="0" smtClean="0">
                <a:solidFill>
                  <a:srgbClr val="0070C0"/>
                </a:solidFill>
              </a:rPr>
              <a:t>.</a:t>
            </a:r>
          </a:p>
          <a:p>
            <a:endParaRPr lang="ru-RU" sz="4400" b="1" dirty="0">
              <a:solidFill>
                <a:srgbClr val="0070C0"/>
              </a:solidFill>
            </a:endParaRPr>
          </a:p>
          <a:p>
            <a:r>
              <a:rPr lang="ru-RU" sz="4400" b="1" dirty="0">
                <a:solidFill>
                  <a:srgbClr val="7030A0"/>
                </a:solidFill>
              </a:rPr>
              <a:t>24 • 3 = (20 + 4) • 3 = 20 • 3 + 4 • 3 = 60 + 12 = 72.</a:t>
            </a:r>
          </a:p>
        </p:txBody>
      </p:sp>
    </p:spTree>
    <p:extLst>
      <p:ext uri="{BB962C8B-B14F-4D97-AF65-F5344CB8AC3E}">
        <p14:creationId xmlns:p14="http://schemas.microsoft.com/office/powerpoint/2010/main" val="369655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691" r="54119" b="61811"/>
          <a:stretch/>
        </p:blipFill>
        <p:spPr>
          <a:xfrm>
            <a:off x="1057835" y="1229029"/>
            <a:ext cx="11144158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Виконай обчислення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Вирази </a:t>
            </a:r>
            <a:endParaRPr lang="uk-UA" sz="1400" b="1" dirty="0" smtClean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16" y="1017162"/>
            <a:ext cx="3178788" cy="181430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5" t="43404" r="76174" b="42754"/>
          <a:stretch/>
        </p:blipFill>
        <p:spPr>
          <a:xfrm>
            <a:off x="7539292" y="1558088"/>
            <a:ext cx="541936" cy="6760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66" t="43785" r="12893" b="42373"/>
          <a:stretch/>
        </p:blipFill>
        <p:spPr>
          <a:xfrm>
            <a:off x="7969868" y="1575805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5" t="43844" r="57713" b="43120"/>
          <a:stretch/>
        </p:blipFill>
        <p:spPr>
          <a:xfrm>
            <a:off x="8420352" y="1558256"/>
            <a:ext cx="498850" cy="63372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3" t="43515" r="67685" b="43449"/>
          <a:stretch/>
        </p:blipFill>
        <p:spPr>
          <a:xfrm>
            <a:off x="1548224" y="2412208"/>
            <a:ext cx="503493" cy="63962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21440" y="2578568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3" t="43655" r="67495" b="43309"/>
          <a:stretch/>
        </p:blipFill>
        <p:spPr>
          <a:xfrm>
            <a:off x="2850494" y="2405750"/>
            <a:ext cx="503493" cy="63962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94396" y="2497980"/>
            <a:ext cx="408812" cy="418784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7" t="42791" r="75472" b="43367"/>
          <a:stretch/>
        </p:blipFill>
        <p:spPr>
          <a:xfrm>
            <a:off x="2053583" y="2358839"/>
            <a:ext cx="545931" cy="68108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7" t="43798" r="13371" b="43166"/>
          <a:stretch/>
        </p:blipFill>
        <p:spPr>
          <a:xfrm>
            <a:off x="3705770" y="2412867"/>
            <a:ext cx="503493" cy="639623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1" t="43759" r="76737" b="43205"/>
          <a:stretch/>
        </p:blipFill>
        <p:spPr>
          <a:xfrm>
            <a:off x="1983284" y="3255211"/>
            <a:ext cx="503493" cy="63962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279084" y="3392879"/>
            <a:ext cx="312609" cy="281666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t="43480" r="48913" b="43484"/>
          <a:stretch/>
        </p:blipFill>
        <p:spPr>
          <a:xfrm>
            <a:off x="2849638" y="3248753"/>
            <a:ext cx="503493" cy="639623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4453" y="3334120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0" t="43439" r="39658" b="43525"/>
          <a:stretch/>
        </p:blipFill>
        <p:spPr>
          <a:xfrm>
            <a:off x="4138236" y="2400299"/>
            <a:ext cx="503493" cy="63962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6" t="43653" r="39762" b="43311"/>
          <a:stretch/>
        </p:blipFill>
        <p:spPr>
          <a:xfrm>
            <a:off x="3700629" y="3261310"/>
            <a:ext cx="503493" cy="63962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t="43304" r="85807" b="43660"/>
          <a:stretch/>
        </p:blipFill>
        <p:spPr>
          <a:xfrm>
            <a:off x="1545763" y="3248753"/>
            <a:ext cx="503493" cy="639623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77" t="43693" r="4251" b="43271"/>
          <a:stretch/>
        </p:blipFill>
        <p:spPr>
          <a:xfrm>
            <a:off x="4138280" y="3255211"/>
            <a:ext cx="503493" cy="639623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6" t="43606" r="58072" b="43358"/>
          <a:stretch/>
        </p:blipFill>
        <p:spPr>
          <a:xfrm>
            <a:off x="5822544" y="2412208"/>
            <a:ext cx="503493" cy="639623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595760" y="2578568"/>
            <a:ext cx="312609" cy="281666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t="43655" r="76546" b="43309"/>
          <a:stretch/>
        </p:blipFill>
        <p:spPr>
          <a:xfrm>
            <a:off x="7124814" y="2405750"/>
            <a:ext cx="503493" cy="639623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68716" y="2497980"/>
            <a:ext cx="408812" cy="418784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7" t="42791" r="75472" b="43367"/>
          <a:stretch/>
        </p:blipFill>
        <p:spPr>
          <a:xfrm>
            <a:off x="6327903" y="2358839"/>
            <a:ext cx="545931" cy="681083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6" t="43707" r="22422" b="43257"/>
          <a:stretch/>
        </p:blipFill>
        <p:spPr>
          <a:xfrm>
            <a:off x="7980090" y="2412867"/>
            <a:ext cx="503493" cy="639623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4" t="43668" r="67584" b="43296"/>
          <a:stretch/>
        </p:blipFill>
        <p:spPr>
          <a:xfrm>
            <a:off x="6257604" y="3255211"/>
            <a:ext cx="503493" cy="639623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553404" y="3392879"/>
            <a:ext cx="312609" cy="281666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6" t="43480" r="57862" b="43484"/>
          <a:stretch/>
        </p:blipFill>
        <p:spPr>
          <a:xfrm>
            <a:off x="7123958" y="3248753"/>
            <a:ext cx="503493" cy="639623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58773" y="3334120"/>
            <a:ext cx="408812" cy="418784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4" t="43530" r="57964" b="43434"/>
          <a:stretch/>
        </p:blipFill>
        <p:spPr>
          <a:xfrm>
            <a:off x="8412556" y="2400299"/>
            <a:ext cx="503493" cy="639623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1" t="43653" r="13377" b="43311"/>
          <a:stretch/>
        </p:blipFill>
        <p:spPr>
          <a:xfrm>
            <a:off x="7974949" y="3261310"/>
            <a:ext cx="503493" cy="639623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2" t="43395" r="76756" b="43569"/>
          <a:stretch/>
        </p:blipFill>
        <p:spPr>
          <a:xfrm>
            <a:off x="5820083" y="3248753"/>
            <a:ext cx="503493" cy="639623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3" t="43692" r="76505" b="43272"/>
          <a:stretch/>
        </p:blipFill>
        <p:spPr>
          <a:xfrm>
            <a:off x="8412600" y="3255211"/>
            <a:ext cx="503493" cy="639623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9" t="43515" r="85799" b="43449"/>
          <a:stretch/>
        </p:blipFill>
        <p:spPr>
          <a:xfrm>
            <a:off x="1548180" y="4531382"/>
            <a:ext cx="503493" cy="639623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21396" y="4697742"/>
            <a:ext cx="312609" cy="281666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3" t="43655" r="31435" b="43309"/>
          <a:stretch/>
        </p:blipFill>
        <p:spPr>
          <a:xfrm>
            <a:off x="1997057" y="4531382"/>
            <a:ext cx="503493" cy="639623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94352" y="4617154"/>
            <a:ext cx="408812" cy="418784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8" t="43088" r="56991" b="43070"/>
          <a:stretch/>
        </p:blipFill>
        <p:spPr>
          <a:xfrm>
            <a:off x="2902246" y="4492584"/>
            <a:ext cx="545931" cy="681083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5" t="43947" r="39703" b="43017"/>
          <a:stretch/>
        </p:blipFill>
        <p:spPr>
          <a:xfrm>
            <a:off x="3705726" y="4532041"/>
            <a:ext cx="503493" cy="639623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06" t="43610" r="13422" b="43354"/>
          <a:stretch/>
        </p:blipFill>
        <p:spPr>
          <a:xfrm>
            <a:off x="1983240" y="5374385"/>
            <a:ext cx="503493" cy="639623"/>
          </a:xfrm>
          <a:prstGeom prst="rect">
            <a:avLst/>
          </a:prstGeom>
        </p:spPr>
      </p:pic>
      <p:pic>
        <p:nvPicPr>
          <p:cNvPr id="185" name="Рисунок 18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279040" y="5512053"/>
            <a:ext cx="312609" cy="281666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8" t="43331" r="67530" b="43633"/>
          <a:stretch/>
        </p:blipFill>
        <p:spPr>
          <a:xfrm>
            <a:off x="2849594" y="5367927"/>
            <a:ext cx="503493" cy="639623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4409" y="5453294"/>
            <a:ext cx="408812" cy="418784"/>
          </a:xfrm>
          <a:prstGeom prst="rect">
            <a:avLst/>
          </a:prstGeom>
        </p:spPr>
      </p:pic>
      <p:pic>
        <p:nvPicPr>
          <p:cNvPr id="202" name="Рисунок 2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61" t="43439" r="22467" b="43525"/>
          <a:stretch/>
        </p:blipFill>
        <p:spPr>
          <a:xfrm>
            <a:off x="4138192" y="4519473"/>
            <a:ext cx="503493" cy="639623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1" t="43802" r="48987" b="43162"/>
          <a:stretch/>
        </p:blipFill>
        <p:spPr>
          <a:xfrm>
            <a:off x="3700585" y="5380484"/>
            <a:ext cx="503493" cy="639623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t="43304" r="85807" b="43660"/>
          <a:stretch/>
        </p:blipFill>
        <p:spPr>
          <a:xfrm>
            <a:off x="1545719" y="5367927"/>
            <a:ext cx="503493" cy="639623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8" t="43693" r="31170" b="43271"/>
          <a:stretch/>
        </p:blipFill>
        <p:spPr>
          <a:xfrm>
            <a:off x="4138236" y="5374385"/>
            <a:ext cx="503493" cy="639623"/>
          </a:xfrm>
          <a:prstGeom prst="rect">
            <a:avLst/>
          </a:prstGeom>
        </p:spPr>
      </p:pic>
      <p:pic>
        <p:nvPicPr>
          <p:cNvPr id="211" name="Рисунок 21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5" t="43904" r="76773" b="43060"/>
          <a:stretch/>
        </p:blipFill>
        <p:spPr>
          <a:xfrm>
            <a:off x="5822500" y="4531382"/>
            <a:ext cx="503493" cy="639623"/>
          </a:xfrm>
          <a:prstGeom prst="rect">
            <a:avLst/>
          </a:prstGeom>
        </p:spPr>
      </p:pic>
      <p:pic>
        <p:nvPicPr>
          <p:cNvPr id="212" name="Рисунок 21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595716" y="4697742"/>
            <a:ext cx="312609" cy="281666"/>
          </a:xfrm>
          <a:prstGeom prst="rect">
            <a:avLst/>
          </a:prstGeom>
        </p:spPr>
      </p:pic>
      <p:pic>
        <p:nvPicPr>
          <p:cNvPr id="213" name="Рисунок 21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7" t="43506" r="67321" b="43458"/>
          <a:stretch/>
        </p:blipFill>
        <p:spPr>
          <a:xfrm>
            <a:off x="7124770" y="4524924"/>
            <a:ext cx="503493" cy="639623"/>
          </a:xfrm>
          <a:prstGeom prst="rect">
            <a:avLst/>
          </a:prstGeom>
        </p:spPr>
      </p:pic>
      <p:pic>
        <p:nvPicPr>
          <p:cNvPr id="214" name="Рисунок 21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68672" y="4617154"/>
            <a:ext cx="408812" cy="418784"/>
          </a:xfrm>
          <a:prstGeom prst="rect">
            <a:avLst/>
          </a:prstGeom>
        </p:spPr>
      </p:pic>
      <p:pic>
        <p:nvPicPr>
          <p:cNvPr id="215" name="Рисунок 214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7" t="42642" r="47792" b="43516"/>
          <a:stretch/>
        </p:blipFill>
        <p:spPr>
          <a:xfrm>
            <a:off x="6327859" y="4478013"/>
            <a:ext cx="545931" cy="681083"/>
          </a:xfrm>
          <a:prstGeom prst="rect">
            <a:avLst/>
          </a:prstGeom>
        </p:spPr>
      </p:pic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84" t="43856" r="31144" b="43108"/>
          <a:stretch/>
        </p:blipFill>
        <p:spPr>
          <a:xfrm>
            <a:off x="7980046" y="4532041"/>
            <a:ext cx="503493" cy="639623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4" t="43668" r="67584" b="43296"/>
          <a:stretch/>
        </p:blipFill>
        <p:spPr>
          <a:xfrm>
            <a:off x="6257560" y="5374385"/>
            <a:ext cx="503493" cy="639623"/>
          </a:xfrm>
          <a:prstGeom prst="rect">
            <a:avLst/>
          </a:prstGeom>
        </p:spPr>
      </p:pic>
      <p:pic>
        <p:nvPicPr>
          <p:cNvPr id="218" name="Рисунок 21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553360" y="5512053"/>
            <a:ext cx="312609" cy="281666"/>
          </a:xfrm>
          <a:prstGeom prst="rect">
            <a:avLst/>
          </a:prstGeom>
        </p:spPr>
      </p:pic>
      <p:pic>
        <p:nvPicPr>
          <p:cNvPr id="219" name="Рисунок 21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43629" r="67338" b="43335"/>
          <a:stretch/>
        </p:blipFill>
        <p:spPr>
          <a:xfrm>
            <a:off x="7123914" y="5367927"/>
            <a:ext cx="503493" cy="639623"/>
          </a:xfrm>
          <a:prstGeom prst="rect">
            <a:avLst/>
          </a:prstGeom>
        </p:spPr>
      </p:pic>
      <p:pic>
        <p:nvPicPr>
          <p:cNvPr id="220" name="Рисунок 21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58729" y="5453294"/>
            <a:ext cx="408812" cy="418784"/>
          </a:xfrm>
          <a:prstGeom prst="rect">
            <a:avLst/>
          </a:prstGeom>
        </p:spPr>
      </p:pic>
      <p:pic>
        <p:nvPicPr>
          <p:cNvPr id="221" name="Рисунок 2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9" t="43530" r="48739" b="43434"/>
          <a:stretch/>
        </p:blipFill>
        <p:spPr>
          <a:xfrm>
            <a:off x="8412512" y="4519473"/>
            <a:ext cx="503493" cy="639623"/>
          </a:xfrm>
          <a:prstGeom prst="rect">
            <a:avLst/>
          </a:prstGeom>
        </p:spPr>
      </p:pic>
      <p:pic>
        <p:nvPicPr>
          <p:cNvPr id="222" name="Рисунок 22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1" t="43653" r="13377" b="43311"/>
          <a:stretch/>
        </p:blipFill>
        <p:spPr>
          <a:xfrm>
            <a:off x="7974905" y="5380484"/>
            <a:ext cx="503493" cy="639623"/>
          </a:xfrm>
          <a:prstGeom prst="rect">
            <a:avLst/>
          </a:prstGeom>
        </p:spPr>
      </p:pic>
      <p:pic>
        <p:nvPicPr>
          <p:cNvPr id="223" name="Рисунок 22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5" t="43395" r="67783" b="43569"/>
          <a:stretch/>
        </p:blipFill>
        <p:spPr>
          <a:xfrm>
            <a:off x="5820039" y="5367927"/>
            <a:ext cx="503493" cy="639623"/>
          </a:xfrm>
          <a:prstGeom prst="rect">
            <a:avLst/>
          </a:prstGeom>
        </p:spPr>
      </p:pic>
      <p:pic>
        <p:nvPicPr>
          <p:cNvPr id="224" name="Рисунок 22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1" t="43692" r="13357" b="43272"/>
          <a:stretch/>
        </p:blipFill>
        <p:spPr>
          <a:xfrm>
            <a:off x="8412556" y="5374385"/>
            <a:ext cx="503493" cy="6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3" cy="54509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6" name="Прямоугольник 5"/>
          <p:cNvSpPr/>
          <p:nvPr/>
        </p:nvSpPr>
        <p:spPr>
          <a:xfrm>
            <a:off x="563502" y="1386408"/>
            <a:ext cx="1064806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0070C0"/>
                </a:solidFill>
              </a:rPr>
              <a:t>Задача  296</a:t>
            </a:r>
          </a:p>
          <a:p>
            <a:pPr algn="ctr"/>
            <a:endParaRPr lang="ru-RU" sz="4400" b="1" dirty="0">
              <a:solidFill>
                <a:srgbClr val="0070C0"/>
              </a:solidFill>
            </a:endParaRPr>
          </a:p>
          <a:p>
            <a:r>
              <a:rPr lang="ru-RU" sz="4800" b="1" dirty="0">
                <a:solidFill>
                  <a:srgbClr val="0070C0"/>
                </a:solidFill>
              </a:rPr>
              <a:t>Торф – 3 </a:t>
            </a:r>
            <a:r>
              <a:rPr lang="ru-RU" sz="4800" b="1" dirty="0" err="1">
                <a:solidFill>
                  <a:srgbClr val="0070C0"/>
                </a:solidFill>
              </a:rPr>
              <a:t>мішки</a:t>
            </a:r>
            <a:r>
              <a:rPr lang="ru-RU" sz="4800" b="1" dirty="0">
                <a:solidFill>
                  <a:srgbClr val="0070C0"/>
                </a:solidFill>
              </a:rPr>
              <a:t> по 36 </a:t>
            </a:r>
            <a:r>
              <a:rPr lang="ru-RU" sz="4800" b="1" dirty="0" smtClean="0">
                <a:solidFill>
                  <a:srgbClr val="0070C0"/>
                </a:solidFill>
              </a:rPr>
              <a:t>кг</a:t>
            </a:r>
            <a:endParaRPr lang="ru-RU" sz="4800" b="1" dirty="0">
              <a:solidFill>
                <a:srgbClr val="0070C0"/>
              </a:solidFill>
            </a:endParaRPr>
          </a:p>
          <a:p>
            <a:r>
              <a:rPr lang="ru-RU" sz="4800" b="1" dirty="0" err="1">
                <a:solidFill>
                  <a:srgbClr val="0070C0"/>
                </a:solidFill>
              </a:rPr>
              <a:t>Перегній</a:t>
            </a:r>
            <a:r>
              <a:rPr lang="ru-RU" sz="4800" b="1" dirty="0">
                <a:solidFill>
                  <a:srgbClr val="0070C0"/>
                </a:solidFill>
              </a:rPr>
              <a:t> – 2 </a:t>
            </a:r>
            <a:r>
              <a:rPr lang="ru-RU" sz="4800" b="1" dirty="0" err="1">
                <a:solidFill>
                  <a:srgbClr val="0070C0"/>
                </a:solidFill>
              </a:rPr>
              <a:t>мішки</a:t>
            </a:r>
            <a:r>
              <a:rPr lang="ru-RU" sz="4800" b="1" dirty="0">
                <a:solidFill>
                  <a:srgbClr val="0070C0"/>
                </a:solidFill>
              </a:rPr>
              <a:t> по 35 кг</a:t>
            </a:r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8144142" y="2691925"/>
            <a:ext cx="794622" cy="1384419"/>
          </a:xfrm>
          <a:prstGeom prst="rightBrac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623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3" cy="54509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840" r="50940" b="58257"/>
          <a:stretch/>
        </p:blipFill>
        <p:spPr>
          <a:xfrm>
            <a:off x="33909" y="1210939"/>
            <a:ext cx="16389390" cy="55402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688592" y="2079567"/>
            <a:ext cx="470473" cy="5869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887977" y="2049875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178445" y="2071872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36 ∙ 3 = 108 (кг) </a:t>
            </a:r>
            <a:r>
              <a:rPr lang="uk-UA" sz="2800" dirty="0" smtClean="0">
                <a:latin typeface="Monotype Corsiva" panose="03010101010201010101" pitchFamily="66" charset="0"/>
              </a:rPr>
              <a:t>– </a:t>
            </a:r>
            <a:r>
              <a:rPr lang="uk-UA" sz="3200" dirty="0" smtClean="0">
                <a:latin typeface="Monotype Corsiva" panose="03010101010201010101" pitchFamily="66" charset="0"/>
              </a:rPr>
              <a:t>привезли торфу.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437390" y="4638834"/>
            <a:ext cx="2918206" cy="11663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695687" y="2992899"/>
            <a:ext cx="470473" cy="58694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930924" y="294803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01490" y="300383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35 ∙ 2 = 70 (кг) </a:t>
            </a:r>
            <a:r>
              <a:rPr lang="uk-UA" sz="2800" dirty="0" smtClean="0">
                <a:latin typeface="Monotype Corsiva" panose="03010101010201010101" pitchFamily="66" charset="0"/>
              </a:rPr>
              <a:t>– </a:t>
            </a:r>
            <a:r>
              <a:rPr lang="uk-UA" sz="3200" dirty="0" smtClean="0">
                <a:latin typeface="Monotype Corsiva" panose="03010101010201010101" pitchFamily="66" charset="0"/>
              </a:rPr>
              <a:t>привезли перегною.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3" t="42804" r="67156" b="43354"/>
          <a:stretch/>
        </p:blipFill>
        <p:spPr>
          <a:xfrm>
            <a:off x="618204" y="3966007"/>
            <a:ext cx="470473" cy="58694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877269" y="3930083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02551" y="399335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108 + 70 = 178 (кг)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267348" y="4992777"/>
            <a:ext cx="7093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</a:t>
            </a:r>
            <a:r>
              <a:rPr lang="uk-UA" sz="3200" dirty="0" smtClean="0">
                <a:latin typeface="Monotype Corsiva" panose="03010101010201010101" pitchFamily="66" charset="0"/>
              </a:rPr>
              <a:t>сього 178 кг підсипки привезли в теплицю 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2" grpId="0"/>
      <p:bldP spid="33" grpId="0"/>
      <p:bldP spid="70" grpId="0"/>
      <p:bldP spid="71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ранку!—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мовлю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звичаєм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ранку,—  кожному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зичу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я.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 вам!— людям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бажаю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посміхаються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відповідь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люди: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Добрі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слова ж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кожного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любі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98496" y="144845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600 </a:t>
            </a:r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579586" y="4007348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9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00907" y="1677719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 : 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94957" y="4032625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6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98751" y="1773098"/>
            <a:ext cx="416812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 : 4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>
          <a:xfrm flipH="1">
            <a:off x="313506" y="1456401"/>
            <a:ext cx="5564779" cy="506537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579586" y="4007348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6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6"/>
          <a:stretch/>
        </p:blipFill>
        <p:spPr>
          <a:xfrm>
            <a:off x="6622869" y="1403433"/>
            <a:ext cx="5219139" cy="475822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77037" y="1456402"/>
            <a:ext cx="53458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 : 4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1097" y="3945670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9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24515" y="1603421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∙ 3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50" b="17524"/>
          <a:stretch/>
        </p:blipFill>
        <p:spPr>
          <a:xfrm>
            <a:off x="9054897" y="1224962"/>
            <a:ext cx="2962932" cy="518890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633812" y="3819412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2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84368" y="1407854"/>
            <a:ext cx="50497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∙ 3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7" b="15809"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12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98496" y="144845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</a:t>
            </a:r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579586" y="4007348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3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57822</TotalTime>
  <Words>323</Words>
  <Application>Microsoft Office PowerPoint</Application>
  <PresentationFormat>Широкоэкранный</PresentationFormat>
  <Paragraphs>137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10313</cp:revision>
  <dcterms:created xsi:type="dcterms:W3CDTF">2018-01-05T16:38:53Z</dcterms:created>
  <dcterms:modified xsi:type="dcterms:W3CDTF">2022-02-17T09:24:59Z</dcterms:modified>
</cp:coreProperties>
</file>