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548" r:id="rId3"/>
    <p:sldId id="1766" r:id="rId4"/>
    <p:sldId id="3154" r:id="rId5"/>
    <p:sldId id="3155" r:id="rId6"/>
    <p:sldId id="3156" r:id="rId7"/>
    <p:sldId id="3157" r:id="rId8"/>
    <p:sldId id="2394" r:id="rId9"/>
    <p:sldId id="3140" r:id="rId10"/>
    <p:sldId id="3144" r:id="rId11"/>
    <p:sldId id="3166" r:id="rId12"/>
    <p:sldId id="3170" r:id="rId13"/>
    <p:sldId id="3174" r:id="rId14"/>
    <p:sldId id="3173" r:id="rId15"/>
    <p:sldId id="454" r:id="rId16"/>
    <p:sldId id="9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548"/>
            <p14:sldId id="1766"/>
            <p14:sldId id="3154"/>
            <p14:sldId id="3155"/>
            <p14:sldId id="3156"/>
            <p14:sldId id="3157"/>
            <p14:sldId id="2394"/>
            <p14:sldId id="3140"/>
            <p14:sldId id="3144"/>
            <p14:sldId id="3166"/>
            <p14:sldId id="3170"/>
            <p14:sldId id="3174"/>
            <p14:sldId id="3173"/>
          </p14:sldIdLst>
        </p14:section>
        <p14:section name="Раздел без заголовка" id="{AC9334F8-F988-4E78-9E68-3A8F16322EC6}">
          <p14:sldIdLst>
            <p14:sldId id="454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7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16B90"/>
    <a:srgbClr val="53AFDB"/>
    <a:srgbClr val="A43695"/>
    <a:srgbClr val="FFFF00"/>
    <a:srgbClr val="FF5050"/>
    <a:srgbClr val="FF0000"/>
    <a:srgbClr val="FF99FF"/>
    <a:srgbClr val="56B3D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5" d="100"/>
          <a:sy n="115" d="100"/>
        </p:scale>
        <p:origin x="24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147" y="2034747"/>
            <a:ext cx="4388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Порівняння та розв’язування задач. Дії з іменованими числами.  Розв’язування рівнянь. Периметр</a:t>
            </a:r>
            <a:endParaRPr lang="uk-UA" sz="8800" b="1" dirty="0">
              <a:solidFill>
                <a:srgbClr val="2F324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82597A-15FC-476D-A187-01E718129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5" t="47971" r="2416" b="11014"/>
          <a:stretch/>
        </p:blipFill>
        <p:spPr>
          <a:xfrm>
            <a:off x="7640381" y="1083465"/>
            <a:ext cx="4177245" cy="53741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B0E90D3-54A9-42DC-88A4-6A901B5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" y="1233725"/>
            <a:ext cx="3051333" cy="5465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7366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0" name="Прямоугольник 4">
            <a:extLst>
              <a:ext uri="{FF2B5EF4-FFF2-40B4-BE49-F238E27FC236}">
                <a16:creationId xmlns:a16="http://schemas.microsoft.com/office/drawing/2014/main" id="{9B38A2B5-2F85-4087-AED6-CFA3A184BA0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84" name="Скругленный прямоугольник 24">
            <a:extLst>
              <a:ext uri="{FF2B5EF4-FFF2-40B4-BE49-F238E27FC236}">
                <a16:creationId xmlns:a16="http://schemas.microsoft.com/office/drawing/2014/main" id="{D7399A3F-C4E6-4AC2-94DE-8C7093ED621E}"/>
              </a:ext>
            </a:extLst>
          </p:cNvPr>
          <p:cNvSpPr/>
          <p:nvPr/>
        </p:nvSpPr>
        <p:spPr>
          <a:xfrm>
            <a:off x="3387231" y="1233725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Х+300=240∙2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5" name="Скругленный прямоугольник 24">
            <a:extLst>
              <a:ext uri="{FF2B5EF4-FFF2-40B4-BE49-F238E27FC236}">
                <a16:creationId xmlns:a16="http://schemas.microsoft.com/office/drawing/2014/main" id="{10080EAA-CCF7-4872-A178-B7A19B35268F}"/>
              </a:ext>
            </a:extLst>
          </p:cNvPr>
          <p:cNvSpPr/>
          <p:nvPr/>
        </p:nvSpPr>
        <p:spPr>
          <a:xfrm>
            <a:off x="3387231" y="3798019"/>
            <a:ext cx="8291245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Х=180</a:t>
            </a:r>
          </a:p>
        </p:txBody>
      </p:sp>
      <p:sp>
        <p:nvSpPr>
          <p:cNvPr id="186" name="Скругленный прямоугольник 24">
            <a:extLst>
              <a:ext uri="{FF2B5EF4-FFF2-40B4-BE49-F238E27FC236}">
                <a16:creationId xmlns:a16="http://schemas.microsoft.com/office/drawing/2014/main" id="{7AFE8AF9-DF9E-4818-8FCA-38481F0B347B}"/>
              </a:ext>
            </a:extLst>
          </p:cNvPr>
          <p:cNvSpPr/>
          <p:nvPr/>
        </p:nvSpPr>
        <p:spPr>
          <a:xfrm>
            <a:off x="3387231" y="5507550"/>
            <a:ext cx="8291245" cy="75410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480=480</a:t>
            </a:r>
          </a:p>
        </p:txBody>
      </p:sp>
      <p:sp>
        <p:nvSpPr>
          <p:cNvPr id="187" name="Скругленный прямоугольник 24">
            <a:extLst>
              <a:ext uri="{FF2B5EF4-FFF2-40B4-BE49-F238E27FC236}">
                <a16:creationId xmlns:a16="http://schemas.microsoft.com/office/drawing/2014/main" id="{A421EA98-5C2F-4B8A-A1C1-6414894C24AF}"/>
              </a:ext>
            </a:extLst>
          </p:cNvPr>
          <p:cNvSpPr/>
          <p:nvPr/>
        </p:nvSpPr>
        <p:spPr>
          <a:xfrm>
            <a:off x="3387231" y="2138821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Х+300=480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8" name="Скругленный прямоугольник 24">
            <a:extLst>
              <a:ext uri="{FF2B5EF4-FFF2-40B4-BE49-F238E27FC236}">
                <a16:creationId xmlns:a16="http://schemas.microsoft.com/office/drawing/2014/main" id="{13E7E6AB-B799-45F3-B371-684D1147D568}"/>
              </a:ext>
            </a:extLst>
          </p:cNvPr>
          <p:cNvSpPr/>
          <p:nvPr/>
        </p:nvSpPr>
        <p:spPr>
          <a:xfrm>
            <a:off x="3387231" y="2968420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Х=480-300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9" name="Скругленный прямоугольник 24">
            <a:extLst>
              <a:ext uri="{FF2B5EF4-FFF2-40B4-BE49-F238E27FC236}">
                <a16:creationId xmlns:a16="http://schemas.microsoft.com/office/drawing/2014/main" id="{305F031E-5EE9-44E1-B662-9B7FB240E01E}"/>
              </a:ext>
            </a:extLst>
          </p:cNvPr>
          <p:cNvSpPr/>
          <p:nvPr/>
        </p:nvSpPr>
        <p:spPr>
          <a:xfrm>
            <a:off x="3387231" y="4636322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180+300=240∙2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B0E90D3-54A9-42DC-88A4-6A901B5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" y="1233725"/>
            <a:ext cx="3051333" cy="5465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9631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0" name="Прямоугольник 4">
            <a:extLst>
              <a:ext uri="{FF2B5EF4-FFF2-40B4-BE49-F238E27FC236}">
                <a16:creationId xmlns:a16="http://schemas.microsoft.com/office/drawing/2014/main" id="{9B38A2B5-2F85-4087-AED6-CFA3A184BA0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84" name="Скругленный прямоугольник 24">
            <a:extLst>
              <a:ext uri="{FF2B5EF4-FFF2-40B4-BE49-F238E27FC236}">
                <a16:creationId xmlns:a16="http://schemas.microsoft.com/office/drawing/2014/main" id="{D7399A3F-C4E6-4AC2-94DE-8C7093ED621E}"/>
              </a:ext>
            </a:extLst>
          </p:cNvPr>
          <p:cNvSpPr/>
          <p:nvPr/>
        </p:nvSpPr>
        <p:spPr>
          <a:xfrm>
            <a:off x="3387231" y="1233725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Х-240=180∙3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5" name="Скругленный прямоугольник 24">
            <a:extLst>
              <a:ext uri="{FF2B5EF4-FFF2-40B4-BE49-F238E27FC236}">
                <a16:creationId xmlns:a16="http://schemas.microsoft.com/office/drawing/2014/main" id="{10080EAA-CCF7-4872-A178-B7A19B35268F}"/>
              </a:ext>
            </a:extLst>
          </p:cNvPr>
          <p:cNvSpPr/>
          <p:nvPr/>
        </p:nvSpPr>
        <p:spPr>
          <a:xfrm>
            <a:off x="3387231" y="3798019"/>
            <a:ext cx="8291245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Х=780</a:t>
            </a:r>
          </a:p>
        </p:txBody>
      </p:sp>
      <p:sp>
        <p:nvSpPr>
          <p:cNvPr id="186" name="Скругленный прямоугольник 24">
            <a:extLst>
              <a:ext uri="{FF2B5EF4-FFF2-40B4-BE49-F238E27FC236}">
                <a16:creationId xmlns:a16="http://schemas.microsoft.com/office/drawing/2014/main" id="{7AFE8AF9-DF9E-4818-8FCA-38481F0B347B}"/>
              </a:ext>
            </a:extLst>
          </p:cNvPr>
          <p:cNvSpPr/>
          <p:nvPr/>
        </p:nvSpPr>
        <p:spPr>
          <a:xfrm>
            <a:off x="3387231" y="5507550"/>
            <a:ext cx="8291245" cy="75410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540=540</a:t>
            </a:r>
          </a:p>
        </p:txBody>
      </p:sp>
      <p:sp>
        <p:nvSpPr>
          <p:cNvPr id="187" name="Скругленный прямоугольник 24">
            <a:extLst>
              <a:ext uri="{FF2B5EF4-FFF2-40B4-BE49-F238E27FC236}">
                <a16:creationId xmlns:a16="http://schemas.microsoft.com/office/drawing/2014/main" id="{A421EA98-5C2F-4B8A-A1C1-6414894C24AF}"/>
              </a:ext>
            </a:extLst>
          </p:cNvPr>
          <p:cNvSpPr/>
          <p:nvPr/>
        </p:nvSpPr>
        <p:spPr>
          <a:xfrm>
            <a:off x="3387231" y="2138821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Х-240=540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8" name="Скругленный прямоугольник 24">
            <a:extLst>
              <a:ext uri="{FF2B5EF4-FFF2-40B4-BE49-F238E27FC236}">
                <a16:creationId xmlns:a16="http://schemas.microsoft.com/office/drawing/2014/main" id="{13E7E6AB-B799-45F3-B371-684D1147D568}"/>
              </a:ext>
            </a:extLst>
          </p:cNvPr>
          <p:cNvSpPr/>
          <p:nvPr/>
        </p:nvSpPr>
        <p:spPr>
          <a:xfrm>
            <a:off x="3387231" y="2968420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Х=540+240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9" name="Скругленный прямоугольник 24">
            <a:extLst>
              <a:ext uri="{FF2B5EF4-FFF2-40B4-BE49-F238E27FC236}">
                <a16:creationId xmlns:a16="http://schemas.microsoft.com/office/drawing/2014/main" id="{305F031E-5EE9-44E1-B662-9B7FB240E01E}"/>
              </a:ext>
            </a:extLst>
          </p:cNvPr>
          <p:cNvSpPr/>
          <p:nvPr/>
        </p:nvSpPr>
        <p:spPr>
          <a:xfrm>
            <a:off x="3387231" y="4636322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780-240=180∙3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41DDE5-088E-42DC-A8CE-16CC76AA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t="5217" r="16073" b="55652"/>
          <a:stretch/>
        </p:blipFill>
        <p:spPr>
          <a:xfrm>
            <a:off x="90194" y="2034301"/>
            <a:ext cx="3297037" cy="31777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662F7D5E-D7C6-48CF-AA1F-8FFD66926B54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1B4FABC9-622C-4E61-8666-2719FE2E03DC}"/>
              </a:ext>
            </a:extLst>
          </p:cNvPr>
          <p:cNvSpPr/>
          <p:nvPr/>
        </p:nvSpPr>
        <p:spPr>
          <a:xfrm>
            <a:off x="3387231" y="1559856"/>
            <a:ext cx="8296101" cy="436202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фермера було 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кг висівок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Він 7 днів давав їх 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двом коровам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 5 кг кожній. Скільки кілограмів висівок залишилось у фермера.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20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662F7D5E-D7C6-48CF-AA1F-8FFD66926B54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Розв’яжи задачу</a:t>
            </a:r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1B4FABC9-622C-4E61-8666-2719FE2E03DC}"/>
              </a:ext>
            </a:extLst>
          </p:cNvPr>
          <p:cNvSpPr/>
          <p:nvPr/>
        </p:nvSpPr>
        <p:spPr>
          <a:xfrm>
            <a:off x="374072" y="2030463"/>
            <a:ext cx="9717578" cy="264129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Б</a:t>
            </a:r>
            <a:r>
              <a:rPr kumimoji="0" lang="uk-UA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уло</a:t>
            </a: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- 100 </a:t>
            </a:r>
            <a:r>
              <a:rPr kumimoji="0" lang="uk-UA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кг </a:t>
            </a: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висівок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Годував</a:t>
            </a:r>
            <a:r>
              <a:rPr kumimoji="0" lang="uk-UA" sz="4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 </a:t>
            </a:r>
            <a:r>
              <a:rPr kumimoji="0" lang="uk-UA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дн</a:t>
            </a: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 – 2 корови</a:t>
            </a:r>
            <a:r>
              <a:rPr kumimoji="0" lang="uk-UA" sz="4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по </a:t>
            </a:r>
            <a:r>
              <a:rPr kumimoji="0" lang="uk-UA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 кг </a:t>
            </a: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- ? </a:t>
            </a:r>
            <a:r>
              <a:rPr lang="uk-UA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к</a:t>
            </a:r>
            <a:r>
              <a:rPr kumimoji="0" lang="uk-UA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г Залишилось</a:t>
            </a:r>
            <a:r>
              <a:rPr kumimoji="0" lang="uk-UA" sz="4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? кг</a:t>
            </a:r>
            <a:endParaRPr kumimoji="0" lang="uk-UA" sz="44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3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662F7D5E-D7C6-48CF-AA1F-8FFD66926B54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B744C0E-A1F6-4ED6-A2CE-595E8B4F51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FFB919-3F68-4A22-BCC5-719F7E01B6EC}"/>
              </a:ext>
            </a:extLst>
          </p:cNvPr>
          <p:cNvSpPr txBox="1"/>
          <p:nvPr/>
        </p:nvSpPr>
        <p:spPr>
          <a:xfrm>
            <a:off x="3810130" y="147085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A8A1E-DC65-487A-A67D-9B9E80C37B9A}"/>
              </a:ext>
            </a:extLst>
          </p:cNvPr>
          <p:cNvSpPr txBox="1"/>
          <p:nvPr/>
        </p:nvSpPr>
        <p:spPr>
          <a:xfrm>
            <a:off x="5948746" y="1478034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</a:t>
            </a:r>
            <a:r>
              <a:rPr lang="uk-UA" sz="3200" dirty="0">
                <a:latin typeface="Monotype Corsiva" panose="03010101010201010101" pitchFamily="66" charset="0"/>
              </a:rPr>
              <a:t>1</a:t>
            </a:r>
            <a:r>
              <a:rPr lang="uk-UA" sz="3200" dirty="0" smtClean="0">
                <a:latin typeface="Monotype Corsiva" panose="03010101010201010101" pitchFamily="66" charset="0"/>
              </a:rPr>
              <a:t> </a:t>
            </a:r>
            <a:r>
              <a:rPr lang="uk-UA" sz="3200" dirty="0">
                <a:latin typeface="Monotype Corsiva" panose="03010101010201010101" pitchFamily="66" charset="0"/>
              </a:rPr>
              <a:t>корові на 7 </a:t>
            </a:r>
            <a:r>
              <a:rPr lang="uk-UA" sz="3200" dirty="0" smtClean="0">
                <a:latin typeface="Monotype Corsiva" panose="03010101010201010101" pitchFamily="66" charset="0"/>
              </a:rPr>
              <a:t>днів.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623758B-C058-4942-94FB-0D7B61E01B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9" r="45405"/>
          <a:stretch/>
        </p:blipFill>
        <p:spPr>
          <a:xfrm>
            <a:off x="4210094" y="1446107"/>
            <a:ext cx="363461" cy="6081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7FE01E-50E1-4F2E-8815-7AFF0F9A1752}"/>
              </a:ext>
            </a:extLst>
          </p:cNvPr>
          <p:cNvSpPr txBox="1"/>
          <p:nvPr/>
        </p:nvSpPr>
        <p:spPr>
          <a:xfrm>
            <a:off x="3830600" y="3265939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30 кг висівок залишилось у фермера.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B3E826E-1EF5-4B97-A230-32817D6D1A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2" r="23892"/>
          <a:stretch/>
        </p:blipFill>
        <p:spPr>
          <a:xfrm>
            <a:off x="4842228" y="1442483"/>
            <a:ext cx="363461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6C876A-B2A5-445E-B711-7AE347D3E58C}"/>
              </a:ext>
            </a:extLst>
          </p:cNvPr>
          <p:cNvSpPr txBox="1"/>
          <p:nvPr/>
        </p:nvSpPr>
        <p:spPr>
          <a:xfrm>
            <a:off x="4512856" y="146688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244C7-EEC0-4D4C-BFB3-56F865DE2405}"/>
              </a:ext>
            </a:extLst>
          </p:cNvPr>
          <p:cNvSpPr txBox="1"/>
          <p:nvPr/>
        </p:nvSpPr>
        <p:spPr>
          <a:xfrm>
            <a:off x="5075726" y="145963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D182712-61CC-493B-A873-7976F7B48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4" r="44835"/>
          <a:stretch/>
        </p:blipFill>
        <p:spPr>
          <a:xfrm>
            <a:off x="5780310" y="1440624"/>
            <a:ext cx="336872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DC6C067-D34A-4299-A07F-E97DE79C85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3" r="65531"/>
          <a:stretch/>
        </p:blipFill>
        <p:spPr>
          <a:xfrm>
            <a:off x="5426468" y="1449342"/>
            <a:ext cx="363461" cy="6081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C0F91C-D472-4F24-9C16-7C5A932E85C5}"/>
              </a:ext>
            </a:extLst>
          </p:cNvPr>
          <p:cNvSpPr txBox="1"/>
          <p:nvPr/>
        </p:nvSpPr>
        <p:spPr>
          <a:xfrm>
            <a:off x="3810130" y="208783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4536B-E001-4421-9A4E-9E16E6FDBB82}"/>
              </a:ext>
            </a:extLst>
          </p:cNvPr>
          <p:cNvSpPr txBox="1"/>
          <p:nvPr/>
        </p:nvSpPr>
        <p:spPr>
          <a:xfrm>
            <a:off x="6293179" y="2067733"/>
            <a:ext cx="52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кг</a:t>
            </a:r>
            <a:r>
              <a:rPr lang="uk-UA" sz="3200" dirty="0">
                <a:latin typeface="Monotype Corsiva" panose="03010101010201010101" pitchFamily="66" charset="0"/>
              </a:rPr>
              <a:t>)  -  </a:t>
            </a:r>
            <a:r>
              <a:rPr lang="uk-UA" sz="3200" dirty="0" smtClean="0">
                <a:latin typeface="Monotype Corsiva" panose="03010101010201010101" pitchFamily="66" charset="0"/>
              </a:rPr>
              <a:t>2 </a:t>
            </a:r>
            <a:r>
              <a:rPr lang="uk-UA" sz="3200" dirty="0" smtClean="0">
                <a:latin typeface="Monotype Corsiva" panose="03010101010201010101" pitchFamily="66" charset="0"/>
              </a:rPr>
              <a:t>коровам </a:t>
            </a:r>
            <a:r>
              <a:rPr lang="uk-UA" sz="3200" dirty="0">
                <a:latin typeface="Monotype Corsiva" panose="03010101010201010101" pitchFamily="66" charset="0"/>
              </a:rPr>
              <a:t>на 7 днів.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10318F-7D3F-4B4F-B474-FA311F934CC2}"/>
              </a:ext>
            </a:extLst>
          </p:cNvPr>
          <p:cNvSpPr txBox="1"/>
          <p:nvPr/>
        </p:nvSpPr>
        <p:spPr>
          <a:xfrm>
            <a:off x="3810130" y="2670568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60B752F-0C74-4E4E-BF1A-1D85E334F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502093" y="2642662"/>
            <a:ext cx="336872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C67316C-6F38-4B8B-B1E7-AA765F34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2" r="81022"/>
          <a:stretch/>
        </p:blipFill>
        <p:spPr>
          <a:xfrm>
            <a:off x="4223935" y="2642663"/>
            <a:ext cx="36346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6A5AC72-BE93-4A5A-9B20-DDBE3503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819424" y="2642662"/>
            <a:ext cx="336872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E08BB202-D83E-4C5A-A584-C0C5634885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4" r="44835"/>
          <a:stretch/>
        </p:blipFill>
        <p:spPr>
          <a:xfrm>
            <a:off x="4575661" y="2035689"/>
            <a:ext cx="336872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967F4AB-93D3-45C8-A0BD-41B372B2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3" r="65531"/>
          <a:stretch/>
        </p:blipFill>
        <p:spPr>
          <a:xfrm>
            <a:off x="4221819" y="2044407"/>
            <a:ext cx="363461" cy="6081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86C829-9BFF-498A-8CA7-70096005A7B2}"/>
              </a:ext>
            </a:extLst>
          </p:cNvPr>
          <p:cNvSpPr txBox="1"/>
          <p:nvPr/>
        </p:nvSpPr>
        <p:spPr>
          <a:xfrm>
            <a:off x="4830503" y="201422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7BDC153-138A-4BB5-BC37-DCDAB8621A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4" r="72920"/>
          <a:stretch/>
        </p:blipFill>
        <p:spPr>
          <a:xfrm>
            <a:off x="5147134" y="2035688"/>
            <a:ext cx="36346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BAC8CDA-0419-4E7A-B979-DD75198E9151}"/>
              </a:ext>
            </a:extLst>
          </p:cNvPr>
          <p:cNvSpPr txBox="1"/>
          <p:nvPr/>
        </p:nvSpPr>
        <p:spPr>
          <a:xfrm>
            <a:off x="5376480" y="204772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04F5ECC3-1C14-49A2-AF30-C8F5A464C6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2" r="23892"/>
          <a:stretch/>
        </p:blipFill>
        <p:spPr>
          <a:xfrm>
            <a:off x="5763303" y="2047720"/>
            <a:ext cx="36346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DBF59AD5-DE44-4E86-860D-23B3A5DE86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6049141" y="2047720"/>
            <a:ext cx="363461" cy="6081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2808CF3-FB63-4FFC-8DDA-8E349DD03032}"/>
              </a:ext>
            </a:extLst>
          </p:cNvPr>
          <p:cNvSpPr txBox="1"/>
          <p:nvPr/>
        </p:nvSpPr>
        <p:spPr>
          <a:xfrm>
            <a:off x="5088051" y="261111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248E6D96-031C-414D-9C27-FECEE86089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2" r="23892"/>
          <a:stretch/>
        </p:blipFill>
        <p:spPr>
          <a:xfrm>
            <a:off x="5475498" y="2633503"/>
            <a:ext cx="363461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84A3EEBF-B1F4-46BC-844D-04186FA481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5761336" y="2633503"/>
            <a:ext cx="363461" cy="60810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A649297-1B2D-46F5-8E77-A392EA794D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3" r="65531"/>
          <a:stretch/>
        </p:blipFill>
        <p:spPr>
          <a:xfrm>
            <a:off x="6352917" y="2642661"/>
            <a:ext cx="363461" cy="60810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5DC77D9-1A04-402D-9D27-E814DD2D3640}"/>
              </a:ext>
            </a:extLst>
          </p:cNvPr>
          <p:cNvSpPr txBox="1"/>
          <p:nvPr/>
        </p:nvSpPr>
        <p:spPr>
          <a:xfrm>
            <a:off x="5973367" y="265432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10E3B80-E3FF-40DD-BFF0-15D1C165D2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6665736" y="2633503"/>
            <a:ext cx="363461" cy="60810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D1A756A-3CCB-4FDF-8A0C-4169ABF5BA05}"/>
              </a:ext>
            </a:extLst>
          </p:cNvPr>
          <p:cNvSpPr txBox="1"/>
          <p:nvPr/>
        </p:nvSpPr>
        <p:spPr>
          <a:xfrm>
            <a:off x="6847466" y="2684959"/>
            <a:ext cx="52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кг</a:t>
            </a:r>
            <a:r>
              <a:rPr lang="uk-UA" sz="3200" dirty="0">
                <a:latin typeface="Monotype Corsiva" panose="03010101010201010101" pitchFamily="66" charset="0"/>
              </a:rPr>
              <a:t>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4279" t="33154" r="18686" b="35578"/>
          <a:stretch/>
        </p:blipFill>
        <p:spPr>
          <a:xfrm>
            <a:off x="219669" y="1537066"/>
            <a:ext cx="3336179" cy="12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5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32" grpId="0"/>
      <p:bldP spid="33" grpId="0"/>
      <p:bldP spid="37" grpId="0"/>
      <p:bldP spid="42" grpId="0"/>
      <p:bldP spid="43" grpId="0"/>
      <p:bldP spid="62" grpId="0"/>
      <p:bldP spid="64" grpId="0"/>
      <p:bldP spid="67" grpId="0"/>
      <p:bldP spid="71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446564" y="1861036"/>
            <a:ext cx="6199567" cy="2702651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 716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4B4A5907-18EA-4174-8946-7F20039FDB2F}"/>
              </a:ext>
            </a:extLst>
          </p:cNvPr>
          <p:cNvGrpSpPr/>
          <p:nvPr/>
        </p:nvGrpSpPr>
        <p:grpSpPr>
          <a:xfrm>
            <a:off x="5601903" y="1008959"/>
            <a:ext cx="6485759" cy="5709475"/>
            <a:chOff x="5601903" y="1008959"/>
            <a:chExt cx="6485759" cy="5709475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884B806-B92B-4020-A18F-67FE04C4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88" b="8491"/>
            <a:stretch/>
          </p:blipFill>
          <p:spPr>
            <a:xfrm>
              <a:off x="5601903" y="1056640"/>
              <a:ext cx="6485759" cy="5661794"/>
            </a:xfrm>
            <a:prstGeom prst="rect">
              <a:avLst/>
            </a:prstGeom>
          </p:spPr>
        </p:pic>
        <p:sp>
          <p:nvSpPr>
            <p:cNvPr id="9" name="Полілінія: фігура 8">
              <a:extLst>
                <a:ext uri="{FF2B5EF4-FFF2-40B4-BE49-F238E27FC236}">
                  <a16:creationId xmlns:a16="http://schemas.microsoft.com/office/drawing/2014/main" id="{082C94E0-84C8-4B1E-8990-8762244FD1F0}"/>
                </a:ext>
              </a:extLst>
            </p:cNvPr>
            <p:cNvSpPr/>
            <p:nvPr/>
          </p:nvSpPr>
          <p:spPr>
            <a:xfrm>
              <a:off x="6883268" y="1008959"/>
              <a:ext cx="4721107" cy="919745"/>
            </a:xfrm>
            <a:custGeom>
              <a:avLst/>
              <a:gdLst>
                <a:gd name="connsiteX0" fmla="*/ 277928 w 4721107"/>
                <a:gd name="connsiteY0" fmla="*/ 88321 h 919745"/>
                <a:gd name="connsiteX1" fmla="*/ 518559 w 4721107"/>
                <a:gd name="connsiteY1" fmla="*/ 598460 h 919745"/>
                <a:gd name="connsiteX2" fmla="*/ 653313 w 4721107"/>
                <a:gd name="connsiteY2" fmla="*/ 916094 h 919745"/>
                <a:gd name="connsiteX3" fmla="*/ 1259705 w 4721107"/>
                <a:gd name="connsiteY3" fmla="*/ 752464 h 919745"/>
                <a:gd name="connsiteX4" fmla="*/ 1712092 w 4721107"/>
                <a:gd name="connsiteY4" fmla="*/ 473332 h 919745"/>
                <a:gd name="connsiteX5" fmla="*/ 2424361 w 4721107"/>
                <a:gd name="connsiteY5" fmla="*/ 473332 h 919745"/>
                <a:gd name="connsiteX6" fmla="*/ 3781524 w 4721107"/>
                <a:gd name="connsiteY6" fmla="*/ 675462 h 919745"/>
                <a:gd name="connsiteX7" fmla="*/ 4667048 w 4721107"/>
                <a:gd name="connsiteY7" fmla="*/ 444456 h 919745"/>
                <a:gd name="connsiteX8" fmla="*/ 4590046 w 4721107"/>
                <a:gd name="connsiteY8" fmla="*/ 136447 h 919745"/>
                <a:gd name="connsiteX9" fmla="*/ 4310913 w 4721107"/>
                <a:gd name="connsiteY9" fmla="*/ 11319 h 919745"/>
                <a:gd name="connsiteX10" fmla="*/ 316429 w 4721107"/>
                <a:gd name="connsiteY10" fmla="*/ 11319 h 919745"/>
                <a:gd name="connsiteX11" fmla="*/ 277928 w 4721107"/>
                <a:gd name="connsiteY11" fmla="*/ 88321 h 91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1107" h="919745">
                  <a:moveTo>
                    <a:pt x="277928" y="88321"/>
                  </a:moveTo>
                  <a:cubicBezTo>
                    <a:pt x="311616" y="186178"/>
                    <a:pt x="455995" y="460498"/>
                    <a:pt x="518559" y="598460"/>
                  </a:cubicBezTo>
                  <a:cubicBezTo>
                    <a:pt x="581123" y="736422"/>
                    <a:pt x="529789" y="890427"/>
                    <a:pt x="653313" y="916094"/>
                  </a:cubicBezTo>
                  <a:cubicBezTo>
                    <a:pt x="776837" y="941761"/>
                    <a:pt x="1083242" y="826258"/>
                    <a:pt x="1259705" y="752464"/>
                  </a:cubicBezTo>
                  <a:cubicBezTo>
                    <a:pt x="1436168" y="678670"/>
                    <a:pt x="1517983" y="519854"/>
                    <a:pt x="1712092" y="473332"/>
                  </a:cubicBezTo>
                  <a:cubicBezTo>
                    <a:pt x="1906201" y="426810"/>
                    <a:pt x="2079456" y="439644"/>
                    <a:pt x="2424361" y="473332"/>
                  </a:cubicBezTo>
                  <a:cubicBezTo>
                    <a:pt x="2769266" y="507020"/>
                    <a:pt x="3407743" y="680275"/>
                    <a:pt x="3781524" y="675462"/>
                  </a:cubicBezTo>
                  <a:cubicBezTo>
                    <a:pt x="4155305" y="670649"/>
                    <a:pt x="4532294" y="534292"/>
                    <a:pt x="4667048" y="444456"/>
                  </a:cubicBezTo>
                  <a:cubicBezTo>
                    <a:pt x="4801802" y="354620"/>
                    <a:pt x="4649402" y="208636"/>
                    <a:pt x="4590046" y="136447"/>
                  </a:cubicBezTo>
                  <a:cubicBezTo>
                    <a:pt x="4530690" y="64258"/>
                    <a:pt x="5023183" y="32174"/>
                    <a:pt x="4310913" y="11319"/>
                  </a:cubicBezTo>
                  <a:cubicBezTo>
                    <a:pt x="3598644" y="-9536"/>
                    <a:pt x="986989" y="3298"/>
                    <a:pt x="316429" y="11319"/>
                  </a:cubicBezTo>
                  <a:cubicBezTo>
                    <a:pt x="-354131" y="19340"/>
                    <a:pt x="244240" y="-9536"/>
                    <a:pt x="277928" y="8832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62652" y="1441969"/>
            <a:ext cx="4755964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Ось і дзвоник дав сигнал,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Працювати час настав.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Тож і ми часу не гаймо,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І урок розпочинаймо!</a:t>
            </a:r>
          </a:p>
        </p:txBody>
      </p:sp>
    </p:spTree>
    <p:extLst>
      <p:ext uri="{BB962C8B-B14F-4D97-AF65-F5344CB8AC3E}">
        <p14:creationId xmlns:p14="http://schemas.microsoft.com/office/powerpoint/2010/main" val="12411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0" t="28571" r="35047" b="26153"/>
          <a:stretch/>
        </p:blipFill>
        <p:spPr>
          <a:xfrm flipH="1">
            <a:off x="10219434" y="3094005"/>
            <a:ext cx="1878952" cy="3647369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352" b="89907" l="4800" r="3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9" t="61414" r="67672" b="10707"/>
          <a:stretch/>
        </p:blipFill>
        <p:spPr>
          <a:xfrm>
            <a:off x="150887" y="1361257"/>
            <a:ext cx="1198613" cy="130243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679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кожен правильно відбитий м’яч бейсболіст отримує бали. Порахуй, скільки балів він зможе отримати?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8AA29256-3AFC-43EA-98F6-318E60F0ADCD}"/>
              </a:ext>
            </a:extLst>
          </p:cNvPr>
          <p:cNvSpPr/>
          <p:nvPr/>
        </p:nvSpPr>
        <p:spPr>
          <a:xfrm>
            <a:off x="1376351" y="1460106"/>
            <a:ext cx="2062588" cy="894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16∙3∙2</a:t>
            </a:r>
          </a:p>
        </p:txBody>
      </p:sp>
      <p:sp>
        <p:nvSpPr>
          <p:cNvPr id="42" name="Прямокутник: округлені кути 41">
            <a:extLst>
              <a:ext uri="{FF2B5EF4-FFF2-40B4-BE49-F238E27FC236}">
                <a16:creationId xmlns:a16="http://schemas.microsoft.com/office/drawing/2014/main" id="{FA32A983-CBB0-4C46-9E32-7D519A27EB22}"/>
              </a:ext>
            </a:extLst>
          </p:cNvPr>
          <p:cNvSpPr/>
          <p:nvPr/>
        </p:nvSpPr>
        <p:spPr>
          <a:xfrm>
            <a:off x="9957033" y="1361257"/>
            <a:ext cx="187895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34F9C18-9FCC-4EB0-8A3A-17646C770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352" b="89907" l="4800" r="3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9" t="61414" r="67672" b="10707"/>
          <a:stretch/>
        </p:blipFill>
        <p:spPr>
          <a:xfrm>
            <a:off x="150887" y="2541791"/>
            <a:ext cx="1198613" cy="1302430"/>
          </a:xfrm>
          <a:prstGeom prst="rect">
            <a:avLst/>
          </a:prstGeom>
        </p:spPr>
      </p:pic>
      <p:sp>
        <p:nvSpPr>
          <p:cNvPr id="50" name="Прямокутник: округлені кути 49">
            <a:extLst>
              <a:ext uri="{FF2B5EF4-FFF2-40B4-BE49-F238E27FC236}">
                <a16:creationId xmlns:a16="http://schemas.microsoft.com/office/drawing/2014/main" id="{1160E8DD-6721-400E-8C27-A87B76DFEEA2}"/>
              </a:ext>
            </a:extLst>
          </p:cNvPr>
          <p:cNvSpPr/>
          <p:nvPr/>
        </p:nvSpPr>
        <p:spPr>
          <a:xfrm>
            <a:off x="1376350" y="2640640"/>
            <a:ext cx="4388281" cy="894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1000:500+600:20</a:t>
            </a:r>
          </a:p>
        </p:txBody>
      </p:sp>
      <p:sp>
        <p:nvSpPr>
          <p:cNvPr id="51" name="Прямокутник: округлені кути 50">
            <a:extLst>
              <a:ext uri="{FF2B5EF4-FFF2-40B4-BE49-F238E27FC236}">
                <a16:creationId xmlns:a16="http://schemas.microsoft.com/office/drawing/2014/main" id="{4AA9B777-823E-4E76-BF39-19AC1F7D29DD}"/>
              </a:ext>
            </a:extLst>
          </p:cNvPr>
          <p:cNvSpPr/>
          <p:nvPr/>
        </p:nvSpPr>
        <p:spPr>
          <a:xfrm>
            <a:off x="3715931" y="1460106"/>
            <a:ext cx="1064672" cy="8945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52" name="Прямокутник: округлені кути 51">
            <a:extLst>
              <a:ext uri="{FF2B5EF4-FFF2-40B4-BE49-F238E27FC236}">
                <a16:creationId xmlns:a16="http://schemas.microsoft.com/office/drawing/2014/main" id="{7722FF76-F437-4938-AA13-22EFC1DE0BD7}"/>
              </a:ext>
            </a:extLst>
          </p:cNvPr>
          <p:cNvSpPr/>
          <p:nvPr/>
        </p:nvSpPr>
        <p:spPr>
          <a:xfrm>
            <a:off x="5895035" y="2655347"/>
            <a:ext cx="1064672" cy="8945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</a:p>
        </p:txBody>
      </p:sp>
      <p:sp>
        <p:nvSpPr>
          <p:cNvPr id="53" name="Прямокутник: округлені кути 52">
            <a:extLst>
              <a:ext uri="{FF2B5EF4-FFF2-40B4-BE49-F238E27FC236}">
                <a16:creationId xmlns:a16="http://schemas.microsoft.com/office/drawing/2014/main" id="{1954A4AE-2CD4-4E9D-B792-7717F0CA0C55}"/>
              </a:ext>
            </a:extLst>
          </p:cNvPr>
          <p:cNvSpPr/>
          <p:nvPr/>
        </p:nvSpPr>
        <p:spPr>
          <a:xfrm>
            <a:off x="9957033" y="1361256"/>
            <a:ext cx="187895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54" name="Прямокутник: округлені кути 53">
            <a:extLst>
              <a:ext uri="{FF2B5EF4-FFF2-40B4-BE49-F238E27FC236}">
                <a16:creationId xmlns:a16="http://schemas.microsoft.com/office/drawing/2014/main" id="{CCA5ED81-EDEC-49C3-880D-2FC63191BF8C}"/>
              </a:ext>
            </a:extLst>
          </p:cNvPr>
          <p:cNvSpPr/>
          <p:nvPr/>
        </p:nvSpPr>
        <p:spPr>
          <a:xfrm>
            <a:off x="9957033" y="1361255"/>
            <a:ext cx="187895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EC578CA-B63D-4686-9A89-1D8778F3D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352" b="89907" l="4800" r="3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9" t="61414" r="67672" b="10707"/>
          <a:stretch/>
        </p:blipFill>
        <p:spPr>
          <a:xfrm>
            <a:off x="150887" y="3852158"/>
            <a:ext cx="1198613" cy="1302430"/>
          </a:xfrm>
          <a:prstGeom prst="rect">
            <a:avLst/>
          </a:prstGeom>
        </p:spPr>
      </p:pic>
      <p:sp>
        <p:nvSpPr>
          <p:cNvPr id="57" name="Прямокутник: округлені кути 56">
            <a:extLst>
              <a:ext uri="{FF2B5EF4-FFF2-40B4-BE49-F238E27FC236}">
                <a16:creationId xmlns:a16="http://schemas.microsoft.com/office/drawing/2014/main" id="{BCBB746C-57D9-4A5F-B700-74355BF87990}"/>
              </a:ext>
            </a:extLst>
          </p:cNvPr>
          <p:cNvSpPr/>
          <p:nvPr/>
        </p:nvSpPr>
        <p:spPr>
          <a:xfrm>
            <a:off x="1376350" y="3951007"/>
            <a:ext cx="4388281" cy="894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900:100∙80</a:t>
            </a:r>
          </a:p>
        </p:txBody>
      </p:sp>
      <p:sp>
        <p:nvSpPr>
          <p:cNvPr id="58" name="Прямокутник: округлені кути 57">
            <a:extLst>
              <a:ext uri="{FF2B5EF4-FFF2-40B4-BE49-F238E27FC236}">
                <a16:creationId xmlns:a16="http://schemas.microsoft.com/office/drawing/2014/main" id="{36C05D64-EC87-41F7-8247-939C19FF54AC}"/>
              </a:ext>
            </a:extLst>
          </p:cNvPr>
          <p:cNvSpPr/>
          <p:nvPr/>
        </p:nvSpPr>
        <p:spPr>
          <a:xfrm>
            <a:off x="5895035" y="3965714"/>
            <a:ext cx="1618948" cy="8945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</a:t>
            </a:r>
          </a:p>
        </p:txBody>
      </p:sp>
      <p:sp>
        <p:nvSpPr>
          <p:cNvPr id="59" name="Прямокутник: округлені кути 58">
            <a:extLst>
              <a:ext uri="{FF2B5EF4-FFF2-40B4-BE49-F238E27FC236}">
                <a16:creationId xmlns:a16="http://schemas.microsoft.com/office/drawing/2014/main" id="{C3B2AEC7-4214-484B-89B0-4EE5816A3C53}"/>
              </a:ext>
            </a:extLst>
          </p:cNvPr>
          <p:cNvSpPr/>
          <p:nvPr/>
        </p:nvSpPr>
        <p:spPr>
          <a:xfrm>
            <a:off x="9957033" y="1370789"/>
            <a:ext cx="187895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848</a:t>
            </a:r>
          </a:p>
        </p:txBody>
      </p:sp>
    </p:spTree>
    <p:extLst>
      <p:ext uri="{BB962C8B-B14F-4D97-AF65-F5344CB8AC3E}">
        <p14:creationId xmlns:p14="http://schemas.microsoft.com/office/powerpoint/2010/main" val="1542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довжину стрибка спортсмена.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A6B3E5-72B8-4434-872E-4B197F8C69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54"/>
          <a:stretch/>
        </p:blipFill>
        <p:spPr>
          <a:xfrm>
            <a:off x="190535" y="1315465"/>
            <a:ext cx="5713308" cy="5383427"/>
          </a:xfrm>
          <a:prstGeom prst="rect">
            <a:avLst/>
          </a:prstGeom>
        </p:spPr>
      </p:pic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118610AC-EE4D-4577-A29F-AE88DDBF9C95}"/>
              </a:ext>
            </a:extLst>
          </p:cNvPr>
          <p:cNvSpPr/>
          <p:nvPr/>
        </p:nvSpPr>
        <p:spPr>
          <a:xfrm>
            <a:off x="5387426" y="1689428"/>
            <a:ext cx="6261235" cy="894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м 2 см – 8 см</a:t>
            </a:r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00013E31-E112-4E7D-B6CD-9063D05FD17F}"/>
              </a:ext>
            </a:extLst>
          </p:cNvPr>
          <p:cNvSpPr/>
          <p:nvPr/>
        </p:nvSpPr>
        <p:spPr>
          <a:xfrm>
            <a:off x="6182542" y="3030624"/>
            <a:ext cx="485933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м 94 см</a:t>
            </a:r>
          </a:p>
        </p:txBody>
      </p:sp>
    </p:spTree>
    <p:extLst>
      <p:ext uri="{BB962C8B-B14F-4D97-AF65-F5344CB8AC3E}">
        <p14:creationId xmlns:p14="http://schemas.microsoft.com/office/powerpoint/2010/main" val="27205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A0456F-E010-446E-B88E-85C69EBA4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24"/>
          <a:stretch/>
        </p:blipFill>
        <p:spPr>
          <a:xfrm>
            <a:off x="93969" y="2560402"/>
            <a:ext cx="5612163" cy="413849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Визначте, скільки часу проходив марафон.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118610AC-EE4D-4577-A29F-AE88DDBF9C95}"/>
              </a:ext>
            </a:extLst>
          </p:cNvPr>
          <p:cNvSpPr/>
          <p:nvPr/>
        </p:nvSpPr>
        <p:spPr>
          <a:xfrm>
            <a:off x="5716502" y="1421930"/>
            <a:ext cx="6261235" cy="894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доби – 48 год</a:t>
            </a:r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00013E31-E112-4E7D-B6CD-9063D05FD17F}"/>
              </a:ext>
            </a:extLst>
          </p:cNvPr>
          <p:cNvSpPr/>
          <p:nvPr/>
        </p:nvSpPr>
        <p:spPr>
          <a:xfrm>
            <a:off x="6347420" y="2441132"/>
            <a:ext cx="485933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год</a:t>
            </a:r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5F0432C0-00EF-4461-B820-3E73A58DC2F6}"/>
              </a:ext>
            </a:extLst>
          </p:cNvPr>
          <p:cNvSpPr/>
          <p:nvPr/>
        </p:nvSpPr>
        <p:spPr>
          <a:xfrm>
            <a:off x="5706132" y="4041200"/>
            <a:ext cx="6261235" cy="1432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Який можна зробити висновок?</a:t>
            </a: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5D1E53D2-7C90-48D7-8889-418E8E38AEA1}"/>
              </a:ext>
            </a:extLst>
          </p:cNvPr>
          <p:cNvSpPr/>
          <p:nvPr/>
        </p:nvSpPr>
        <p:spPr>
          <a:xfrm>
            <a:off x="5399818" y="5585709"/>
            <a:ext cx="6687843" cy="9741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Марафон не відбувся.</a:t>
            </a:r>
          </a:p>
        </p:txBody>
      </p:sp>
    </p:spTree>
    <p:extLst>
      <p:ext uri="{BB962C8B-B14F-4D97-AF65-F5344CB8AC3E}">
        <p14:creationId xmlns:p14="http://schemas.microsoft.com/office/powerpoint/2010/main" val="24412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Яку вагу спортсмен зумів підняти?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118610AC-EE4D-4577-A29F-AE88DDBF9C95}"/>
              </a:ext>
            </a:extLst>
          </p:cNvPr>
          <p:cNvSpPr/>
          <p:nvPr/>
        </p:nvSpPr>
        <p:spPr>
          <a:xfrm>
            <a:off x="5716502" y="1421930"/>
            <a:ext cx="6261235" cy="894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ц – 50 кг</a:t>
            </a:r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00013E31-E112-4E7D-B6CD-9063D05FD17F}"/>
              </a:ext>
            </a:extLst>
          </p:cNvPr>
          <p:cNvSpPr/>
          <p:nvPr/>
        </p:nvSpPr>
        <p:spPr>
          <a:xfrm>
            <a:off x="6347420" y="2441132"/>
            <a:ext cx="485933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ц 50 кг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57C5BC-70FE-4330-AC63-B6D798F2B0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r="12414" b="24634"/>
          <a:stretch/>
        </p:blipFill>
        <p:spPr>
          <a:xfrm>
            <a:off x="367988" y="1419392"/>
            <a:ext cx="4705607" cy="524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29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кругів вдалось подолати спортсмену за відведений час?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118610AC-EE4D-4577-A29F-AE88DDBF9C95}"/>
              </a:ext>
            </a:extLst>
          </p:cNvPr>
          <p:cNvSpPr/>
          <p:nvPr/>
        </p:nvSpPr>
        <p:spPr>
          <a:xfrm>
            <a:off x="5716502" y="1421930"/>
            <a:ext cx="6261235" cy="8945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хв : 1 год</a:t>
            </a:r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00013E31-E112-4E7D-B6CD-9063D05FD17F}"/>
              </a:ext>
            </a:extLst>
          </p:cNvPr>
          <p:cNvSpPr/>
          <p:nvPr/>
        </p:nvSpPr>
        <p:spPr>
          <a:xfrm>
            <a:off x="6471743" y="2480889"/>
            <a:ext cx="4859332" cy="1437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1244FB-3731-40FE-917F-87702E4CA7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7" t="20734" r="26299" b="27391"/>
          <a:stretch/>
        </p:blipFill>
        <p:spPr>
          <a:xfrm>
            <a:off x="214263" y="1671873"/>
            <a:ext cx="5292015" cy="47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D7AA325-B108-45F1-BC42-89F05998A8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1001828" y="3358405"/>
            <a:ext cx="400910" cy="82895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86A23F5-EDC7-428C-BCB8-10CEBDBD6F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1286456" y="3358405"/>
            <a:ext cx="600313" cy="82895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82022BB-D9EF-4756-9059-20162888D3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1886769" y="3358405"/>
            <a:ext cx="400910" cy="82895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A3EC3D8-21BE-49A8-A963-012C7B04C9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2771710" y="3358405"/>
            <a:ext cx="400910" cy="82895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3D5C9A9-7856-46A7-B35C-326ECE38FF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3056338" y="3358405"/>
            <a:ext cx="600313" cy="82895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A8DA9D4-77C6-4E54-AB7A-19408A8DD2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3656651" y="3358405"/>
            <a:ext cx="400910" cy="82895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B6BA1C3-A883-4453-BBB6-D9C69A272A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4541592" y="3358405"/>
            <a:ext cx="400910" cy="8289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C76ED1A-B732-4E60-80ED-1024D617B2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4826220" y="3358405"/>
            <a:ext cx="600313" cy="82895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188AE4D-A708-4813-9726-DE5AB1BABF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5426533" y="3358405"/>
            <a:ext cx="400910" cy="8289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E493481-EDE1-4712-8B06-18CF8C2A12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6311474" y="3358405"/>
            <a:ext cx="400910" cy="82895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5F79724-4321-4FF1-8C80-BE43701592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6596102" y="3358405"/>
            <a:ext cx="600313" cy="82895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27A2E35-9750-4072-94B0-56575925E3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7196415" y="3358405"/>
            <a:ext cx="400910" cy="82895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B307A4A-2065-4DC6-B95F-FB31265573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8089563" y="3358405"/>
            <a:ext cx="400910" cy="82895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F9F1723-C2A0-44B8-8DE0-011855078B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8374191" y="3358405"/>
            <a:ext cx="600313" cy="82895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6379AC8D-7389-4006-A9E8-0735AF4108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8974504" y="3358405"/>
            <a:ext cx="400910" cy="82895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BEBC146-D124-41A3-8987-68BBDC31FD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9895057" y="3358405"/>
            <a:ext cx="400910" cy="82895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73FFB8F-CC9A-49A3-80FD-70EDB96373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10179685" y="3358405"/>
            <a:ext cx="600313" cy="82895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BD5C315-0381-4059-A58F-D6673C679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10779998" y="3358405"/>
            <a:ext cx="400910" cy="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Порівняй задачі та їх розв’язання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2" name="Прямоугольник 4">
            <a:extLst>
              <a:ext uri="{FF2B5EF4-FFF2-40B4-BE49-F238E27FC236}">
                <a16:creationId xmlns:a16="http://schemas.microsoft.com/office/drawing/2014/main" id="{A51B120D-6C8E-4E2C-B121-772342F7CD61}"/>
              </a:ext>
            </a:extLst>
          </p:cNvPr>
          <p:cNvSpPr/>
          <p:nvPr/>
        </p:nvSpPr>
        <p:spPr>
          <a:xfrm>
            <a:off x="135432" y="117752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Таблиця 5">
            <a:extLst>
              <a:ext uri="{FF2B5EF4-FFF2-40B4-BE49-F238E27FC236}">
                <a16:creationId xmlns:a16="http://schemas.microsoft.com/office/drawing/2014/main" id="{C9875559-0BC5-44CC-9F62-2CCDF0C6D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67776"/>
              </p:ext>
            </p:extLst>
          </p:nvPr>
        </p:nvGraphicFramePr>
        <p:xfrm>
          <a:off x="1385598" y="960759"/>
          <a:ext cx="4732029" cy="2477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343">
                  <a:extLst>
                    <a:ext uri="{9D8B030D-6E8A-4147-A177-3AD203B41FA5}">
                      <a16:colId xmlns:a16="http://schemas.microsoft.com/office/drawing/2014/main" val="2432296988"/>
                    </a:ext>
                  </a:extLst>
                </a:gridCol>
                <a:gridCol w="1577343">
                  <a:extLst>
                    <a:ext uri="{9D8B030D-6E8A-4147-A177-3AD203B41FA5}">
                      <a16:colId xmlns:a16="http://schemas.microsoft.com/office/drawing/2014/main" val="3156362578"/>
                    </a:ext>
                  </a:extLst>
                </a:gridCol>
                <a:gridCol w="1577343">
                  <a:extLst>
                    <a:ext uri="{9D8B030D-6E8A-4147-A177-3AD203B41FA5}">
                      <a16:colId xmlns:a16="http://schemas.microsoft.com/office/drawing/2014/main" val="2831871775"/>
                    </a:ext>
                  </a:extLst>
                </a:gridCol>
              </a:tblGrid>
              <a:tr h="82590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Ціна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Кількість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/>
                        <a:t>Вартість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697445"/>
                  </a:ext>
                </a:extLst>
              </a:tr>
              <a:tr h="825900">
                <a:tc rowSpan="2"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Однакова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8 </a:t>
                      </a:r>
                      <a:r>
                        <a:rPr lang="uk-UA" sz="2000" b="1" dirty="0" smtClean="0"/>
                        <a:t>шт.</a:t>
                      </a:r>
                      <a:r>
                        <a:rPr lang="uk-UA" sz="2000" b="1" baseline="0" dirty="0" smtClean="0"/>
                        <a:t> ручок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56 </a:t>
                      </a:r>
                      <a:r>
                        <a:rPr lang="uk-UA" sz="2000" b="1" dirty="0" smtClean="0"/>
                        <a:t>грн.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98737"/>
                  </a:ext>
                </a:extLst>
              </a:tr>
              <a:tr h="825900">
                <a:tc vMerge="1">
                  <a:txBody>
                    <a:bodyPr/>
                    <a:lstStyle/>
                    <a:p>
                      <a:pPr algn="ctr"/>
                      <a:r>
                        <a:rPr lang="uk-UA" sz="1600" b="1" dirty="0"/>
                        <a:t>Велосипедист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9 </a:t>
                      </a:r>
                      <a:r>
                        <a:rPr lang="uk-UA" sz="2000" b="1" dirty="0" smtClean="0"/>
                        <a:t>шт. олівців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/>
                        <a:t>? грн.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71939"/>
                  </a:ext>
                </a:extLst>
              </a:tr>
            </a:tbl>
          </a:graphicData>
        </a:graphic>
      </p:graphicFrame>
      <p:graphicFrame>
        <p:nvGraphicFramePr>
          <p:cNvPr id="58" name="Таблиця 5">
            <a:extLst>
              <a:ext uri="{FF2B5EF4-FFF2-40B4-BE49-F238E27FC236}">
                <a16:creationId xmlns:a16="http://schemas.microsoft.com/office/drawing/2014/main" id="{F33B791E-F7E8-4898-BD58-C7CDC1AB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83024"/>
              </p:ext>
            </p:extLst>
          </p:nvPr>
        </p:nvGraphicFramePr>
        <p:xfrm>
          <a:off x="6758047" y="994737"/>
          <a:ext cx="4732029" cy="2477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343">
                  <a:extLst>
                    <a:ext uri="{9D8B030D-6E8A-4147-A177-3AD203B41FA5}">
                      <a16:colId xmlns:a16="http://schemas.microsoft.com/office/drawing/2014/main" val="2432296988"/>
                    </a:ext>
                  </a:extLst>
                </a:gridCol>
                <a:gridCol w="1577343">
                  <a:extLst>
                    <a:ext uri="{9D8B030D-6E8A-4147-A177-3AD203B41FA5}">
                      <a16:colId xmlns:a16="http://schemas.microsoft.com/office/drawing/2014/main" val="3156362578"/>
                    </a:ext>
                  </a:extLst>
                </a:gridCol>
                <a:gridCol w="1577343">
                  <a:extLst>
                    <a:ext uri="{9D8B030D-6E8A-4147-A177-3AD203B41FA5}">
                      <a16:colId xmlns:a16="http://schemas.microsoft.com/office/drawing/2014/main" val="2831871775"/>
                    </a:ext>
                  </a:extLst>
                </a:gridCol>
              </a:tblGrid>
              <a:tr h="82590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Ціна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Кількість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/>
                        <a:t>Вартість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697445"/>
                  </a:ext>
                </a:extLst>
              </a:tr>
              <a:tr h="825900">
                <a:tc rowSpan="2"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На 1 </a:t>
                      </a:r>
                      <a:r>
                        <a:rPr lang="uk-UA" sz="2000" b="1" dirty="0" smtClean="0"/>
                        <a:t>грн. менша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8 шт</a:t>
                      </a:r>
                      <a:r>
                        <a:rPr lang="uk-UA" sz="2000" b="1" dirty="0" smtClean="0"/>
                        <a:t>. ручок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56 </a:t>
                      </a:r>
                      <a:r>
                        <a:rPr lang="uk-UA" sz="2000" b="1" dirty="0" smtClean="0"/>
                        <a:t>грн.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98737"/>
                  </a:ext>
                </a:extLst>
              </a:tr>
              <a:tr h="825900">
                <a:tc vMerge="1">
                  <a:txBody>
                    <a:bodyPr/>
                    <a:lstStyle/>
                    <a:p>
                      <a:pPr algn="ctr"/>
                      <a:r>
                        <a:rPr lang="uk-UA" sz="1600" b="1" dirty="0"/>
                        <a:t>Велосипедист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/>
                        <a:t>9 </a:t>
                      </a:r>
                      <a:r>
                        <a:rPr lang="uk-UA" sz="2000" b="1" dirty="0" smtClean="0"/>
                        <a:t>шт. олівців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/>
                        <a:t>? грн.</a:t>
                      </a:r>
                      <a:endParaRPr lang="uk-UA" sz="2000" b="1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71939"/>
                  </a:ext>
                </a:extLst>
              </a:tr>
            </a:tbl>
          </a:graphicData>
        </a:graphic>
      </p:graphicFrame>
      <p:sp>
        <p:nvSpPr>
          <p:cNvPr id="75" name="Скругленный прямоугольник 24">
            <a:extLst>
              <a:ext uri="{FF2B5EF4-FFF2-40B4-BE49-F238E27FC236}">
                <a16:creationId xmlns:a16="http://schemas.microsoft.com/office/drawing/2014/main" id="{AE201840-B308-4AE8-B6FE-CF611CD58DB9}"/>
              </a:ext>
            </a:extLst>
          </p:cNvPr>
          <p:cNvSpPr/>
          <p:nvPr/>
        </p:nvSpPr>
        <p:spPr>
          <a:xfrm>
            <a:off x="146774" y="3801034"/>
            <a:ext cx="5170293" cy="78108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1)56:8=7(грн.)-1ручка.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6" name="Скругленный прямоугольник 24">
            <a:extLst>
              <a:ext uri="{FF2B5EF4-FFF2-40B4-BE49-F238E27FC236}">
                <a16:creationId xmlns:a16="http://schemas.microsoft.com/office/drawing/2014/main" id="{F6D3FFE3-DB8E-4ACE-9D75-CE50872A3010}"/>
              </a:ext>
            </a:extLst>
          </p:cNvPr>
          <p:cNvSpPr/>
          <p:nvPr/>
        </p:nvSpPr>
        <p:spPr>
          <a:xfrm>
            <a:off x="119251" y="4727456"/>
            <a:ext cx="4799882" cy="194617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4800" b="1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2)7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9=63(грн.)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Відповідь: 63 грн. вартість 9 олівців.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7" name="Скругленный прямоугольник 24">
            <a:extLst>
              <a:ext uri="{FF2B5EF4-FFF2-40B4-BE49-F238E27FC236}">
                <a16:creationId xmlns:a16="http://schemas.microsoft.com/office/drawing/2014/main" id="{DD77C6F3-4C98-40E5-A275-A106B543A609}"/>
              </a:ext>
            </a:extLst>
          </p:cNvPr>
          <p:cNvSpPr/>
          <p:nvPr/>
        </p:nvSpPr>
        <p:spPr>
          <a:xfrm>
            <a:off x="6455062" y="3562200"/>
            <a:ext cx="5256152" cy="78108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1)56:8=7(грн.)-1 ручка.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8" name="Скругленный прямоугольник 24">
            <a:extLst>
              <a:ext uri="{FF2B5EF4-FFF2-40B4-BE49-F238E27FC236}">
                <a16:creationId xmlns:a16="http://schemas.microsoft.com/office/drawing/2014/main" id="{716E6174-850A-487B-8EF2-6E7A67EBFC3A}"/>
              </a:ext>
            </a:extLst>
          </p:cNvPr>
          <p:cNvSpPr/>
          <p:nvPr/>
        </p:nvSpPr>
        <p:spPr>
          <a:xfrm>
            <a:off x="5554134" y="5338194"/>
            <a:ext cx="6637866" cy="14520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4000" b="1" dirty="0" smtClean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3) 6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∙9=54 (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грн.)</a:t>
            </a:r>
          </a:p>
          <a:p>
            <a:pPr lvl="0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Відповідь: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63 грн. вартість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9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олівців.</a:t>
            </a:r>
          </a:p>
          <a:p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9" name="Скругленный прямоугольник 24">
            <a:extLst>
              <a:ext uri="{FF2B5EF4-FFF2-40B4-BE49-F238E27FC236}">
                <a16:creationId xmlns:a16="http://schemas.microsoft.com/office/drawing/2014/main" id="{F5B88E45-EB03-4DD5-8047-B45A12A1D895}"/>
              </a:ext>
            </a:extLst>
          </p:cNvPr>
          <p:cNvSpPr/>
          <p:nvPr/>
        </p:nvSpPr>
        <p:spPr>
          <a:xfrm>
            <a:off x="6399206" y="4450197"/>
            <a:ext cx="5554133" cy="78108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2) 7-1=6(грн.)-1 олівець.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8100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39329</TotalTime>
  <Words>498</Words>
  <Application>Microsoft Office PowerPoint</Application>
  <PresentationFormat>Широкоэкранный</PresentationFormat>
  <Paragraphs>187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6325</cp:revision>
  <dcterms:created xsi:type="dcterms:W3CDTF">2018-01-05T16:38:53Z</dcterms:created>
  <dcterms:modified xsi:type="dcterms:W3CDTF">2022-05-31T11:29:29Z</dcterms:modified>
</cp:coreProperties>
</file>