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1442" r:id="rId3"/>
    <p:sldId id="1662" r:id="rId4"/>
    <p:sldId id="1663" r:id="rId5"/>
    <p:sldId id="1664" r:id="rId6"/>
    <p:sldId id="1665" r:id="rId7"/>
    <p:sldId id="1666" r:id="rId8"/>
    <p:sldId id="1667" r:id="rId9"/>
    <p:sldId id="1668" r:id="rId10"/>
    <p:sldId id="1487" r:id="rId11"/>
    <p:sldId id="1670" r:id="rId12"/>
    <p:sldId id="1671" r:id="rId13"/>
    <p:sldId id="1672" r:id="rId14"/>
    <p:sldId id="1650" r:id="rId15"/>
    <p:sldId id="1676" r:id="rId16"/>
    <p:sldId id="1686" r:id="rId17"/>
    <p:sldId id="1680" r:id="rId18"/>
    <p:sldId id="1652" r:id="rId19"/>
    <p:sldId id="1685" r:id="rId20"/>
    <p:sldId id="1649" r:id="rId21"/>
    <p:sldId id="1683" r:id="rId22"/>
    <p:sldId id="144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442"/>
            <p14:sldId id="1662"/>
            <p14:sldId id="1663"/>
            <p14:sldId id="1664"/>
            <p14:sldId id="1665"/>
            <p14:sldId id="1666"/>
            <p14:sldId id="1667"/>
            <p14:sldId id="1668"/>
            <p14:sldId id="1487"/>
            <p14:sldId id="1670"/>
            <p14:sldId id="1671"/>
            <p14:sldId id="1672"/>
            <p14:sldId id="1650"/>
            <p14:sldId id="1676"/>
            <p14:sldId id="1686"/>
            <p14:sldId id="1680"/>
            <p14:sldId id="1652"/>
            <p14:sldId id="1685"/>
          </p14:sldIdLst>
        </p14:section>
        <p14:section name="Раздел без заголовка" id="{AC9334F8-F988-4E78-9E68-3A8F16322EC6}">
          <p14:sldIdLst>
            <p14:sldId id="1649"/>
            <p14:sldId id="1683"/>
            <p14:sldId id="1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D0D0D"/>
    <a:srgbClr val="FF3131"/>
    <a:srgbClr val="FF66FF"/>
    <a:srgbClr val="00B050"/>
    <a:srgbClr val="BA1CBA"/>
    <a:srgbClr val="FFFF00"/>
    <a:srgbClr val="9E0000"/>
    <a:srgbClr val="1694E9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2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gif"/><Relationship Id="rId5" Type="http://schemas.openxmlformats.org/officeDocument/2006/relationships/image" Target="../media/image11.png"/><Relationship Id="rId10" Type="http://schemas.openxmlformats.org/officeDocument/2006/relationships/image" Target="../media/image20.jpe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gif"/><Relationship Id="rId5" Type="http://schemas.openxmlformats.org/officeDocument/2006/relationships/image" Target="../media/image11.png"/><Relationship Id="rId10" Type="http://schemas.openxmlformats.org/officeDocument/2006/relationships/image" Target="../media/image20.jpe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840544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45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583079"/>
            <a:ext cx="68666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Ділення 0. Неможливість ділення на 0. Розв’язування задач зі збільшенням (зменшенням) чисел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7" t="43198" r="13452" b="42960"/>
          <a:stretch/>
        </p:blipFill>
        <p:spPr>
          <a:xfrm>
            <a:off x="1712176" y="3422682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3" t="43647" r="3696" b="42511"/>
          <a:stretch/>
        </p:blipFill>
        <p:spPr>
          <a:xfrm>
            <a:off x="910719" y="3453216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1" t="43106" r="13558" b="43052"/>
          <a:stretch/>
        </p:blipFill>
        <p:spPr>
          <a:xfrm>
            <a:off x="7047073" y="3420118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7" t="43635" r="3552" b="42523"/>
          <a:stretch/>
        </p:blipFill>
        <p:spPr>
          <a:xfrm>
            <a:off x="6245616" y="3450652"/>
            <a:ext cx="584567" cy="72928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04" t="43088" r="13655" b="43070"/>
          <a:stretch/>
        </p:blipFill>
        <p:spPr>
          <a:xfrm>
            <a:off x="3480491" y="3430599"/>
            <a:ext cx="584567" cy="7292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1" t="43780" r="3558" b="42378"/>
          <a:stretch/>
        </p:blipFill>
        <p:spPr>
          <a:xfrm>
            <a:off x="2702525" y="3461235"/>
            <a:ext cx="584567" cy="72928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5" t="43308" r="13644" b="42850"/>
          <a:stretch/>
        </p:blipFill>
        <p:spPr>
          <a:xfrm>
            <a:off x="8821849" y="3430599"/>
            <a:ext cx="584567" cy="72928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4" t="43654" r="3715" b="42504"/>
          <a:stretch/>
        </p:blipFill>
        <p:spPr>
          <a:xfrm>
            <a:off x="8020392" y="3461133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5" t="43303" r="13484" b="42855"/>
          <a:stretch/>
        </p:blipFill>
        <p:spPr>
          <a:xfrm>
            <a:off x="5272297" y="343059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80" r="3555" b="42378"/>
          <a:stretch/>
        </p:blipFill>
        <p:spPr>
          <a:xfrm>
            <a:off x="4470840" y="3461133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7" t="42818" r="13322" b="43340"/>
          <a:stretch/>
        </p:blipFill>
        <p:spPr>
          <a:xfrm>
            <a:off x="10625117" y="3420118"/>
            <a:ext cx="584567" cy="7292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1" t="43563" r="3378" b="42595"/>
          <a:stretch/>
        </p:blipFill>
        <p:spPr>
          <a:xfrm>
            <a:off x="9828358" y="3450652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1345186"/>
            <a:ext cx="454613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0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630199" y="134552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1096" y="1790755"/>
            <a:ext cx="2576492" cy="3275203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2087432" y="2623634"/>
            <a:ext cx="454613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 : 4 =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633571" y="2623973"/>
            <a:ext cx="2262793" cy="120032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084060" y="3901743"/>
            <a:ext cx="454613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∙ 7 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6630199" y="3902082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2084060" y="5179513"/>
            <a:ext cx="454613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: 7=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6630199" y="5179852"/>
            <a:ext cx="2262793" cy="120032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34" grpId="0" animBg="1"/>
      <p:bldP spid="54" grpId="0" animBg="1"/>
      <p:bldP spid="55" grpId="0" animBg="1"/>
      <p:bldP spid="56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084060" y="1345186"/>
            <a:ext cx="4546139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∙ 0 =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630199" y="1345525"/>
            <a:ext cx="226279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1096" y="1790755"/>
            <a:ext cx="2576492" cy="3275203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2087432" y="2623634"/>
            <a:ext cx="454613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 : 8 =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633571" y="2623973"/>
            <a:ext cx="2262793" cy="1200329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964409" y="4275758"/>
            <a:ext cx="7110889" cy="2215991"/>
          </a:xfrm>
          <a:prstGeom prst="rect">
            <a:avLst/>
          </a:prstGeom>
          <a:solidFill>
            <a:srgbClr val="FF3131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 : </a:t>
            </a:r>
            <a:r>
              <a:rPr lang="uk-UA" sz="13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5740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8" grpId="0" animBg="1"/>
      <p:bldP spid="34" grpId="0" animBg="1"/>
      <p:bldP spid="54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rgbClr val="2F3242"/>
                  </a:solidFill>
                </a:ln>
              </a:rPr>
              <a:t>Ділити на нуль не можна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713401" y="1267072"/>
            <a:ext cx="10031955" cy="452431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 Національного ботанічного саду в </a:t>
            </a:r>
            <a:r>
              <a:rPr lang="uk-UA" sz="48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“Сад</a:t>
            </a:r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48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каменів”</a:t>
            </a:r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прийшли на екскурсію 9 дорослих, а дітей – </a:t>
            </a:r>
          </a:p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6 разів більше. На скільки більше дівчат, ніж хлопчиків, прийшло на екскурсію, якщо останніх було 28?</a:t>
            </a:r>
          </a:p>
        </p:txBody>
      </p:sp>
    </p:spTree>
    <p:extLst>
      <p:ext uri="{BB962C8B-B14F-4D97-AF65-F5344CB8AC3E}">
        <p14:creationId xmlns:p14="http://schemas.microsoft.com/office/powerpoint/2010/main" val="32218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6" name="AutoShape 2" descr="Зелена окраса української столиці: академічний ботанічний сад і його  рослинні колекці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елена окраса української столиці: академічний ботанічний сад і його  рослинні колекції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://www.nas.gov.ua/logo/PhotoNews/Kyiv_botgarden_9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03058" y="1397521"/>
            <a:ext cx="6992471" cy="4788126"/>
          </a:xfrm>
          <a:prstGeom prst="rect">
            <a:avLst/>
          </a:prstGeom>
          <a:noFill/>
          <a:ln>
            <a:solidFill>
              <a:srgbClr val="2F3242"/>
            </a:solidFill>
          </a:ln>
        </p:spPr>
      </p:pic>
      <p:sp>
        <p:nvSpPr>
          <p:cNvPr id="34" name="Прямоугольник 33"/>
          <p:cNvSpPr/>
          <p:nvPr/>
        </p:nvSpPr>
        <p:spPr>
          <a:xfrm>
            <a:off x="457200" y="1394491"/>
            <a:ext cx="3657599" cy="2554545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0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“Сад</a:t>
            </a:r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uk-UA" sz="4000" b="1" dirty="0" err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каменів”</a:t>
            </a:r>
            <a:endParaRPr lang="uk-UA" sz="40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 НБС</a:t>
            </a:r>
          </a:p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ім. М. Гришка,</a:t>
            </a:r>
          </a:p>
          <a:p>
            <a:pPr algn="ctr"/>
            <a:r>
              <a:rPr lang="uk-UA" sz="4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м. Київ</a:t>
            </a:r>
          </a:p>
        </p:txBody>
      </p:sp>
      <p:sp>
        <p:nvSpPr>
          <p:cNvPr id="45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08.11.2021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8068" y="535166"/>
            <a:ext cx="101023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/>
              <a:t>Задача 415</a:t>
            </a:r>
            <a:endParaRPr lang="uk-UA" sz="2800" b="1" dirty="0"/>
          </a:p>
          <a:p>
            <a:r>
              <a:rPr lang="uk-UA" sz="4800" b="1" dirty="0">
                <a:solidFill>
                  <a:srgbClr val="0070C0"/>
                </a:solidFill>
              </a:rPr>
              <a:t>Дорослі – 9 ос.</a:t>
            </a:r>
          </a:p>
          <a:p>
            <a:r>
              <a:rPr lang="uk-UA" sz="4800" b="1" dirty="0">
                <a:solidFill>
                  <a:srgbClr val="0070C0"/>
                </a:solidFill>
              </a:rPr>
              <a:t>Діти - ? ос., у 6 разів більше</a:t>
            </a:r>
          </a:p>
          <a:p>
            <a:r>
              <a:rPr lang="uk-UA" sz="4800" b="1" dirty="0">
                <a:solidFill>
                  <a:srgbClr val="0070C0"/>
                </a:solidFill>
              </a:rPr>
              <a:t>Хлопчики – 28 ос. </a:t>
            </a:r>
          </a:p>
          <a:p>
            <a:r>
              <a:rPr lang="uk-UA" sz="4800" b="1" dirty="0">
                <a:solidFill>
                  <a:srgbClr val="0070C0"/>
                </a:solidFill>
              </a:rPr>
              <a:t>Дівчатка - ? ос., решта від усіх дітей</a:t>
            </a:r>
          </a:p>
          <a:p>
            <a:r>
              <a:rPr lang="uk-UA" sz="4400" u="sng" dirty="0">
                <a:solidFill>
                  <a:srgbClr val="7030A0"/>
                </a:solidFill>
              </a:rPr>
              <a:t>Міркування:</a:t>
            </a:r>
          </a:p>
          <a:p>
            <a:r>
              <a:rPr lang="uk-UA" sz="4400" b="1" dirty="0"/>
              <a:t>1) Скільки будо дітей всього?</a:t>
            </a:r>
          </a:p>
          <a:p>
            <a:r>
              <a:rPr lang="uk-UA" sz="4400" b="1" dirty="0"/>
              <a:t>2) Скільки було </a:t>
            </a:r>
            <a:r>
              <a:rPr lang="uk-UA" sz="4400" b="1" dirty="0" err="1"/>
              <a:t>дівчаток</a:t>
            </a:r>
            <a:r>
              <a:rPr lang="uk-UA" sz="4400" b="1" dirty="0" smtClean="0"/>
              <a:t>?</a:t>
            </a:r>
          </a:p>
          <a:p>
            <a:r>
              <a:rPr lang="uk-UA" sz="4400" b="1" dirty="0" smtClean="0"/>
              <a:t>3) На скільки більше було </a:t>
            </a:r>
            <a:r>
              <a:rPr lang="uk-UA" sz="4400" b="1" dirty="0" err="1" smtClean="0"/>
              <a:t>дівчаток</a:t>
            </a:r>
            <a:r>
              <a:rPr lang="uk-UA" sz="4400" b="1" dirty="0" smtClean="0"/>
              <a:t>?</a:t>
            </a:r>
            <a:endParaRPr lang="uk-UA" sz="4400" b="1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10800000">
            <a:off x="4668718" y="1723293"/>
            <a:ext cx="3508129" cy="1063869"/>
          </a:xfrm>
          <a:prstGeom prst="bentConnector3">
            <a:avLst>
              <a:gd name="adj1" fmla="val -1741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1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про хризантеми за коротким записом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Хризантемы белые (Эльвира Голубева) / Стихи.ру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7656" y="1524000"/>
            <a:ext cx="2842751" cy="2316843"/>
          </a:xfrm>
          <a:prstGeom prst="rect">
            <a:avLst/>
          </a:prstGeom>
          <a:noFill/>
        </p:spPr>
      </p:pic>
      <p:sp>
        <p:nvSpPr>
          <p:cNvPr id="1038" name="AutoShape 14" descr="912) хризантема кустовая &quot;Лимончелло&quot; купить с доставкой в Норильск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AutoShape 16" descr="912) хризантема кустовая &quot;Лимончелло&quot; купить с доставкой в Норильск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Анимированная открытка &quot;Ирина хризантемы&quot;"/>
          <p:cNvPicPr>
            <a:picLocks noChangeAspect="1" noChangeArrowheads="1" noCrop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77543" y="1319692"/>
            <a:ext cx="3161393" cy="2436559"/>
          </a:xfrm>
          <a:prstGeom prst="rect">
            <a:avLst/>
          </a:prstGeom>
          <a:noFill/>
        </p:spPr>
      </p:pic>
      <p:sp>
        <p:nvSpPr>
          <p:cNvPr id="1044" name="AutoShape 20" descr="Хризантема кустовая - Бакарди (розовая) купить в Твери по цене 120 рублей |  Камел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ROZETKA | Ветка SendFlowers Розовые хризантемы 1 шт. Цена, купить Ветка  SendFlowers Розовые хризантемы 1 шт в Киеве, Харькове, Днепропетровске,  Одессе, Запорожье, Львове. Ветка SendFlowers Розовые хризантемы 1 шт:  обзор, описание, продажа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839200" y="987878"/>
            <a:ext cx="2830286" cy="2830286"/>
          </a:xfrm>
          <a:prstGeom prst="rect">
            <a:avLst/>
          </a:prstGeom>
          <a:noFill/>
        </p:spPr>
      </p:pic>
      <p:sp>
        <p:nvSpPr>
          <p:cNvPr id="45" name="Прямоугольник 44"/>
          <p:cNvSpPr/>
          <p:nvPr/>
        </p:nvSpPr>
        <p:spPr>
          <a:xfrm>
            <a:off x="1763487" y="4335962"/>
            <a:ext cx="3028214" cy="830997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кущів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5138059" y="4292419"/>
            <a:ext cx="3028214" cy="1569660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у 2 рази більше</a:t>
            </a:r>
            <a:endParaRPr lang="uk-UA" sz="48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8468374" y="4279927"/>
            <a:ext cx="3433816" cy="2308324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на </a:t>
            </a:r>
            <a:r>
              <a:rPr lang="uk-UA" sz="4800" b="1" i="1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більше</a:t>
            </a:r>
            <a:r>
              <a:rPr lang="uk-UA" sz="4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ніж жовтих</a:t>
            </a:r>
            <a:endParaRPr lang="uk-UA" sz="48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8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рівняння за схемами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8976" y="3209731"/>
            <a:ext cx="2605728" cy="3312367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>
            <a:off x="1710771" y="3216396"/>
            <a:ext cx="3927461" cy="158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6200000" flipV="1">
            <a:off x="1556513" y="3237163"/>
            <a:ext cx="314942" cy="311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 flipH="1" flipV="1">
            <a:off x="2961888" y="3216396"/>
            <a:ext cx="359592" cy="158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5400000" flipH="1" flipV="1">
            <a:off x="5458436" y="3216396"/>
            <a:ext cx="359592" cy="158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авая фигурная скобка 56"/>
          <p:cNvSpPr/>
          <p:nvPr/>
        </p:nvSpPr>
        <p:spPr>
          <a:xfrm rot="5400000">
            <a:off x="3331357" y="1818587"/>
            <a:ext cx="687462" cy="3926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авая фигурная скобка 57"/>
          <p:cNvSpPr/>
          <p:nvPr/>
        </p:nvSpPr>
        <p:spPr>
          <a:xfrm rot="16200000">
            <a:off x="2214428" y="2067535"/>
            <a:ext cx="446455" cy="1408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авая фигурная скобка 58"/>
          <p:cNvSpPr/>
          <p:nvPr/>
        </p:nvSpPr>
        <p:spPr>
          <a:xfrm rot="16200000">
            <a:off x="4162112" y="1512232"/>
            <a:ext cx="446455" cy="25057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2190823" y="1659642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905449" y="169325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228488" y="416235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658721" y="1854683"/>
            <a:ext cx="3206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 + 65 = 93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7668319" y="2541898"/>
            <a:ext cx="3073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 = 93 - 65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693551" y="3202133"/>
            <a:ext cx="1845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 = 28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7668319" y="3920177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+ 65 = 93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9029268" y="4549583"/>
            <a:ext cx="2247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93 = 93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68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9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40731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і розв'яжи рівняння за схемами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08976" y="3209731"/>
            <a:ext cx="2605728" cy="3312367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>
            <a:off x="1710771" y="3216396"/>
            <a:ext cx="3927461" cy="158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6200000" flipV="1">
            <a:off x="1556513" y="3237163"/>
            <a:ext cx="314942" cy="311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 flipH="1" flipV="1">
            <a:off x="2961888" y="3216396"/>
            <a:ext cx="359592" cy="158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rot="5400000" flipH="1" flipV="1">
            <a:off x="5458436" y="3216396"/>
            <a:ext cx="359592" cy="1588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Правая фигурная скобка 56"/>
          <p:cNvSpPr/>
          <p:nvPr/>
        </p:nvSpPr>
        <p:spPr>
          <a:xfrm rot="5400000">
            <a:off x="3331357" y="1818587"/>
            <a:ext cx="687462" cy="3926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авая фигурная скобка 57"/>
          <p:cNvSpPr/>
          <p:nvPr/>
        </p:nvSpPr>
        <p:spPr>
          <a:xfrm rot="16200000">
            <a:off x="2214428" y="2067535"/>
            <a:ext cx="446455" cy="1408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авая фигурная скобка 58"/>
          <p:cNvSpPr/>
          <p:nvPr/>
        </p:nvSpPr>
        <p:spPr>
          <a:xfrm rot="16200000">
            <a:off x="4162112" y="1512232"/>
            <a:ext cx="446455" cy="25057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2190823" y="1659642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905449" y="169325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228488" y="416235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658721" y="1854683"/>
            <a:ext cx="3206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 + 57 = 91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7668319" y="2541898"/>
            <a:ext cx="3073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 = 91 - 57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693551" y="3202133"/>
            <a:ext cx="1845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 = 34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7668319" y="3920177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 + 57 = 91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9029268" y="4549583"/>
            <a:ext cx="2247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 = 91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68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4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3476609" y="1412813"/>
            <a:ext cx="8490040" cy="309872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Встало сонце спозаранку,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Зазирнуло під фіранку.</a:t>
            </a: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Добрий день нам всім сказало, </a:t>
            </a:r>
          </a:p>
          <a:p>
            <a:pPr algn="ctr"/>
            <a:r>
              <a:rPr lang="uk-UA" sz="4400" b="1" dirty="0" smtClean="0">
                <a:solidFill>
                  <a:schemeClr val="bg1"/>
                </a:solidFill>
              </a:rPr>
              <a:t>До роботи нас позвало.</a:t>
            </a:r>
            <a:endParaRPr lang="uk-UA" sz="4400" b="1" dirty="0">
              <a:solidFill>
                <a:schemeClr val="bg1"/>
              </a:solidFill>
            </a:endParaRPr>
          </a:p>
        </p:txBody>
      </p:sp>
      <p:pic>
        <p:nvPicPr>
          <p:cNvPr id="15" name="Picture 2" descr="Vektor Kreslené děti čtení knihy #63519665 | fotobanka Fotky&amp;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9" y="2212596"/>
            <a:ext cx="2717678" cy="299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31604" cy="28689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Розв'яжи задачу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3" y="1013684"/>
            <a:ext cx="3032302" cy="154840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878657" y="4171992"/>
            <a:ext cx="2918206" cy="116639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8449" y="4516673"/>
            <a:ext cx="896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на        </a:t>
            </a:r>
            <a:r>
              <a:rPr lang="uk-UA" sz="3200" dirty="0" smtClean="0">
                <a:latin typeface="Monotype Corsiva" panose="03010101010201010101" pitchFamily="66" charset="0"/>
              </a:rPr>
              <a:t> дівчинки було більше, </a:t>
            </a:r>
            <a:r>
              <a:rPr lang="uk-UA" sz="3200" dirty="0">
                <a:latin typeface="Monotype Corsiva" panose="03010101010201010101" pitchFamily="66" charset="0"/>
              </a:rPr>
              <a:t>ніж хлопчиків.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0185" y="226031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 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2" t="43543" r="58257" b="40941"/>
          <a:stretch/>
        </p:blipFill>
        <p:spPr>
          <a:xfrm>
            <a:off x="6846557" y="1478605"/>
            <a:ext cx="479148" cy="67682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50228" y="2329563"/>
            <a:ext cx="339911" cy="30626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5225" y="2302813"/>
            <a:ext cx="408812" cy="4187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3" t="42938" r="85586" b="43220"/>
          <a:stretch/>
        </p:blipFill>
        <p:spPr>
          <a:xfrm>
            <a:off x="1238920" y="2210287"/>
            <a:ext cx="470473" cy="586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335" y="214123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245810" y="2999455"/>
            <a:ext cx="456691" cy="5801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8398" y="288308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17053" y="3079490"/>
            <a:ext cx="339911" cy="3062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547190" y="2992431"/>
            <a:ext cx="547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– дівчат;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07661" y="2260312"/>
            <a:ext cx="807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- </a:t>
            </a:r>
            <a:r>
              <a:rPr lang="uk-UA" sz="3600" dirty="0" smtClean="0">
                <a:latin typeface="Monotype Corsiva" panose="03010101010201010101" pitchFamily="66" charset="0"/>
              </a:rPr>
              <a:t>дітей</a:t>
            </a:r>
            <a:r>
              <a:rPr lang="uk-UA" sz="3600" dirty="0" smtClean="0">
                <a:latin typeface="Monotype Corsiva" panose="03010101010201010101" pitchFamily="66" charset="0"/>
              </a:rPr>
              <a:t>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2" t="44000" r="57926" b="42964"/>
          <a:stretch/>
        </p:blipFill>
        <p:spPr>
          <a:xfrm>
            <a:off x="3530464" y="2251455"/>
            <a:ext cx="443752" cy="56373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2" t="43677" r="48807" b="42481"/>
          <a:stretch/>
        </p:blipFill>
        <p:spPr>
          <a:xfrm>
            <a:off x="3102905" y="2230044"/>
            <a:ext cx="506414" cy="63178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43496" r="57660" b="42662"/>
          <a:stretch/>
        </p:blipFill>
        <p:spPr>
          <a:xfrm>
            <a:off x="2007590" y="2962657"/>
            <a:ext cx="506414" cy="60204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7" t="44312" r="39841" b="42652"/>
          <a:stretch/>
        </p:blipFill>
        <p:spPr>
          <a:xfrm>
            <a:off x="2400332" y="2256032"/>
            <a:ext cx="443752" cy="56373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" t="43971" r="85627" b="40513"/>
          <a:stretch/>
        </p:blipFill>
        <p:spPr>
          <a:xfrm>
            <a:off x="7244557" y="1509827"/>
            <a:ext cx="479148" cy="676824"/>
          </a:xfrm>
          <a:prstGeom prst="rect">
            <a:avLst/>
          </a:prstGeom>
        </p:spPr>
      </p:pic>
      <p:grpSp>
        <p:nvGrpSpPr>
          <p:cNvPr id="75" name="Группа 74"/>
          <p:cNvGrpSpPr/>
          <p:nvPr/>
        </p:nvGrpSpPr>
        <p:grpSpPr>
          <a:xfrm>
            <a:off x="10599057" y="-543369"/>
            <a:ext cx="408812" cy="542922"/>
            <a:chOff x="2361639" y="2985697"/>
            <a:chExt cx="408812" cy="542922"/>
          </a:xfrm>
        </p:grpSpPr>
        <p:pic>
          <p:nvPicPr>
            <p:cNvPr id="76" name="Рисунок 7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1" t="44233" r="48737" b="42731"/>
          <a:stretch/>
        </p:blipFill>
        <p:spPr>
          <a:xfrm>
            <a:off x="1679414" y="3002279"/>
            <a:ext cx="443752" cy="56373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3" t="43823" r="13325" b="43141"/>
          <a:stretch/>
        </p:blipFill>
        <p:spPr>
          <a:xfrm>
            <a:off x="1646062" y="2235778"/>
            <a:ext cx="450072" cy="571759"/>
          </a:xfrm>
          <a:prstGeom prst="rect">
            <a:avLst/>
          </a:prstGeom>
        </p:spPr>
      </p:pic>
      <p:sp>
        <p:nvSpPr>
          <p:cNvPr id="62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44326" r="67624" b="42638"/>
          <a:stretch/>
        </p:blipFill>
        <p:spPr>
          <a:xfrm>
            <a:off x="1246766" y="3743579"/>
            <a:ext cx="456691" cy="5801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82123" y="362897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04290" y="3719603"/>
            <a:ext cx="159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(д.)  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12298" r="90931" b="82711"/>
          <a:stretch/>
        </p:blipFill>
        <p:spPr>
          <a:xfrm>
            <a:off x="2338373" y="3129514"/>
            <a:ext cx="421206" cy="2765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06983" y="3822427"/>
            <a:ext cx="339911" cy="3062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9" t="44857" r="39079" b="42107"/>
          <a:stretch/>
        </p:blipFill>
        <p:spPr>
          <a:xfrm>
            <a:off x="4335477" y="3031613"/>
            <a:ext cx="455113" cy="57816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7656351" y="1477687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2744871" y="3002226"/>
            <a:ext cx="456691" cy="580167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6" t="44396" r="22702" b="42568"/>
          <a:stretch/>
        </p:blipFill>
        <p:spPr>
          <a:xfrm>
            <a:off x="3148463" y="2999321"/>
            <a:ext cx="455113" cy="57816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3890694" y="2996582"/>
            <a:ext cx="456691" cy="580167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1639896" y="3754499"/>
            <a:ext cx="456691" cy="580167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6" t="44396" r="22702" b="42568"/>
          <a:stretch/>
        </p:blipFill>
        <p:spPr>
          <a:xfrm>
            <a:off x="2009441" y="3751594"/>
            <a:ext cx="455113" cy="57816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9" t="44857" r="39079" b="42107"/>
          <a:stretch/>
        </p:blipFill>
        <p:spPr>
          <a:xfrm>
            <a:off x="3203826" y="3777401"/>
            <a:ext cx="455113" cy="578163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2773634" y="3742370"/>
            <a:ext cx="456691" cy="580167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" t="12298" r="90931" b="82711"/>
          <a:stretch/>
        </p:blipFill>
        <p:spPr>
          <a:xfrm>
            <a:off x="2335131" y="3860710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3906907" y="3752096"/>
            <a:ext cx="456691" cy="580167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7" t="44418" r="76641" b="42546"/>
          <a:stretch/>
        </p:blipFill>
        <p:spPr>
          <a:xfrm>
            <a:off x="4643968" y="4482404"/>
            <a:ext cx="456691" cy="5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41" grpId="0"/>
      <p:bldP spid="43" grpId="0"/>
      <p:bldP spid="59" grpId="0"/>
      <p:bldP spid="64" grpId="0"/>
      <p:bldP spid="71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416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1"/>
            <a:ext cx="8531604" cy="2953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задачу про хризантеми за коротким записом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Мікс Гвоздик і Хризантем - купити букет з доставкою. Ціна, фото, відгуки,  подарунки ❀ Kiev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Хризантемы белые (Эльвира Голубева) / Стихи.ру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7656" y="1524000"/>
            <a:ext cx="2842751" cy="2316843"/>
          </a:xfrm>
          <a:prstGeom prst="rect">
            <a:avLst/>
          </a:prstGeom>
          <a:noFill/>
        </p:spPr>
      </p:pic>
      <p:sp>
        <p:nvSpPr>
          <p:cNvPr id="1038" name="AutoShape 14" descr="912) хризантема кустовая &quot;Лимончелло&quot; купить с доставкой в Норильск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0" name="AutoShape 16" descr="912) хризантема кустовая &quot;Лимончелло&quot; купить с доставкой в Норильск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Анимированная открытка &quot;Ирина хризантемы&quot;"/>
          <p:cNvPicPr>
            <a:picLocks noChangeAspect="1" noChangeArrowheads="1" noCrop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77543" y="1319692"/>
            <a:ext cx="3161393" cy="2436559"/>
          </a:xfrm>
          <a:prstGeom prst="rect">
            <a:avLst/>
          </a:prstGeom>
          <a:noFill/>
        </p:spPr>
      </p:pic>
      <p:sp>
        <p:nvSpPr>
          <p:cNvPr id="1044" name="AutoShape 20" descr="Хризантема кустовая - Бакарди (розовая) купить в Твери по цене 120 рублей |  Камел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ROZETKA | Ветка SendFlowers Розовые хризантемы 1 шт. Цена, купить Ветка  SendFlowers Розовые хризантемы 1 шт в Киеве, Харькове, Днепропетровске,  Одессе, Запорожье, Львове. Ветка SendFlowers Розовые хризантемы 1 шт:  обзор, описание, продажа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839200" y="987878"/>
            <a:ext cx="2830286" cy="2830286"/>
          </a:xfrm>
          <a:prstGeom prst="rect">
            <a:avLst/>
          </a:prstGeom>
          <a:noFill/>
        </p:spPr>
      </p:pic>
      <p:sp>
        <p:nvSpPr>
          <p:cNvPr id="45" name="Прямоугольник 44"/>
          <p:cNvSpPr/>
          <p:nvPr/>
        </p:nvSpPr>
        <p:spPr>
          <a:xfrm>
            <a:off x="2000250" y="4019550"/>
            <a:ext cx="9163050" cy="2215991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3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2 + 8</a:t>
            </a:r>
            <a:r>
              <a:rPr lang="uk-UA" sz="13800" b="1" i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3800" b="1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8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“</a:t>
            </a:r>
            <a:r>
              <a:rPr lang="uk-UA" sz="2000" b="1" dirty="0">
                <a:solidFill>
                  <a:schemeClr val="bg1"/>
                </a:solidFill>
              </a:rPr>
              <a:t>Плюс – мінус – цікаво </a:t>
            </a:r>
            <a:r>
              <a:rPr lang="en-US" sz="2000" b="1" dirty="0">
                <a:solidFill>
                  <a:schemeClr val="bg1"/>
                </a:solidFill>
              </a:rPr>
              <a:t>”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8" y="1082438"/>
            <a:ext cx="1709701" cy="20220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" y="2773420"/>
            <a:ext cx="1980740" cy="21106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1" y="4883171"/>
            <a:ext cx="1913077" cy="1809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6388" y="1698171"/>
            <a:ext cx="990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сподобалось на </a:t>
            </a:r>
            <a:r>
              <a:rPr lang="uk-UA" sz="3600" b="1" dirty="0" err="1"/>
              <a:t>уроці</a:t>
            </a:r>
            <a:r>
              <a:rPr lang="uk-UA" sz="3600" b="1" dirty="0"/>
              <a:t>, що здавалося цікавим та корисним.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86388" y="3202731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Все те, що не сподобалось, здавалося важким, незрозумілим та нудним.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4051" y="5042263"/>
            <a:ext cx="946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Факти, про які дізналися на </a:t>
            </a:r>
            <a:r>
              <a:rPr lang="uk-UA" sz="3600" b="1" dirty="0" err="1"/>
              <a:t>уроці</a:t>
            </a:r>
            <a:r>
              <a:rPr lang="uk-UA" sz="3600" b="1" dirty="0"/>
              <a:t>, чого б ще хотіли дізнатися.</a:t>
            </a:r>
          </a:p>
        </p:txBody>
      </p:sp>
    </p:spTree>
    <p:extLst>
      <p:ext uri="{BB962C8B-B14F-4D97-AF65-F5344CB8AC3E}">
        <p14:creationId xmlns:p14="http://schemas.microsoft.com/office/powerpoint/2010/main" val="352898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∙ 3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8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∙ 9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929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0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0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0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5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1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2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1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1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5" b="10588"/>
          <a:stretch/>
        </p:blipFill>
        <p:spPr>
          <a:xfrm>
            <a:off x="241995" y="4169588"/>
            <a:ext cx="5992906" cy="25943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08.11.2021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5796320" y="1251507"/>
            <a:ext cx="6045687" cy="5512421"/>
            <a:chOff x="332509" y="1793919"/>
            <a:chExt cx="4965007" cy="452375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1" b="10545"/>
            <a:stretch/>
          </p:blipFill>
          <p:spPr>
            <a:xfrm>
              <a:off x="332509" y="1793919"/>
              <a:ext cx="4965007" cy="4523753"/>
            </a:xfrm>
            <a:prstGeom prst="rect">
              <a:avLst/>
            </a:prstGeom>
          </p:spPr>
        </p:pic>
        <p:sp>
          <p:nvSpPr>
            <p:cNvPr id="10" name="Овал 9"/>
            <p:cNvSpPr/>
            <p:nvPr/>
          </p:nvSpPr>
          <p:spPr>
            <a:xfrm>
              <a:off x="1609500" y="2743199"/>
              <a:ext cx="2394232" cy="24350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915050" y="1522709"/>
            <a:ext cx="4980324" cy="2646878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1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uk-UA" sz="1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∙ 1</a:t>
            </a:r>
            <a:endParaRPr lang="ru-RU" sz="1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080018" y="2312048"/>
            <a:ext cx="147829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990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99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7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35571</TotalTime>
  <Words>544</Words>
  <Application>Microsoft Office PowerPoint</Application>
  <PresentationFormat>Широкоэкранный</PresentationFormat>
  <Paragraphs>212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4462</cp:revision>
  <dcterms:created xsi:type="dcterms:W3CDTF">2018-01-05T16:38:53Z</dcterms:created>
  <dcterms:modified xsi:type="dcterms:W3CDTF">2021-11-08T12:48:20Z</dcterms:modified>
</cp:coreProperties>
</file>