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6" r:id="rId2"/>
    <p:sldId id="289" r:id="rId3"/>
    <p:sldId id="297" r:id="rId4"/>
    <p:sldId id="296" r:id="rId5"/>
    <p:sldId id="298" r:id="rId6"/>
    <p:sldId id="290" r:id="rId7"/>
    <p:sldId id="291" r:id="rId8"/>
    <p:sldId id="292" r:id="rId9"/>
    <p:sldId id="295" r:id="rId10"/>
    <p:sldId id="294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0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7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1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5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66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5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8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02DC-AD11-4901-85A1-BAE11F2C20BB}" type="datetimeFigureOut">
              <a:rPr lang="uk-UA" smtClean="0"/>
              <a:t>10.11.21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D9C6D3-3E13-4157-A1BB-1052CD3CE631}" type="slidenum">
              <a:rPr lang="uk-UA" smtClean="0"/>
              <a:t>‹#›</a:t>
            </a:fld>
            <a:endParaRPr lang="uk-UA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.img.com.ua/b/orig/c/83/b61d2c1a572d5a08d76bb0e037d7f83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2" b="13124"/>
          <a:stretch/>
        </p:blipFill>
        <p:spPr bwMode="auto">
          <a:xfrm>
            <a:off x="1787598" y="-381272"/>
            <a:ext cx="9396536" cy="7239271"/>
          </a:xfrm>
          <a:prstGeom prst="roundRect">
            <a:avLst>
              <a:gd name="adj" fmla="val 24782"/>
            </a:avLst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5714999"/>
            <a:ext cx="7836516" cy="1143000"/>
          </a:xfrm>
        </p:spPr>
        <p:txBody>
          <a:bodyPr>
            <a:normAutofit/>
          </a:bodyPr>
          <a:lstStyle/>
          <a:p>
            <a:pPr algn="ctr"/>
            <a:r>
              <a:rPr lang="uk-UA" sz="5400" b="1" dirty="0">
                <a:solidFill>
                  <a:srgbClr val="9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Перлини готики</a:t>
            </a:r>
            <a:endParaRPr lang="uk-UA" sz="5400" dirty="0">
              <a:solidFill>
                <a:srgbClr val="9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591944" y="2666864"/>
            <a:ext cx="48121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78402-9B21-7B4B-BDF5-7226CF516389}"/>
              </a:ext>
            </a:extLst>
          </p:cNvPr>
          <p:cNvSpPr txBox="1"/>
          <p:nvPr/>
        </p:nvSpPr>
        <p:spPr>
          <a:xfrm>
            <a:off x="8562975" y="207731"/>
            <a:ext cx="3629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2000" b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8 клас</a:t>
            </a:r>
          </a:p>
          <a:p>
            <a:pPr algn="ctr"/>
            <a:r>
              <a:rPr lang="ru-UA" sz="2000" b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мистецтво</a:t>
            </a:r>
          </a:p>
        </p:txBody>
      </p:sp>
    </p:spTree>
    <p:extLst>
      <p:ext uri="{BB962C8B-B14F-4D97-AF65-F5344CB8AC3E}">
        <p14:creationId xmlns:p14="http://schemas.microsoft.com/office/powerpoint/2010/main" val="307547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" presetClass="exit" presetSubtype="1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8" dur="1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Собор Дуомо в Милане, Испа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8" y="1089061"/>
            <a:ext cx="7620000" cy="5715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8" y="0"/>
            <a:ext cx="11722814" cy="729465"/>
          </a:xfrm>
        </p:spPr>
        <p:txBody>
          <a:bodyPr>
            <a:noAutofit/>
          </a:bodyPr>
          <a:lstStyle/>
          <a:p>
            <a:r>
              <a:rPr lang="uk-UA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Міланський кафедральний собор (Італія)</a:t>
            </a:r>
            <a:endParaRPr lang="ru-RU" sz="28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8743-6BC4-499A-8243-CB0D343ABC4B}"/>
              </a:ext>
            </a:extLst>
          </p:cNvPr>
          <p:cNvSpPr txBox="1"/>
          <p:nvPr/>
        </p:nvSpPr>
        <p:spPr>
          <a:xfrm>
            <a:off x="7758289" y="705177"/>
            <a:ext cx="4315146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200" dirty="0">
                <a:latin typeface="Georgia" panose="02040502050405020303" pitchFamily="18" charset="0"/>
              </a:rPr>
              <a:t>Гігантський собор, що возвеличується в центрі старого Мілана, э однією з найпарадоксальніших споруд середньовічної архітектури. Його менш за все можна назвати готичним. Попри таку парадоксальність, Міланський собор - мабуть, кращий зразок італійської готики! </a:t>
            </a:r>
          </a:p>
          <a:p>
            <a:pPr algn="just"/>
            <a:r>
              <a:rPr lang="uk-UA" sz="2200" dirty="0">
                <a:latin typeface="Georgia" panose="02040502050405020303" pitchFamily="18" charset="0"/>
              </a:rPr>
              <a:t>Міланський собор часто називають "восьмим чудом світу", і для цього є всі підстави. Собор в Мілані - найбільша в світі споруда з мармуру.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005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B50C7-2DA3-7440-8BE6-A1B22D1D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91" y="2605750"/>
            <a:ext cx="6054590" cy="1646500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 err="1">
                <a:latin typeface="Georgia" panose="02040502050405020303" pitchFamily="18" charset="0"/>
              </a:rPr>
              <a:t>Заміна</a:t>
            </a:r>
            <a:r>
              <a:rPr lang="ru-RU" dirty="0">
                <a:latin typeface="Georgia" panose="02040502050405020303" pitchFamily="18" charset="0"/>
              </a:rPr>
              <a:t> глухих </a:t>
            </a:r>
            <a:r>
              <a:rPr lang="ru-RU" dirty="0" err="1">
                <a:latin typeface="Georgia" panose="02040502050405020303" pitchFamily="18" charset="0"/>
              </a:rPr>
              <a:t>стін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величезними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вікнами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призвела</a:t>
            </a:r>
            <a:r>
              <a:rPr lang="ru-RU" dirty="0">
                <a:latin typeface="Georgia" panose="02040502050405020303" pitchFamily="18" charset="0"/>
              </a:rPr>
              <a:t> до </a:t>
            </a:r>
            <a:r>
              <a:rPr lang="ru-RU" dirty="0" err="1">
                <a:latin typeface="Georgia" panose="02040502050405020303" pitchFamily="18" charset="0"/>
              </a:rPr>
              <a:t>зникнення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монументальних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розписів</a:t>
            </a:r>
            <a:r>
              <a:rPr lang="ru-RU" dirty="0">
                <a:latin typeface="Georgia" panose="02040502050405020303" pitchFamily="18" charset="0"/>
              </a:rPr>
              <a:t>. Фреску </a:t>
            </a:r>
            <a:r>
              <a:rPr lang="ru-RU" dirty="0" err="1">
                <a:latin typeface="Georgia" panose="02040502050405020303" pitchFamily="18" charset="0"/>
              </a:rPr>
              <a:t>замінив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вітраж</a:t>
            </a:r>
            <a:r>
              <a:rPr lang="ru-RU" dirty="0">
                <a:latin typeface="Georgia" panose="02040502050405020303" pitchFamily="18" charset="0"/>
              </a:rPr>
              <a:t>. </a:t>
            </a:r>
            <a:r>
              <a:rPr lang="ru-RU" dirty="0" err="1">
                <a:latin typeface="Georgia" panose="02040502050405020303" pitchFamily="18" charset="0"/>
              </a:rPr>
              <a:t>Інтер’єри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готичних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соборів</a:t>
            </a:r>
            <a:r>
              <a:rPr lang="ru-RU" dirty="0">
                <a:latin typeface="Georgia" panose="02040502050405020303" pitchFamily="18" charset="0"/>
              </a:rPr>
              <a:t> не </a:t>
            </a:r>
            <a:r>
              <a:rPr lang="ru-RU" dirty="0" err="1">
                <a:latin typeface="Georgia" panose="02040502050405020303" pitchFamily="18" charset="0"/>
              </a:rPr>
              <a:t>тільки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грандіозніші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dirty="0" err="1">
                <a:latin typeface="Georgia" panose="02040502050405020303" pitchFamily="18" charset="0"/>
              </a:rPr>
              <a:t>динамічніші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ніж</a:t>
            </a:r>
            <a:r>
              <a:rPr lang="ru-RU" dirty="0">
                <a:latin typeface="Georgia" panose="02040502050405020303" pitchFamily="18" charset="0"/>
              </a:rPr>
              <a:t> в </a:t>
            </a:r>
            <a:r>
              <a:rPr lang="ru-RU" dirty="0" err="1">
                <a:latin typeface="Georgia" panose="02040502050405020303" pitchFamily="18" charset="0"/>
              </a:rPr>
              <a:t>романському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стилі</a:t>
            </a:r>
            <a:r>
              <a:rPr lang="ru-RU" dirty="0">
                <a:latin typeface="Georgia" panose="02040502050405020303" pitchFamily="18" charset="0"/>
              </a:rPr>
              <a:t> – вони </a:t>
            </a:r>
            <a:r>
              <a:rPr lang="ru-RU" dirty="0" err="1">
                <a:latin typeface="Georgia" panose="02040502050405020303" pitchFamily="18" charset="0"/>
              </a:rPr>
              <a:t>свідчать</a:t>
            </a:r>
            <a:r>
              <a:rPr lang="ru-RU" dirty="0">
                <a:latin typeface="Georgia" panose="02040502050405020303" pitchFamily="18" charset="0"/>
              </a:rPr>
              <a:t> про </a:t>
            </a:r>
            <a:r>
              <a:rPr lang="ru-RU" dirty="0" err="1">
                <a:latin typeface="Georgia" panose="02040502050405020303" pitchFamily="18" charset="0"/>
              </a:rPr>
              <a:t>нове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розуміння</a:t>
            </a:r>
            <a:r>
              <a:rPr lang="ru-RU" dirty="0">
                <a:latin typeface="Georgia" panose="02040502050405020303" pitchFamily="18" charset="0"/>
              </a:rPr>
              <a:t> простору. </a:t>
            </a:r>
            <a:endParaRPr lang="ru-UA" dirty="0">
              <a:latin typeface="Georgia" panose="020405020504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265B9-C6CE-4F4F-92A1-469BBE8CA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4" y="622204"/>
            <a:ext cx="4786594" cy="46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0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99040-50C6-134C-8280-07C81930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554" y="218633"/>
            <a:ext cx="6698371" cy="5672881"/>
          </a:xfrm>
        </p:spPr>
        <p:txBody>
          <a:bodyPr>
            <a:normAutofit fontScale="90000"/>
          </a:bodyPr>
          <a:lstStyle/>
          <a:p>
            <a:pPr algn="just"/>
            <a:br>
              <a:rPr lang="ru-RU" dirty="0"/>
            </a:br>
            <a:r>
              <a:rPr lang="ru-RU" sz="2700" dirty="0">
                <a:latin typeface="Georgia" panose="02040502050405020303" pitchFamily="18" charset="0"/>
              </a:rPr>
              <a:t>У </a:t>
            </a:r>
            <a:r>
              <a:rPr lang="ru-RU" sz="2700" dirty="0" err="1">
                <a:latin typeface="Georgia" panose="02040502050405020303" pitchFamily="18" charset="0"/>
              </a:rPr>
              <a:t>внутрішньому</a:t>
            </a:r>
            <a:r>
              <a:rPr lang="ru-RU" sz="2700" dirty="0">
                <a:latin typeface="Georgia" panose="02040502050405020303" pitchFamily="18" charset="0"/>
              </a:rPr>
              <a:t> і, особливо, у </a:t>
            </a:r>
            <a:r>
              <a:rPr lang="ru-RU" sz="2700" dirty="0" err="1">
                <a:latin typeface="Georgia" panose="02040502050405020303" pitchFamily="18" charset="0"/>
              </a:rPr>
              <a:t>зовнішньому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убранстві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значне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місце</a:t>
            </a:r>
            <a:r>
              <a:rPr lang="ru-RU" sz="2700" dirty="0">
                <a:latin typeface="Georgia" panose="02040502050405020303" pitchFamily="18" charset="0"/>
              </a:rPr>
              <a:t> належало </a:t>
            </a:r>
            <a:r>
              <a:rPr lang="ru-RU" sz="2700" dirty="0" err="1">
                <a:latin typeface="Georgia" panose="02040502050405020303" pitchFamily="18" charset="0"/>
              </a:rPr>
              <a:t>скульптурі</a:t>
            </a:r>
            <a:r>
              <a:rPr lang="ru-RU" sz="2700" dirty="0">
                <a:latin typeface="Georgia" panose="02040502050405020303" pitchFamily="18" charset="0"/>
              </a:rPr>
              <a:t>. </a:t>
            </a:r>
            <a:r>
              <a:rPr lang="ru-RU" sz="2700" dirty="0" err="1">
                <a:latin typeface="Georgia" panose="02040502050405020303" pitchFamily="18" charset="0"/>
              </a:rPr>
              <a:t>Хоча</a:t>
            </a:r>
            <a:r>
              <a:rPr lang="ru-RU" sz="2700" dirty="0">
                <a:latin typeface="Georgia" panose="02040502050405020303" pitchFamily="18" charset="0"/>
              </a:rPr>
              <a:t> готика знала </a:t>
            </a:r>
            <a:r>
              <a:rPr lang="ru-RU" sz="2700" dirty="0" err="1">
                <a:latin typeface="Georgia" panose="02040502050405020303" pitchFamily="18" charset="0"/>
              </a:rPr>
              <a:t>рельєф</a:t>
            </a:r>
            <a:r>
              <a:rPr lang="ru-RU" sz="2700" dirty="0">
                <a:latin typeface="Georgia" panose="02040502050405020303" pitchFamily="18" charset="0"/>
              </a:rPr>
              <a:t> і </a:t>
            </a:r>
            <a:r>
              <a:rPr lang="ru-RU" sz="2700" dirty="0" err="1">
                <a:latin typeface="Georgia" panose="02040502050405020303" pitchFamily="18" charset="0"/>
              </a:rPr>
              <a:t>постійно</a:t>
            </a:r>
            <a:r>
              <a:rPr lang="ru-RU" sz="2700" dirty="0">
                <a:latin typeface="Georgia" panose="02040502050405020303" pitchFamily="18" charset="0"/>
              </a:rPr>
              <a:t> до </a:t>
            </a:r>
            <a:r>
              <a:rPr lang="ru-RU" sz="2700" dirty="0" err="1">
                <a:latin typeface="Georgia" panose="02040502050405020303" pitchFamily="18" charset="0"/>
              </a:rPr>
              <a:t>нього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зверталась</a:t>
            </a:r>
            <a:r>
              <a:rPr lang="ru-RU" sz="2700" dirty="0">
                <a:latin typeface="Georgia" panose="02040502050405020303" pitchFamily="18" charset="0"/>
              </a:rPr>
              <a:t>, </a:t>
            </a:r>
            <a:r>
              <a:rPr lang="ru-RU" sz="2700" b="1" dirty="0" err="1">
                <a:latin typeface="Georgia" panose="02040502050405020303" pitchFamily="18" charset="0"/>
              </a:rPr>
              <a:t>основним</a:t>
            </a:r>
            <a:r>
              <a:rPr lang="ru-RU" sz="2700" b="1" dirty="0">
                <a:latin typeface="Georgia" panose="02040502050405020303" pitchFamily="18" charset="0"/>
              </a:rPr>
              <a:t> типом </a:t>
            </a:r>
            <a:r>
              <a:rPr lang="ru-RU" sz="2700" b="1" dirty="0" err="1">
                <a:latin typeface="Georgia" panose="02040502050405020303" pitchFamily="18" charset="0"/>
              </a:rPr>
              <a:t>готичної</a:t>
            </a:r>
            <a:r>
              <a:rPr lang="ru-RU" sz="2700" b="1" dirty="0">
                <a:latin typeface="Georgia" panose="02040502050405020303" pitchFamily="18" charset="0"/>
              </a:rPr>
              <a:t> пластики </a:t>
            </a:r>
            <a:r>
              <a:rPr lang="ru-RU" sz="2700" b="1" dirty="0" err="1">
                <a:latin typeface="Georgia" panose="02040502050405020303" pitchFamily="18" charset="0"/>
              </a:rPr>
              <a:t>була</a:t>
            </a:r>
            <a:r>
              <a:rPr lang="ru-RU" sz="2700" b="1" dirty="0">
                <a:latin typeface="Georgia" panose="02040502050405020303" pitchFamily="18" charset="0"/>
              </a:rPr>
              <a:t> </a:t>
            </a:r>
            <a:r>
              <a:rPr lang="ru-RU" sz="2700" b="1" u="sng" dirty="0">
                <a:latin typeface="Georgia" panose="02040502050405020303" pitchFamily="18" charset="0"/>
              </a:rPr>
              <a:t>статуя</a:t>
            </a:r>
            <a:r>
              <a:rPr lang="ru-RU" sz="2700" b="1" dirty="0">
                <a:latin typeface="Georgia" panose="02040502050405020303" pitchFamily="18" charset="0"/>
              </a:rPr>
              <a:t>. Але </a:t>
            </a:r>
            <a:r>
              <a:rPr lang="ru-RU" sz="2700" b="1" dirty="0" err="1">
                <a:latin typeface="Georgia" panose="02040502050405020303" pitchFamily="18" charset="0"/>
              </a:rPr>
              <a:t>готичні</a:t>
            </a:r>
            <a:r>
              <a:rPr lang="ru-RU" sz="2700" b="1" dirty="0">
                <a:latin typeface="Georgia" panose="02040502050405020303" pitchFamily="18" charset="0"/>
              </a:rPr>
              <a:t> </a:t>
            </a:r>
            <a:r>
              <a:rPr lang="ru-RU" sz="2700" b="1" dirty="0" err="1">
                <a:latin typeface="Georgia" panose="02040502050405020303" pitchFamily="18" charset="0"/>
              </a:rPr>
              <a:t>фігури</a:t>
            </a:r>
            <a:r>
              <a:rPr lang="ru-RU" sz="2700" b="1" dirty="0">
                <a:latin typeface="Georgia" panose="02040502050405020303" pitchFamily="18" charset="0"/>
              </a:rPr>
              <a:t> </a:t>
            </a:r>
            <a:r>
              <a:rPr lang="ru-RU" sz="2700" b="1" dirty="0" err="1">
                <a:latin typeface="Georgia" panose="02040502050405020303" pitchFamily="18" charset="0"/>
              </a:rPr>
              <a:t>сприймаються</a:t>
            </a:r>
            <a:r>
              <a:rPr lang="ru-RU" sz="2700" b="1" dirty="0">
                <a:latin typeface="Georgia" panose="02040502050405020303" pitchFamily="18" charset="0"/>
              </a:rPr>
              <a:t>, особливо на фасадах, як </a:t>
            </a:r>
            <a:r>
              <a:rPr lang="ru-RU" sz="2700" b="1" dirty="0" err="1">
                <a:latin typeface="Georgia" panose="02040502050405020303" pitchFamily="18" charset="0"/>
              </a:rPr>
              <a:t>елементи</a:t>
            </a:r>
            <a:r>
              <a:rPr lang="ru-RU" sz="2700" b="1" dirty="0">
                <a:latin typeface="Georgia" panose="02040502050405020303" pitchFamily="18" charset="0"/>
              </a:rPr>
              <a:t> </a:t>
            </a:r>
            <a:r>
              <a:rPr lang="ru-RU" sz="2700" b="1" dirty="0" err="1">
                <a:latin typeface="Georgia" panose="02040502050405020303" pitchFamily="18" charset="0"/>
              </a:rPr>
              <a:t>єдиної</a:t>
            </a:r>
            <a:r>
              <a:rPr lang="ru-RU" sz="2700" b="1" dirty="0">
                <a:latin typeface="Georgia" panose="02040502050405020303" pitchFamily="18" charset="0"/>
              </a:rPr>
              <a:t> </a:t>
            </a:r>
            <a:r>
              <a:rPr lang="ru-RU" sz="2700" b="1" dirty="0" err="1">
                <a:latin typeface="Georgia" panose="02040502050405020303" pitchFamily="18" charset="0"/>
              </a:rPr>
              <a:t>гігантської</a:t>
            </a:r>
            <a:r>
              <a:rPr lang="ru-RU" sz="2700" b="1" dirty="0">
                <a:latin typeface="Georgia" panose="02040502050405020303" pitchFamily="18" charset="0"/>
              </a:rPr>
              <a:t> декоративно-</a:t>
            </a:r>
            <a:r>
              <a:rPr lang="ru-RU" sz="2700" b="1" dirty="0" err="1">
                <a:latin typeface="Georgia" panose="02040502050405020303" pitchFamily="18" charset="0"/>
              </a:rPr>
              <a:t>монументальної</a:t>
            </a:r>
            <a:r>
              <a:rPr lang="ru-RU" sz="2700" b="1" dirty="0">
                <a:latin typeface="Georgia" panose="02040502050405020303" pitchFamily="18" charset="0"/>
              </a:rPr>
              <a:t> </a:t>
            </a:r>
            <a:r>
              <a:rPr lang="ru-RU" sz="2700" b="1" dirty="0" err="1">
                <a:latin typeface="Georgia" panose="02040502050405020303" pitchFamily="18" charset="0"/>
              </a:rPr>
              <a:t>композиції</a:t>
            </a:r>
            <a:r>
              <a:rPr lang="ru-RU" sz="2700" b="1" dirty="0">
                <a:latin typeface="Georgia" panose="02040502050405020303" pitchFamily="18" charset="0"/>
              </a:rPr>
              <a:t>.</a:t>
            </a:r>
            <a:r>
              <a:rPr lang="ru-RU" sz="2700" dirty="0">
                <a:latin typeface="Georgia" panose="02040502050405020303" pitchFamily="18" charset="0"/>
              </a:rPr>
              <a:t> </a:t>
            </a:r>
            <a:br>
              <a:rPr lang="ru-RU" sz="2700" dirty="0">
                <a:latin typeface="Georgia" panose="02040502050405020303" pitchFamily="18" charset="0"/>
              </a:rPr>
            </a:br>
            <a:r>
              <a:rPr lang="ru-RU" sz="2700" dirty="0" err="1">
                <a:latin typeface="Georgia" panose="02040502050405020303" pitchFamily="18" charset="0"/>
              </a:rPr>
              <a:t>Окремі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статуї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або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статуарні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групи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нерозривно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пов’язані</a:t>
            </a:r>
            <a:r>
              <a:rPr lang="ru-RU" sz="2700" dirty="0">
                <a:latin typeface="Georgia" panose="02040502050405020303" pitchFamily="18" charset="0"/>
              </a:rPr>
              <a:t> з фасадною </a:t>
            </a:r>
            <a:r>
              <a:rPr lang="ru-RU" sz="2700" dirty="0" err="1">
                <a:latin typeface="Georgia" panose="02040502050405020303" pitchFamily="18" charset="0"/>
              </a:rPr>
              <a:t>стіною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або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зі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стовпами</a:t>
            </a:r>
            <a:r>
              <a:rPr lang="ru-RU" sz="2700" dirty="0">
                <a:latin typeface="Georgia" panose="02040502050405020303" pitchFamily="18" charset="0"/>
              </a:rPr>
              <a:t> порталу, </a:t>
            </a:r>
            <a:r>
              <a:rPr lang="ru-RU" sz="2700" dirty="0" err="1">
                <a:latin typeface="Georgia" panose="02040502050405020303" pitchFamily="18" charset="0"/>
              </a:rPr>
              <a:t>є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ніби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частинами</a:t>
            </a:r>
            <a:r>
              <a:rPr lang="ru-RU" sz="2700" dirty="0">
                <a:latin typeface="Georgia" panose="02040502050405020303" pitchFamily="18" charset="0"/>
              </a:rPr>
              <a:t> великого </a:t>
            </a:r>
            <a:r>
              <a:rPr lang="ru-RU" sz="2700" dirty="0" err="1">
                <a:latin typeface="Georgia" panose="02040502050405020303" pitchFamily="18" charset="0"/>
              </a:rPr>
              <a:t>багатофігурного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рельєфу</a:t>
            </a:r>
            <a:r>
              <a:rPr lang="ru-RU" sz="2700" dirty="0">
                <a:latin typeface="Georgia" panose="02040502050405020303" pitchFamily="18" charset="0"/>
              </a:rPr>
              <a:t>.</a:t>
            </a:r>
            <a:br>
              <a:rPr lang="ru-RU" sz="2700" dirty="0">
                <a:latin typeface="Georgia" panose="02040502050405020303" pitchFamily="18" charset="0"/>
              </a:rPr>
            </a:br>
            <a:endParaRPr lang="ru-UA" sz="2700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Готическая скульптура - Перекрёстки моды">
            <a:extLst>
              <a:ext uri="{FF2B5EF4-FFF2-40B4-BE49-F238E27FC236}">
                <a16:creationId xmlns:a16="http://schemas.microsoft.com/office/drawing/2014/main" id="{9D23CE61-11C7-594B-B353-F60C06F1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75" y="369103"/>
            <a:ext cx="3835564" cy="53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2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120B4-C91B-5A47-80C5-0D3F6FD6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549876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ru-UA" sz="4400" b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Робота в зошиті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9BFFD-7631-6B45-82C3-49A9CE618FAB}"/>
              </a:ext>
            </a:extLst>
          </p:cNvPr>
          <p:cNvSpPr txBox="1"/>
          <p:nvPr/>
        </p:nvSpPr>
        <p:spPr>
          <a:xfrm>
            <a:off x="1513656" y="2025570"/>
            <a:ext cx="10572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UA" sz="2800" i="1" u="sng" dirty="0">
                <a:latin typeface="Georgia" panose="02040502050405020303" pitchFamily="18" charset="0"/>
              </a:rPr>
              <a:t>Дайте відповіді на питання:</a:t>
            </a:r>
          </a:p>
          <a:p>
            <a:pPr algn="just"/>
            <a:endParaRPr lang="ru-UA" sz="2800" dirty="0">
              <a:latin typeface="Georgia" panose="02040502050405020303" pitchFamily="18" charset="0"/>
            </a:endParaRPr>
          </a:p>
          <a:p>
            <a:pPr marL="457200" indent="-457200" algn="just">
              <a:buAutoNum type="arabicPeriod"/>
            </a:pPr>
            <a:r>
              <a:rPr lang="ru-UA" sz="2800" dirty="0">
                <a:latin typeface="Georgia" panose="02040502050405020303" pitchFamily="18" charset="0"/>
              </a:rPr>
              <a:t>Де і коли зародився готичний стиль? Його ознаки?</a:t>
            </a:r>
          </a:p>
          <a:p>
            <a:pPr marL="457200" indent="-457200" algn="just">
              <a:buAutoNum type="arabicPeriod"/>
            </a:pPr>
            <a:r>
              <a:rPr lang="ru-UA" sz="2800" dirty="0">
                <a:latin typeface="Georgia" panose="02040502050405020303" pitchFamily="18" charset="0"/>
              </a:rPr>
              <a:t>Найяскравіші приклади архітектури готичного стилю?</a:t>
            </a:r>
          </a:p>
          <a:p>
            <a:pPr marL="457200" indent="-457200" algn="just">
              <a:buAutoNum type="arabicPeriod"/>
            </a:pPr>
            <a:r>
              <a:rPr lang="ru-UA" sz="2800" dirty="0">
                <a:latin typeface="Georgia" panose="02040502050405020303" pitchFamily="18" charset="0"/>
              </a:rPr>
              <a:t>Чим був представлений готичний стиль в плані живопису?</a:t>
            </a:r>
          </a:p>
          <a:p>
            <a:pPr marL="457200" indent="-457200" algn="just">
              <a:buAutoNum type="arabicPeriod"/>
            </a:pPr>
            <a:r>
              <a:rPr lang="ru-UA" sz="2800" dirty="0">
                <a:latin typeface="Georgia" panose="02040502050405020303" pitchFamily="18" charset="0"/>
              </a:rPr>
              <a:t>Особливості скульптури готичного стилю. </a:t>
            </a:r>
          </a:p>
        </p:txBody>
      </p:sp>
    </p:spTree>
    <p:extLst>
      <p:ext uri="{BB962C8B-B14F-4D97-AF65-F5344CB8AC3E}">
        <p14:creationId xmlns:p14="http://schemas.microsoft.com/office/powerpoint/2010/main" val="400904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765B-663B-FE4E-8D8C-0C567453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584600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ru-UA" sz="4500" b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Домашнє завдання: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D31AED-76AF-F04F-9C8F-27BF61EF36A2}"/>
              </a:ext>
            </a:extLst>
          </p:cNvPr>
          <p:cNvSpPr/>
          <p:nvPr/>
        </p:nvSpPr>
        <p:spPr>
          <a:xfrm>
            <a:off x="1551008" y="1857579"/>
            <a:ext cx="8958805" cy="3047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500" b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Варіант 1.</a:t>
            </a:r>
            <a:r>
              <a:rPr lang="uk-UA" sz="25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Створи ескіз вітража з геометричними або рослинними мотивами для вікна певної форми - круглого, прямокутного або </a:t>
            </a:r>
            <a:r>
              <a:rPr lang="uk-UA" sz="25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стрільчастого</a:t>
            </a:r>
            <a:r>
              <a:rPr lang="uk-UA" sz="25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500" i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(графітні, кольорові олівці, фломастери).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500" b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Варіант 2. </a:t>
            </a:r>
            <a:r>
              <a:rPr lang="uk-UA" sz="25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Письмова робота: «Відображення готичного стилю в інших видах мистецтва (на вибір учня: музика, кіно, мода тощо).</a:t>
            </a:r>
          </a:p>
        </p:txBody>
      </p:sp>
    </p:spTree>
    <p:extLst>
      <p:ext uri="{BB962C8B-B14F-4D97-AF65-F5344CB8AC3E}">
        <p14:creationId xmlns:p14="http://schemas.microsoft.com/office/powerpoint/2010/main" val="25920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os1.i.ua/3/1/6003176_cf0311f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1" r="-1" b="887"/>
          <a:stretch/>
        </p:blipFill>
        <p:spPr bwMode="auto">
          <a:xfrm>
            <a:off x="20" y="10"/>
            <a:ext cx="12191675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CB041A0-429E-4486-B799-1CADE5920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97173"/>
            <a:ext cx="12192000" cy="1963346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5017" y="4564091"/>
            <a:ext cx="9431051" cy="1631836"/>
          </a:xfrm>
        </p:spPr>
        <p:txBody>
          <a:bodyPr anchor="b">
            <a:normAutofit/>
          </a:bodyPr>
          <a:lstStyle/>
          <a:p>
            <a:r>
              <a:rPr lang="uk-UA" sz="3100">
                <a:solidFill>
                  <a:srgbClr val="FFFFFE"/>
                </a:solidFill>
              </a:rPr>
              <a:t>Готичний стиль зародився </a:t>
            </a:r>
            <a:r>
              <a:rPr lang="uk-UA" sz="3100" i="1">
                <a:solidFill>
                  <a:srgbClr val="FFFFFE"/>
                </a:solidFill>
              </a:rPr>
              <a:t>у </a:t>
            </a:r>
            <a:r>
              <a:rPr lang="uk-UA" sz="3100">
                <a:solidFill>
                  <a:srgbClr val="FFFFFE"/>
                </a:solidFill>
              </a:rPr>
              <a:t>Франції. Саме тут був зведений перший готичний собор </a:t>
            </a:r>
            <a:br>
              <a:rPr lang="uk-UA" sz="3100">
                <a:solidFill>
                  <a:srgbClr val="FFFFFE"/>
                </a:solidFill>
              </a:rPr>
            </a:br>
            <a:r>
              <a:rPr lang="uk-UA" sz="3100" b="1">
                <a:solidFill>
                  <a:srgbClr val="FFFFFE"/>
                </a:solidFill>
              </a:rPr>
              <a:t>Нотр Дам де Парі</a:t>
            </a:r>
            <a:r>
              <a:rPr lang="uk-UA" sz="3100">
                <a:solidFill>
                  <a:srgbClr val="FFFFFE"/>
                </a:solidFill>
              </a:rPr>
              <a:t> (собор Паризької Богоматері)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09D218-1EC7-4D0D-8043-EEA27659A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91" y="4564091"/>
            <a:ext cx="0" cy="163183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F46D3-38F0-6340-9A76-499ACF8A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b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ОЗНАКИ ГОТИЧНОГО СТИЛЮ В АРХІТЕКТУРІ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5C121B-B505-B944-A3F8-993FEFBD5624}"/>
              </a:ext>
            </a:extLst>
          </p:cNvPr>
          <p:cNvSpPr/>
          <p:nvPr/>
        </p:nvSpPr>
        <p:spPr>
          <a:xfrm>
            <a:off x="1534696" y="2488557"/>
            <a:ext cx="952015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ru-RU" sz="3000" dirty="0" err="1">
                <a:latin typeface="Georgia" panose="02040502050405020303" pitchFamily="18" charset="0"/>
              </a:rPr>
              <a:t>гострі</a:t>
            </a:r>
            <a:r>
              <a:rPr lang="ru-RU" sz="3000" dirty="0">
                <a:latin typeface="Georgia" panose="02040502050405020303" pitchFamily="18" charset="0"/>
              </a:rPr>
              <a:t> </a:t>
            </a:r>
            <a:r>
              <a:rPr lang="ru-RU" sz="3000" dirty="0" err="1">
                <a:latin typeface="Georgia" panose="02040502050405020303" pitchFamily="18" charset="0"/>
              </a:rPr>
              <a:t>споруди</a:t>
            </a:r>
            <a:r>
              <a:rPr lang="ru-RU" sz="3000" dirty="0">
                <a:latin typeface="Georgia" panose="02040502050405020303" pitchFamily="18" charset="0"/>
              </a:rPr>
              <a:t>, </a:t>
            </a:r>
            <a:r>
              <a:rPr lang="ru-RU" sz="3000" dirty="0" err="1">
                <a:latin typeface="Georgia" panose="02040502050405020303" pitchFamily="18" charset="0"/>
              </a:rPr>
              <a:t>зі</a:t>
            </a:r>
            <a:r>
              <a:rPr lang="ru-RU" sz="3000" dirty="0">
                <a:latin typeface="Georgia" panose="02040502050405020303" pitchFamily="18" charset="0"/>
              </a:rPr>
              <a:t> </a:t>
            </a:r>
            <a:r>
              <a:rPr lang="ru-RU" sz="3000" dirty="0" err="1">
                <a:latin typeface="Georgia" panose="02040502050405020303" pitchFamily="18" charset="0"/>
              </a:rPr>
              <a:t>стрілчастими</a:t>
            </a:r>
            <a:r>
              <a:rPr lang="ru-RU" sz="3000" dirty="0">
                <a:latin typeface="Georgia" panose="02040502050405020303" pitchFamily="18" charset="0"/>
              </a:rPr>
              <a:t> </a:t>
            </a:r>
            <a:r>
              <a:rPr lang="ru-RU" sz="3000" dirty="0" err="1">
                <a:latin typeface="Georgia" panose="02040502050405020303" pitchFamily="18" charset="0"/>
              </a:rPr>
              <a:t>склепіннями</a:t>
            </a:r>
            <a:r>
              <a:rPr lang="ru-RU" sz="3000" dirty="0">
                <a:latin typeface="Georgia" panose="02040502050405020303" pitchFamily="18" charset="0"/>
              </a:rPr>
              <a:t>; </a:t>
            </a:r>
          </a:p>
          <a:p>
            <a:pPr marL="457200" indent="-457200" algn="just">
              <a:buFontTx/>
              <a:buChar char="-"/>
            </a:pPr>
            <a:r>
              <a:rPr lang="ru-RU" sz="3000" dirty="0" err="1">
                <a:latin typeface="Georgia" panose="02040502050405020303" pitchFamily="18" charset="0"/>
              </a:rPr>
              <a:t>безліч</a:t>
            </a:r>
            <a:r>
              <a:rPr lang="ru-RU" sz="3000" dirty="0">
                <a:latin typeface="Georgia" panose="02040502050405020303" pitchFamily="18" charset="0"/>
              </a:rPr>
              <a:t> </a:t>
            </a:r>
            <a:r>
              <a:rPr lang="ru-RU" sz="3000" dirty="0" err="1">
                <a:latin typeface="Georgia" panose="02040502050405020303" pitchFamily="18" charset="0"/>
              </a:rPr>
              <a:t>кам'яного</a:t>
            </a:r>
            <a:r>
              <a:rPr lang="ru-RU" sz="3000" dirty="0">
                <a:latin typeface="Georgia" panose="02040502050405020303" pitchFamily="18" charset="0"/>
              </a:rPr>
              <a:t> </a:t>
            </a:r>
            <a:r>
              <a:rPr lang="ru-RU" sz="3000" dirty="0" err="1">
                <a:latin typeface="Georgia" panose="02040502050405020303" pitchFamily="18" charset="0"/>
              </a:rPr>
              <a:t>різьблення</a:t>
            </a:r>
            <a:r>
              <a:rPr lang="ru-RU" sz="3000" dirty="0">
                <a:latin typeface="Georgia" panose="02040502050405020303" pitchFamily="18" charset="0"/>
              </a:rPr>
              <a:t> і </a:t>
            </a:r>
            <a:r>
              <a:rPr lang="ru-RU" sz="3000" dirty="0" err="1">
                <a:latin typeface="Georgia" panose="02040502050405020303" pitchFamily="18" charset="0"/>
              </a:rPr>
              <a:t>скульптурних</a:t>
            </a:r>
            <a:r>
              <a:rPr lang="ru-RU" sz="3000" dirty="0">
                <a:latin typeface="Georgia" panose="02040502050405020303" pitchFamily="18" charset="0"/>
              </a:rPr>
              <a:t> прикрас;</a:t>
            </a:r>
          </a:p>
          <a:p>
            <a:pPr marL="457200" indent="-457200" algn="just">
              <a:buFontTx/>
              <a:buChar char="-"/>
            </a:pPr>
            <a:r>
              <a:rPr lang="ru-RU" sz="3000" dirty="0" err="1">
                <a:latin typeface="Georgia" panose="02040502050405020303" pitchFamily="18" charset="0"/>
              </a:rPr>
              <a:t>нескінченні</a:t>
            </a:r>
            <a:r>
              <a:rPr lang="ru-RU" sz="3000" dirty="0">
                <a:latin typeface="Georgia" panose="02040502050405020303" pitchFamily="18" charset="0"/>
              </a:rPr>
              <a:t> </a:t>
            </a:r>
            <a:r>
              <a:rPr lang="ru-RU" sz="3000" dirty="0" err="1">
                <a:latin typeface="Georgia" panose="02040502050405020303" pitchFamily="18" charset="0"/>
              </a:rPr>
              <a:t>стріли</a:t>
            </a:r>
            <a:r>
              <a:rPr lang="ru-RU" sz="3000" dirty="0">
                <a:latin typeface="Georgia" panose="02040502050405020303" pitchFamily="18" charset="0"/>
              </a:rPr>
              <a:t> веж і </a:t>
            </a:r>
            <a:r>
              <a:rPr lang="ru-RU" sz="3000" dirty="0" err="1">
                <a:latin typeface="Georgia" panose="02040502050405020303" pitchFamily="18" charset="0"/>
              </a:rPr>
              <a:t>башточок</a:t>
            </a:r>
            <a:r>
              <a:rPr lang="ru-RU" sz="3000" dirty="0">
                <a:latin typeface="Georgia" panose="02040502050405020303" pitchFamily="18" charset="0"/>
              </a:rPr>
              <a:t> </a:t>
            </a:r>
            <a:r>
              <a:rPr lang="ru-RU" sz="3000" dirty="0" err="1">
                <a:latin typeface="Georgia" panose="02040502050405020303" pitchFamily="18" charset="0"/>
              </a:rPr>
              <a:t>вимпергів</a:t>
            </a:r>
            <a:r>
              <a:rPr lang="ru-RU" sz="3000" dirty="0">
                <a:latin typeface="Georgia" panose="02040502050405020303" pitchFamily="18" charset="0"/>
              </a:rPr>
              <a:t>, </a:t>
            </a:r>
            <a:r>
              <a:rPr lang="ru-RU" sz="3000" dirty="0" err="1">
                <a:latin typeface="Georgia" panose="02040502050405020303" pitchFamily="18" charset="0"/>
              </a:rPr>
              <a:t>фіалів</a:t>
            </a:r>
            <a:r>
              <a:rPr lang="ru-RU" sz="3000" dirty="0">
                <a:latin typeface="Georgia" panose="02040502050405020303" pitchFamily="18" charset="0"/>
              </a:rPr>
              <a:t> і </a:t>
            </a:r>
            <a:r>
              <a:rPr lang="ru-RU" sz="3000" dirty="0" err="1">
                <a:latin typeface="Georgia" panose="02040502050405020303" pitchFamily="18" charset="0"/>
              </a:rPr>
              <a:t>загострених</a:t>
            </a:r>
            <a:r>
              <a:rPr lang="ru-RU" sz="3000" dirty="0">
                <a:latin typeface="Georgia" panose="02040502050405020303" pitchFamily="18" charset="0"/>
              </a:rPr>
              <a:t> арок </a:t>
            </a:r>
            <a:r>
              <a:rPr lang="ru-RU" sz="3000" dirty="0" err="1">
                <a:latin typeface="Georgia" panose="02040502050405020303" pitchFamily="18" charset="0"/>
              </a:rPr>
              <a:t>що</a:t>
            </a:r>
            <a:r>
              <a:rPr lang="ru-RU" sz="3000" dirty="0">
                <a:latin typeface="Georgia" panose="02040502050405020303" pitchFamily="18" charset="0"/>
              </a:rPr>
              <a:t> </a:t>
            </a:r>
            <a:r>
              <a:rPr lang="ru-RU" sz="3000" dirty="0" err="1">
                <a:latin typeface="Georgia" panose="02040502050405020303" pitchFamily="18" charset="0"/>
              </a:rPr>
              <a:t>тягнуться</a:t>
            </a:r>
            <a:r>
              <a:rPr lang="ru-RU" sz="3000" dirty="0">
                <a:latin typeface="Georgia" panose="02040502050405020303" pitchFamily="18" charset="0"/>
              </a:rPr>
              <a:t> </a:t>
            </a:r>
            <a:r>
              <a:rPr lang="ru-RU" sz="3000" dirty="0" err="1">
                <a:latin typeface="Georgia" panose="02040502050405020303" pitchFamily="18" charset="0"/>
              </a:rPr>
              <a:t>вгору</a:t>
            </a:r>
            <a:r>
              <a:rPr lang="ru-RU" sz="3000" dirty="0">
                <a:latin typeface="Georgia" panose="02040502050405020303" pitchFamily="18" charset="0"/>
              </a:rPr>
              <a:t>.</a:t>
            </a:r>
            <a:endParaRPr lang="ru-UA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6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2">
            <a:extLst>
              <a:ext uri="{FF2B5EF4-FFF2-40B4-BE49-F238E27FC236}">
                <a16:creationId xmlns:a16="http://schemas.microsoft.com/office/drawing/2014/main" id="{8D11E4C3-B2CB-4105-9B42-B5E438A19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34">
            <a:extLst>
              <a:ext uri="{FF2B5EF4-FFF2-40B4-BE49-F238E27FC236}">
                <a16:creationId xmlns:a16="http://schemas.microsoft.com/office/drawing/2014/main" id="{D801A41D-49C4-4F95-AA12-FE7B943A5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0073EB83-C81E-44B9-8EF1-2975C77B9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6238E1-A99F-A746-B596-9E9726A4045D}"/>
              </a:ext>
            </a:extLst>
          </p:cNvPr>
          <p:cNvSpPr/>
          <p:nvPr/>
        </p:nvSpPr>
        <p:spPr>
          <a:xfrm>
            <a:off x="4618298" y="729586"/>
            <a:ext cx="703740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Своє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класичне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вираження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готичний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стиль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мистецтва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отримав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в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церковній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архітектурі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Головний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феномен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мистецтва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готики –</a:t>
            </a:r>
            <a:r>
              <a:rPr lang="ru-RU" sz="2300" b="1" u="sng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ансамбль </a:t>
            </a:r>
            <a:r>
              <a:rPr lang="ru-RU" sz="2300" b="1" u="sng" dirty="0" err="1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міського</a:t>
            </a:r>
            <a:r>
              <a:rPr lang="ru-RU" sz="2300" b="1" u="sng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 собору</a:t>
            </a:r>
            <a:r>
              <a:rPr lang="ru-RU" sz="2300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Собор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був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важливим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центром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громадського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та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ідейного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життя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міста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. Тут не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тільки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відбувались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релігійні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обряди, але проходили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публічні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диспути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,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здійснювались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найважливіші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державні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акти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, читались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лекції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студентам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університетів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,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розігрувались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культові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драми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та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містерії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Накопичений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попередніми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поколіннями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досвід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дозволив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готичним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архітекторам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вирішувати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найсміливіші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архітектурні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завдання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,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створити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принципово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нову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</a:t>
            </a:r>
            <a:r>
              <a:rPr lang="ru-RU" sz="2300" dirty="0" err="1">
                <a:solidFill>
                  <a:srgbClr val="201F20"/>
                </a:solidFill>
                <a:latin typeface="Georgia" panose="02040502050405020303" pitchFamily="18" charset="0"/>
              </a:rPr>
              <a:t>конструктивну</a:t>
            </a:r>
            <a:r>
              <a:rPr lang="ru-RU" sz="2300" dirty="0">
                <a:solidFill>
                  <a:srgbClr val="201F20"/>
                </a:solidFill>
                <a:latin typeface="Georgia" panose="02040502050405020303" pitchFamily="18" charset="0"/>
              </a:rPr>
              <a:t> систему.</a:t>
            </a:r>
            <a:endParaRPr lang="ru-UA" sz="2300" dirty="0">
              <a:latin typeface="Georgia" panose="02040502050405020303" pitchFamily="18" charset="0"/>
            </a:endParaRPr>
          </a:p>
        </p:txBody>
      </p:sp>
      <p:pic>
        <p:nvPicPr>
          <p:cNvPr id="4098" name="Picture 2" descr="конспект уроку &amp;quot;Готичний стиль в архітектурі.&amp;quot; | Конспект. Образотворче  мистецтво">
            <a:extLst>
              <a:ext uri="{FF2B5EF4-FFF2-40B4-BE49-F238E27FC236}">
                <a16:creationId xmlns:a16="http://schemas.microsoft.com/office/drawing/2014/main" id="{630F50D5-EFA7-6D47-B6FF-38083A5B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3" y="729586"/>
            <a:ext cx="3640299" cy="48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7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F4130-7565-574C-91DA-2FB504EA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980" y="831448"/>
            <a:ext cx="7020043" cy="4595149"/>
          </a:xfrm>
        </p:spPr>
        <p:txBody>
          <a:bodyPr>
            <a:noAutofit/>
          </a:bodyPr>
          <a:lstStyle/>
          <a:p>
            <a:pPr algn="just"/>
            <a:r>
              <a:rPr lang="ru-RU" sz="2700" b="1" dirty="0">
                <a:latin typeface="Georgia" panose="02040502050405020303" pitchFamily="18" charset="0"/>
              </a:rPr>
              <a:t>Характерною </a:t>
            </a:r>
            <a:r>
              <a:rPr lang="ru-RU" sz="2700" b="1" dirty="0" err="1">
                <a:latin typeface="Georgia" panose="02040502050405020303" pitchFamily="18" charset="0"/>
              </a:rPr>
              <a:t>особливістю</a:t>
            </a:r>
            <a:r>
              <a:rPr lang="ru-RU" sz="2700" b="1" dirty="0">
                <a:latin typeface="Georgia" panose="02040502050405020303" pitchFamily="18" charset="0"/>
              </a:rPr>
              <a:t> </a:t>
            </a:r>
            <a:r>
              <a:rPr lang="ru-RU" sz="2700" b="1" dirty="0" err="1">
                <a:latin typeface="Georgia" panose="02040502050405020303" pitchFamily="18" charset="0"/>
              </a:rPr>
              <a:t>готичної</a:t>
            </a:r>
            <a:r>
              <a:rPr lang="ru-RU" sz="2700" b="1" dirty="0">
                <a:latin typeface="Georgia" panose="02040502050405020303" pitchFamily="18" charset="0"/>
              </a:rPr>
              <a:t> </a:t>
            </a:r>
            <a:r>
              <a:rPr lang="ru-RU" sz="2700" b="1" dirty="0" err="1">
                <a:latin typeface="Georgia" panose="02040502050405020303" pitchFamily="18" charset="0"/>
              </a:rPr>
              <a:t>архітектури</a:t>
            </a:r>
            <a:r>
              <a:rPr lang="ru-RU" sz="2700" b="1" dirty="0">
                <a:latin typeface="Georgia" panose="02040502050405020303" pitchFamily="18" charset="0"/>
              </a:rPr>
              <a:t> </a:t>
            </a:r>
            <a:r>
              <a:rPr lang="ru-RU" sz="2700" b="1" dirty="0" err="1">
                <a:latin typeface="Georgia" panose="02040502050405020303" pitchFamily="18" charset="0"/>
              </a:rPr>
              <a:t>є</a:t>
            </a:r>
            <a:r>
              <a:rPr lang="ru-RU" sz="2700" b="1" dirty="0">
                <a:latin typeface="Georgia" panose="02040502050405020303" pitchFamily="18" charset="0"/>
              </a:rPr>
              <a:t> </a:t>
            </a:r>
            <a:r>
              <a:rPr lang="ru-RU" sz="2700" b="1" u="sng" dirty="0" err="1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стрілчаста</a:t>
            </a:r>
            <a:r>
              <a:rPr lang="ru-RU" sz="2700" b="1" u="sng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 арка</a:t>
            </a:r>
            <a:r>
              <a:rPr lang="ru-RU" sz="2700" b="1" dirty="0">
                <a:latin typeface="Georgia" panose="02040502050405020303" pitchFamily="18" charset="0"/>
              </a:rPr>
              <a:t>,</a:t>
            </a:r>
            <a:r>
              <a:rPr lang="ru-RU" sz="2700" dirty="0">
                <a:latin typeface="Georgia" panose="02040502050405020303" pitchFamily="18" charset="0"/>
              </a:rPr>
              <a:t> яка </a:t>
            </a:r>
            <a:r>
              <a:rPr lang="ru-RU" sz="2700" dirty="0" err="1">
                <a:latin typeface="Georgia" panose="02040502050405020303" pitchFamily="18" charset="0"/>
              </a:rPr>
              <a:t>багато</a:t>
            </a:r>
            <a:r>
              <a:rPr lang="ru-RU" sz="2700" dirty="0">
                <a:latin typeface="Georgia" panose="02040502050405020303" pitchFamily="18" charset="0"/>
              </a:rPr>
              <a:t> в </a:t>
            </a:r>
            <a:r>
              <a:rPr lang="ru-RU" sz="2700" dirty="0" err="1">
                <a:latin typeface="Georgia" panose="02040502050405020303" pitchFamily="18" charset="0"/>
              </a:rPr>
              <a:t>чому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визначила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внутрішній</a:t>
            </a:r>
            <a:r>
              <a:rPr lang="ru-RU" sz="2700" dirty="0">
                <a:latin typeface="Georgia" panose="02040502050405020303" pitchFamily="18" charset="0"/>
              </a:rPr>
              <a:t> і </a:t>
            </a:r>
            <a:r>
              <a:rPr lang="ru-RU" sz="2700" dirty="0" err="1">
                <a:latin typeface="Georgia" panose="02040502050405020303" pitchFamily="18" charset="0"/>
              </a:rPr>
              <a:t>зовнішній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вигляд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готичних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будівель</a:t>
            </a:r>
            <a:r>
              <a:rPr lang="ru-RU" sz="2700" dirty="0">
                <a:latin typeface="Georgia" panose="02040502050405020303" pitchFamily="18" charset="0"/>
              </a:rPr>
              <a:t>. </a:t>
            </a:r>
            <a:br>
              <a:rPr lang="ru-RU" sz="2700" dirty="0">
                <a:latin typeface="Georgia" panose="02040502050405020303" pitchFamily="18" charset="0"/>
              </a:rPr>
            </a:br>
            <a:br>
              <a:rPr lang="ru-RU" sz="2700" dirty="0">
                <a:latin typeface="Georgia" panose="02040502050405020303" pitchFamily="18" charset="0"/>
              </a:rPr>
            </a:br>
            <a:br>
              <a:rPr lang="ru-RU" sz="2700" dirty="0">
                <a:latin typeface="Georgia" panose="02040502050405020303" pitchFamily="18" charset="0"/>
              </a:rPr>
            </a:br>
            <a:r>
              <a:rPr lang="ru-RU" sz="2700" dirty="0" err="1">
                <a:latin typeface="Georgia" panose="02040502050405020303" pitchFamily="18" charset="0"/>
              </a:rPr>
              <a:t>Повторюючись</a:t>
            </a:r>
            <a:r>
              <a:rPr lang="ru-RU" sz="2700" dirty="0">
                <a:latin typeface="Georgia" panose="02040502050405020303" pitchFamily="18" charset="0"/>
              </a:rPr>
              <a:t> в </a:t>
            </a:r>
            <a:r>
              <a:rPr lang="ru-RU" sz="2700" dirty="0" err="1">
                <a:latin typeface="Georgia" panose="02040502050405020303" pitchFamily="18" charset="0"/>
              </a:rPr>
              <a:t>малюнку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склепінь</a:t>
            </a:r>
            <a:r>
              <a:rPr lang="ru-RU" sz="2700" dirty="0">
                <a:latin typeface="Georgia" panose="02040502050405020303" pitchFamily="18" charset="0"/>
              </a:rPr>
              <a:t>, </a:t>
            </a:r>
            <a:r>
              <a:rPr lang="ru-RU" sz="2700" dirty="0" err="1">
                <a:latin typeface="Georgia" panose="02040502050405020303" pitchFamily="18" charset="0"/>
              </a:rPr>
              <a:t>вікон</a:t>
            </a:r>
            <a:r>
              <a:rPr lang="ru-RU" sz="2700" dirty="0">
                <a:latin typeface="Georgia" panose="02040502050405020303" pitchFamily="18" charset="0"/>
              </a:rPr>
              <a:t>, </a:t>
            </a:r>
            <a:r>
              <a:rPr lang="ru-RU" sz="2700" dirty="0" err="1">
                <a:latin typeface="Georgia" panose="02040502050405020303" pitchFamily="18" charset="0"/>
              </a:rPr>
              <a:t>порталів</a:t>
            </a:r>
            <a:r>
              <a:rPr lang="ru-RU" sz="2700" dirty="0">
                <a:latin typeface="Georgia" panose="02040502050405020303" pitchFamily="18" charset="0"/>
              </a:rPr>
              <a:t>, галерей, вона </a:t>
            </a:r>
            <a:r>
              <a:rPr lang="ru-RU" sz="2700" dirty="0" err="1">
                <a:latin typeface="Georgia" panose="02040502050405020303" pitchFamily="18" charset="0"/>
              </a:rPr>
              <a:t>своїми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динамічними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обрисами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підкреслює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легкість</a:t>
            </a:r>
            <a:r>
              <a:rPr lang="ru-RU" sz="2700" dirty="0">
                <a:latin typeface="Georgia" panose="02040502050405020303" pitchFamily="18" charset="0"/>
              </a:rPr>
              <a:t> та </a:t>
            </a:r>
            <a:r>
              <a:rPr lang="ru-RU" sz="2700" dirty="0" err="1">
                <a:latin typeface="Georgia" panose="02040502050405020303" pitchFamily="18" charset="0"/>
              </a:rPr>
              <a:t>енергію</a:t>
            </a:r>
            <a:r>
              <a:rPr lang="ru-RU" sz="2700" dirty="0">
                <a:latin typeface="Georgia" panose="02040502050405020303" pitchFamily="18" charset="0"/>
              </a:rPr>
              <a:t> </a:t>
            </a:r>
            <a:r>
              <a:rPr lang="ru-RU" sz="2700" dirty="0" err="1">
                <a:latin typeface="Georgia" panose="02040502050405020303" pitchFamily="18" charset="0"/>
              </a:rPr>
              <a:t>архітектурних</a:t>
            </a:r>
            <a:r>
              <a:rPr lang="ru-RU" sz="2700" dirty="0">
                <a:latin typeface="Georgia" panose="02040502050405020303" pitchFamily="18" charset="0"/>
              </a:rPr>
              <a:t> форм.</a:t>
            </a:r>
            <a:br>
              <a:rPr lang="ru-RU" sz="2700" dirty="0">
                <a:latin typeface="Georgia" panose="02040502050405020303" pitchFamily="18" charset="0"/>
              </a:rPr>
            </a:br>
            <a:br>
              <a:rPr lang="ru-RU" sz="2700" dirty="0">
                <a:latin typeface="Georgia" panose="02040502050405020303" pitchFamily="18" charset="0"/>
              </a:rPr>
            </a:br>
            <a:endParaRPr lang="ru-UA" sz="2700" dirty="0">
              <a:latin typeface="Georgia" panose="020405020504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CC1A6B-FEB1-DC49-B13F-035ACE39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5" y="3440575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AE40D0-F413-3946-A48F-60FB0DF9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5" y="17362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6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9335" y="18415"/>
            <a:ext cx="8453049" cy="1035496"/>
          </a:xfrm>
          <a:solidFill>
            <a:schemeClr val="bg1">
              <a:alpha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BA3A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історії шедевра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9047" y="1170117"/>
            <a:ext cx="9861409" cy="746289"/>
          </a:xfrm>
        </p:spPr>
        <p:txBody>
          <a:bodyPr>
            <a:normAutofit fontScale="85000" lnSpcReduction="10000"/>
          </a:bodyPr>
          <a:lstStyle/>
          <a:p>
            <a:r>
              <a:rPr lang="uk-UA" sz="2000" b="1" dirty="0">
                <a:solidFill>
                  <a:srgbClr val="9D311B"/>
                </a:solidFill>
                <a:latin typeface="Georgia" panose="02040502050405020303" pitchFamily="18" charset="0"/>
              </a:rPr>
              <a:t>Собор Паризької Богоматері</a:t>
            </a:r>
            <a:r>
              <a:rPr lang="uk-UA" sz="2000" i="1" dirty="0">
                <a:solidFill>
                  <a:srgbClr val="9D311B"/>
                </a:solidFill>
                <a:latin typeface="Georgia" panose="02040502050405020303" pitchFamily="18" charset="0"/>
              </a:rPr>
              <a:t> — один із найпрекрасніших витворів готичного мистецтва</a:t>
            </a:r>
            <a:endParaRPr lang="uk-UA" sz="2000" dirty="0">
              <a:solidFill>
                <a:srgbClr val="9D311B"/>
              </a:solidFill>
              <a:latin typeface="Georgia" panose="02040502050405020303" pitchFamily="18" charset="0"/>
            </a:endParaRPr>
          </a:p>
        </p:txBody>
      </p:sp>
      <p:pic>
        <p:nvPicPr>
          <p:cNvPr id="4098" name="Picture 2" descr="http://fotohomka.ru/images/Dec/01/2b555ed25ba3601471ca8bcc8bb39353/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55" l="196" r="100000">
                        <a14:foregroundMark x1="33236" y1="35776" x2="38221" y2="31677"/>
                        <a14:foregroundMark x1="51124" y1="30559" x2="53763" y2="2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58" y="18415"/>
            <a:ext cx="1647150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koordynator.info/upload/000/u1/038/2fce6c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4" y="4388664"/>
            <a:ext cx="5195403" cy="243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39047" y="1988840"/>
            <a:ext cx="10136231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000" dirty="0">
                <a:solidFill>
                  <a:srgbClr val="354041"/>
                </a:solidFill>
                <a:latin typeface="Georgia" panose="02040502050405020303" pitchFamily="18" charset="0"/>
              </a:rPr>
              <a:t>Собор являє собою п</a:t>
            </a:r>
            <a:r>
              <a:rPr lang="ru-RU" sz="2000" dirty="0">
                <a:solidFill>
                  <a:srgbClr val="354041"/>
                </a:solidFill>
                <a:latin typeface="Georgia" panose="02040502050405020303" pitchFamily="18" charset="0"/>
              </a:rPr>
              <a:t>’</a:t>
            </a:r>
            <a:r>
              <a:rPr lang="uk-UA" sz="2000" dirty="0">
                <a:solidFill>
                  <a:srgbClr val="354041"/>
                </a:solidFill>
                <a:latin typeface="Georgia" panose="02040502050405020303" pitchFamily="18" charset="0"/>
              </a:rPr>
              <a:t>ятинефну готичну 6азиліку, яка одночасно може вмістити 9 тисяч осіб. Його довжина — 130 м, висота веж — 6,9 м. Головний, західний фасад ділиться на три яруси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0" y="3284984"/>
            <a:ext cx="10475277" cy="1103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000" dirty="0">
                <a:solidFill>
                  <a:srgbClr val="9D311B"/>
                </a:solidFill>
                <a:latin typeface="Georgia" panose="02040502050405020303" pitchFamily="18" charset="0"/>
              </a:rPr>
              <a:t>Вітражі вікна-рози, що має 13 м у діаметрі, відтворюють близько 80 сцен зі Старого Завіту. Це вікно чи не єдине дійшло до нашого часу в незміненому стані. Майже всі інші вітражі собору — пізніші копії</a:t>
            </a: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7329488" y="4212404"/>
            <a:ext cx="4862511" cy="264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000" dirty="0">
                <a:solidFill>
                  <a:srgbClr val="354041"/>
                </a:solidFill>
                <a:latin typeface="Georgia" panose="02040502050405020303" pitchFamily="18" charset="0"/>
              </a:rPr>
              <a:t>Саму будівлю сильно пошкодили ще в роки Великої Французької революції. Капітальну реставрацію було проведено лише в 1841- 1864рр</a:t>
            </a:r>
          </a:p>
        </p:txBody>
      </p:sp>
    </p:spTree>
    <p:extLst>
      <p:ext uri="{BB962C8B-B14F-4D97-AF65-F5344CB8AC3E}">
        <p14:creationId xmlns:p14="http://schemas.microsoft.com/office/powerpoint/2010/main" val="208961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6" grpId="0" build="p"/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1059" y="257175"/>
            <a:ext cx="9417978" cy="592283"/>
          </a:xfrm>
        </p:spPr>
        <p:txBody>
          <a:bodyPr>
            <a:normAutofit/>
          </a:bodyPr>
          <a:lstStyle/>
          <a:p>
            <a:pPr algn="ctr"/>
            <a:r>
              <a:rPr lang="uk-UA" sz="2500" dirty="0">
                <a:solidFill>
                  <a:srgbClr val="BA3A20"/>
                </a:solidFill>
                <a:latin typeface="Georgia" panose="02040502050405020303" pitchFamily="18" charset="0"/>
              </a:rPr>
              <a:t>Головний готичний собор Англії — </a:t>
            </a:r>
            <a:r>
              <a:rPr lang="uk-UA" sz="2500" b="1" dirty="0">
                <a:solidFill>
                  <a:srgbClr val="BA3A20"/>
                </a:solidFill>
                <a:latin typeface="Georgia" panose="02040502050405020303" pitchFamily="18" charset="0"/>
              </a:rPr>
              <a:t>Кентерберійський</a:t>
            </a:r>
            <a:endParaRPr lang="uk-UA" sz="2500" dirty="0">
              <a:solidFill>
                <a:srgbClr val="BA3A20"/>
              </a:solidFill>
              <a:latin typeface="Georgia" panose="02040502050405020303" pitchFamily="18" charset="0"/>
            </a:endParaRPr>
          </a:p>
        </p:txBody>
      </p:sp>
      <p:pic>
        <p:nvPicPr>
          <p:cNvPr id="9218" name="Picture 2" descr="http://www.esosedi.ru/fiber/164290/fit/1400x1000/kenterberiyskiy_sob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" y="1458777"/>
            <a:ext cx="7000329" cy="5250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7387119" y="1458777"/>
            <a:ext cx="4717136" cy="382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24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Собор близький за побудовою до зразків французької готики. Зодчі при зведенні цього собору (а точніше при його реконструюванні) вперше відмовилися від традиційних нормандських круглих арок, створивши готичні стрілчасті арки. З цього часу готичний стиль закріпився в англійській культовій архітектурі.</a:t>
            </a:r>
          </a:p>
        </p:txBody>
      </p:sp>
    </p:spTree>
    <p:extLst>
      <p:ext uri="{BB962C8B-B14F-4D97-AF65-F5344CB8AC3E}">
        <p14:creationId xmlns:p14="http://schemas.microsoft.com/office/powerpoint/2010/main" val="17109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bestia-wm.ru/wp-content/uploads/2012/06/01-Sobor-v-Kel-n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5"/>
          <a:stretch/>
        </p:blipFill>
        <p:spPr bwMode="auto">
          <a:xfrm>
            <a:off x="0" y="720882"/>
            <a:ext cx="7200000" cy="5416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0035" y="2671762"/>
            <a:ext cx="4688750" cy="2041984"/>
          </a:xfrm>
        </p:spPr>
        <p:txBody>
          <a:bodyPr>
            <a:noAutofit/>
          </a:bodyPr>
          <a:lstStyle/>
          <a:p>
            <a:pPr algn="just"/>
            <a:r>
              <a:rPr lang="uk-UA" sz="2600" b="1" dirty="0">
                <a:solidFill>
                  <a:srgbClr val="BA3A20"/>
                </a:solidFill>
                <a:latin typeface="Georgia" panose="02040502050405020303" pitchFamily="18" charset="0"/>
              </a:rPr>
              <a:t>Кельнський собор</a:t>
            </a:r>
            <a:r>
              <a:rPr lang="uk-UA" sz="2600" dirty="0">
                <a:solidFill>
                  <a:srgbClr val="BA3A20"/>
                </a:solidFill>
                <a:latin typeface="Georgia" panose="02040502050405020303" pitchFamily="18" charset="0"/>
              </a:rPr>
              <a:t>  </a:t>
            </a:r>
            <a:r>
              <a:rPr lang="uk-UA" sz="2600" b="1" dirty="0">
                <a:solidFill>
                  <a:srgbClr val="BA3A20"/>
                </a:solidFill>
                <a:latin typeface="Georgia" panose="02040502050405020303" pitchFamily="18" charset="0"/>
              </a:rPr>
              <a:t>(Німеччина)</a:t>
            </a:r>
            <a:br>
              <a:rPr lang="uk-UA" sz="2600" b="1" dirty="0">
                <a:solidFill>
                  <a:srgbClr val="BA3A20"/>
                </a:solidFill>
                <a:latin typeface="Georgia" panose="02040502050405020303" pitchFamily="18" charset="0"/>
              </a:rPr>
            </a:br>
            <a:br>
              <a:rPr lang="uk-UA" sz="2600" b="1" dirty="0">
                <a:solidFill>
                  <a:srgbClr val="BA3A20"/>
                </a:solidFill>
                <a:latin typeface="Georgia" panose="02040502050405020303" pitchFamily="18" charset="0"/>
              </a:rPr>
            </a:br>
            <a:r>
              <a:rPr lang="uk-UA" sz="2600" dirty="0">
                <a:solidFill>
                  <a:srgbClr val="354041"/>
                </a:solidFill>
                <a:latin typeface="Georgia" panose="02040502050405020303" pitchFamily="18" charset="0"/>
              </a:rPr>
              <a:t>римо-католицька церква. Собор відомий як пам'ятка християнства та німецького католицизму готичної архітектури</a:t>
            </a:r>
            <a:endParaRPr lang="ru-RU" sz="2600" dirty="0">
              <a:solidFill>
                <a:srgbClr val="35404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ADAA6A-2536-4C01-9992-385E0F54F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C88E6-A667-450B-B19D-6141097C9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074" y="745003"/>
            <a:ext cx="471390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історії шедевра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kumimoji="0" lang="uk-UA" altLang="uk-UA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Собор входить до Світової спадщини, це один з найвідоміших архітектурних об'єктів Німеччини та найзнаменитіша пам'ятка Кельна.</a:t>
            </a:r>
            <a:endParaRPr kumimoji="0" lang="uk-UA" altLang="uk-UA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Спорудження Кельнського собору почалося з 1248р, і тривало кілька століть. Споруда завдовжки 144,5 м, а її дві вежі сягають 157 м у висоту. Собор — одна з найбільших у світі церков і найбільша готична церква у Північній Європі. Через свої величезні дві вежі він також має більший фасад, ніж будь-яка інша церква у світі.</a:t>
            </a:r>
            <a:endParaRPr kumimoji="0" lang="uk-UA" altLang="uk-UA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2CB971-12E2-4A4A-9783-8F4E2052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8554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Галерея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726</Words>
  <Application>Microsoft Macintosh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Georgia</vt:lpstr>
      <vt:lpstr>Palatino Linotype</vt:lpstr>
      <vt:lpstr>Times New Roman</vt:lpstr>
      <vt:lpstr>Галерея</vt:lpstr>
      <vt:lpstr>Перлини готики</vt:lpstr>
      <vt:lpstr>Готичний стиль зародився у Франції. Саме тут був зведений перший готичний собор  Нотр Дам де Парі (собор Паризької Богоматері) </vt:lpstr>
      <vt:lpstr>ОЗНАКИ ГОТИЧНОГО СТИЛЮ В АРХІТЕКТУРІ</vt:lpstr>
      <vt:lpstr>Презентация PowerPoint</vt:lpstr>
      <vt:lpstr>Характерною особливістю готичної архітектури є стрілчаста арка, яка багато в чому визначила внутрішній і зовнішній вигляд готичних будівель.    Повторюючись в малюнку склепінь, вікон, порталів, галерей, вона своїми динамічними обрисами підкреслює легкість та енергію архітектурних форм.  </vt:lpstr>
      <vt:lpstr>З історії шедевра</vt:lpstr>
      <vt:lpstr>Головний готичний собор Англії — Кентерберійський</vt:lpstr>
      <vt:lpstr>Кельнський собор  (Німеччина)  римо-католицька церква. Собор відомий як пам'ятка християнства та німецького католицизму готичної архітектури</vt:lpstr>
      <vt:lpstr>Презентация PowerPoint</vt:lpstr>
      <vt:lpstr>Міланський кафедральний собор (Італія)</vt:lpstr>
      <vt:lpstr>Заміна глухих стін величезними вікнами призвела до зникнення монументальних розписів. Фреску замінив вітраж. Інтер’єри готичних соборів не тільки грандіозніші і динамічніші, ніж в романському стилі – вони свідчать про нове розуміння простору. </vt:lpstr>
      <vt:lpstr> У внутрішньому і, особливо, у зовнішньому убранстві значне місце належало скульптурі. Хоча готика знала рельєф і постійно до нього зверталась, основним типом готичної пластики була статуя. Але готичні фігури сприймаються, особливо на фасадах, як елементи єдиної гігантської декоративно-монументальної композиції.  Окремі статуї або статуарні групи нерозривно пов’язані з фасадною стіною або зі стовпами порталу, є ніби частинами великого багатофігурного рельєфу. </vt:lpstr>
      <vt:lpstr>Робота в зошиті</vt:lpstr>
      <vt:lpstr>Домашнє завдання: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Перлини готики</dc:title>
  <dc:creator>Мария Бондаренко</dc:creator>
  <cp:lastModifiedBy>zhannaandre95@gmail.com</cp:lastModifiedBy>
  <cp:revision>3</cp:revision>
  <dcterms:created xsi:type="dcterms:W3CDTF">2020-11-04T12:35:07Z</dcterms:created>
  <dcterms:modified xsi:type="dcterms:W3CDTF">2021-11-10T14:59:21Z</dcterms:modified>
</cp:coreProperties>
</file>