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5"/>
  </p:notesMasterIdLst>
  <p:sldIdLst>
    <p:sldId id="256" r:id="rId2"/>
    <p:sldId id="257" r:id="rId3"/>
    <p:sldId id="269" r:id="rId4"/>
    <p:sldId id="260" r:id="rId5"/>
    <p:sldId id="264" r:id="rId6"/>
    <p:sldId id="263" r:id="rId7"/>
    <p:sldId id="265" r:id="rId8"/>
    <p:sldId id="266" r:id="rId9"/>
    <p:sldId id="271" r:id="rId10"/>
    <p:sldId id="270" r:id="rId11"/>
    <p:sldId id="272" r:id="rId12"/>
    <p:sldId id="273" r:id="rId13"/>
    <p:sldId id="284" r:id="rId14"/>
    <p:sldId id="286" r:id="rId15"/>
    <p:sldId id="276" r:id="rId16"/>
    <p:sldId id="277" r:id="rId17"/>
    <p:sldId id="274" r:id="rId18"/>
    <p:sldId id="285" r:id="rId19"/>
    <p:sldId id="287" r:id="rId20"/>
    <p:sldId id="275" r:id="rId21"/>
    <p:sldId id="279" r:id="rId22"/>
    <p:sldId id="282" r:id="rId23"/>
    <p:sldId id="283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33"/>
    <a:srgbClr val="003366"/>
    <a:srgbClr val="008000"/>
    <a:srgbClr val="315107"/>
    <a:srgbClr val="663300"/>
    <a:srgbClr val="273A00"/>
    <a:srgbClr val="FFCC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>
      <p:cViewPr varScale="1">
        <p:scale>
          <a:sx n="57" d="100"/>
          <a:sy n="57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2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04C0C11-03C7-4B04-8CB7-F6AA3630540B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D10C55DC-091D-4449-BDC5-FF04AD1A3F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673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070556-3203-4233-83D2-CEC554099D8E}" type="slidenum">
              <a:rPr lang="ru-RU" altLang="ru-RU">
                <a:latin typeface="Calibri" pitchFamily="34" charset="0"/>
              </a:rPr>
              <a:pPr eaLnBrk="1" hangingPunct="1"/>
              <a:t>1</a:t>
            </a:fld>
            <a:endParaRPr lang="ru-RU" altLang="ru-RU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9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95337-AEFC-4D8E-8590-02EB82DE8BD3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F7CA0-3076-43A4-A71F-9D491CD46D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75199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8E51D-F6CF-44AB-9512-84FE767553EA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F593A-6E41-4E93-B107-B43114C377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774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A075-72D8-4634-A74F-448304822D8C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8C31D-DDD9-45D7-8A7D-B6FCA71CB3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65191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EF22D-714E-447E-B113-CA85CB3DDC51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F7A3D-E7F1-411B-8056-E3ABF657F7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377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D916-712E-4A4F-AEE5-67EEC0441C66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0379-8C29-4A49-97F3-0BE01D60B0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66385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498BE-40C5-4060-A834-01C4BA7139D2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C138B-A95F-4B9E-9D22-CB1C715BF0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3111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B6BA-8300-40EF-8FF4-F28F7EAC31FA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F6A09-33AC-469F-9EAB-949B50BD7E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1598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278B-C2E1-4C9D-91F5-86C9E18B5C62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E6EF1-D63A-4B4E-BD6C-19EE8CA657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5427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C1D89-F94C-4A0F-B15D-BA559C37B02D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F296-C1EE-4896-BA16-762BEAAA89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0853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82F58-6955-44CD-8E99-5AC911F9A466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1693D-EC74-42BC-B959-2752EA52D5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8869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21AFC6-91F9-4805-9E7E-F4518AA2A5AD}" type="datetimeFigureOut">
              <a:rPr lang="ru-RU"/>
              <a:pPr>
                <a:defRPr/>
              </a:pPr>
              <a:t>10.02.2022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BB7EBA-8415-4530-AAE2-D0C0A14F6F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://schooll10.klasna.com/uploads/editor/3348/414523/sitepage_40/images/68365865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http://schooll10.klasna.com/uploads/editor/3348/414523/sitepage_40/images/68365865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schooll10.klasna.com/uploads/editor/3348/414523/sitepage_40/images/68365865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684213" y="1412875"/>
            <a:ext cx="7772400" cy="3456285"/>
          </a:xfrm>
        </p:spPr>
        <p:txBody>
          <a:bodyPr/>
          <a:lstStyle/>
          <a:p>
            <a:pPr eaLnBrk="1" hangingPunct="1"/>
            <a:r>
              <a:rPr lang="uk-UA" altLang="ru-RU" sz="7200" b="1" dirty="0" smtClean="0">
                <a:solidFill>
                  <a:srgbClr val="3151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7200" b="1" dirty="0" smtClean="0">
                <a:solidFill>
                  <a:srgbClr val="31510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7200" b="1" i="1" dirty="0" smtClean="0">
                <a:solidFill>
                  <a:srgbClr val="3151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Робота з дитячою книжкою </a:t>
            </a:r>
            <a:r>
              <a:rPr lang="uk-UA" altLang="ru-RU" sz="5400" b="1" i="1" dirty="0" smtClean="0">
                <a:solidFill>
                  <a:srgbClr val="315107"/>
                </a:solidFill>
                <a:latin typeface="Verdana" pitchFamily="34" charset="0"/>
              </a:rPr>
              <a:t/>
            </a:r>
            <a:br>
              <a:rPr lang="uk-UA" altLang="ru-RU" sz="5400" b="1" i="1" dirty="0" smtClean="0">
                <a:solidFill>
                  <a:srgbClr val="315107"/>
                </a:solidFill>
                <a:latin typeface="Verdana" pitchFamily="34" charset="0"/>
              </a:rPr>
            </a:br>
            <a:endParaRPr lang="uk-UA" altLang="ru-RU" sz="5400" b="1" i="1" dirty="0" smtClean="0">
              <a:solidFill>
                <a:srgbClr val="315107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Заголовок 1"/>
          <p:cNvSpPr>
            <a:spLocks/>
          </p:cNvSpPr>
          <p:nvPr/>
        </p:nvSpPr>
        <p:spPr bwMode="auto">
          <a:xfrm>
            <a:off x="3924300" y="1916112"/>
            <a:ext cx="4536132" cy="244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uk-UA" altLang="ru-RU" sz="2000" dirty="0">
              <a:solidFill>
                <a:srgbClr val="003366"/>
              </a:solidFill>
              <a:latin typeface="Verdana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179512" y="980728"/>
            <a:ext cx="885698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Акровірш</a:t>
            </a:r>
            <a:r>
              <a:rPr lang="uk-UA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uk-UA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–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Віршована загадка, Відгадка якої складається з початкових літер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усіх </a:t>
            </a:r>
            <a:r>
              <a:rPr lang="uk-UA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рядків</a:t>
            </a:r>
            <a:r>
              <a:rPr lang="uk-UA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5536" y="332656"/>
            <a:ext cx="8424936" cy="3528367"/>
          </a:xfrm>
        </p:spPr>
        <p:txBody>
          <a:bodyPr/>
          <a:lstStyle/>
          <a:p>
            <a:pPr algn="l" eaLnBrk="1" hangingPunct="1"/>
            <a:r>
              <a:rPr lang="uk-UA" altLang="ru-RU" sz="2400" b="1" dirty="0" smtClean="0">
                <a:solidFill>
                  <a:srgbClr val="002060"/>
                </a:solidFill>
                <a:latin typeface="Verdana" pitchFamily="34" charset="0"/>
              </a:rPr>
              <a:t>                    </a:t>
            </a:r>
            <a:r>
              <a:rPr lang="uk-UA" altLang="ru-RU" sz="32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Що за птиця?</a:t>
            </a:r>
            <a:r>
              <a:rPr lang="uk-UA" altLang="ru-RU" sz="2400" b="1" dirty="0" smtClean="0">
                <a:solidFill>
                  <a:srgbClr val="002060"/>
                </a:solidFill>
                <a:latin typeface="Verdana" pitchFamily="34" charset="0"/>
              </a:rPr>
              <a:t/>
            </a:r>
            <a:br>
              <a:rPr lang="uk-UA" altLang="ru-RU" sz="2400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uk-UA" altLang="ru-RU" sz="2400" b="1" dirty="0" smtClean="0">
                <a:solidFill>
                  <a:srgbClr val="002060"/>
                </a:solidFill>
                <a:latin typeface="Verdana" pitchFamily="34" charset="0"/>
              </a:rPr>
              <a:t>     </a:t>
            </a:r>
            <a:r>
              <a:rPr lang="uk-UA" altLang="ru-RU" sz="32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М</a:t>
            </a:r>
            <a:r>
              <a:rPr lang="uk-UA" altLang="ru-RU" sz="3200" b="1" dirty="0" smtClean="0">
                <a:latin typeface="Arial Black" panose="020B0A04020102020204" pitchFamily="34" charset="0"/>
              </a:rPr>
              <a:t>іж людьми, </a:t>
            </a:r>
            <a:r>
              <a:rPr lang="uk-UA" altLang="ru-RU" sz="3200" b="1" dirty="0">
                <a:latin typeface="Arial Black" panose="020B0A04020102020204" pitchFamily="34" charset="0"/>
              </a:rPr>
              <a:t>я</a:t>
            </a:r>
            <a:r>
              <a:rPr lang="uk-UA" altLang="ru-RU" sz="3200" b="1" dirty="0" smtClean="0">
                <a:latin typeface="Arial Black" panose="020B0A04020102020204" pitchFamily="34" charset="0"/>
              </a:rPr>
              <a:t>к пташка, в</a:t>
            </a:r>
            <a:r>
              <a:rPr lang="en-US" altLang="ru-RU" sz="3200" b="1" dirty="0" smtClean="0">
                <a:latin typeface="Arial Black" panose="020B0A04020102020204" pitchFamily="34" charset="0"/>
              </a:rPr>
              <a:t>’</a:t>
            </a:r>
            <a:r>
              <a:rPr lang="uk-UA" altLang="ru-RU" sz="3200" b="1" dirty="0" err="1" smtClean="0">
                <a:latin typeface="Arial Black" panose="020B0A04020102020204" pitchFamily="34" charset="0"/>
              </a:rPr>
              <a:t>ється</a:t>
            </a:r>
            <a:r>
              <a:rPr lang="uk-UA" altLang="ru-RU" sz="3200" b="1" dirty="0" smtClean="0">
                <a:latin typeface="Arial Black" panose="020B0A04020102020204" pitchFamily="34" charset="0"/>
              </a:rPr>
              <a:t>,</a:t>
            </a:r>
            <a:br>
              <a:rPr lang="uk-UA" altLang="ru-RU" sz="3200" b="1" dirty="0" smtClean="0">
                <a:latin typeface="Arial Black" panose="020B0A04020102020204" pitchFamily="34" charset="0"/>
              </a:rPr>
            </a:br>
            <a:r>
              <a:rPr lang="uk-UA" altLang="ru-RU" sz="3200" b="1" dirty="0" smtClean="0">
                <a:latin typeface="Arial Black" panose="020B0A04020102020204" pitchFamily="34" charset="0"/>
              </a:rPr>
              <a:t>    </a:t>
            </a:r>
            <a:r>
              <a:rPr lang="uk-UA" altLang="ru-RU" sz="32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У</a:t>
            </a:r>
            <a:r>
              <a:rPr lang="uk-UA" altLang="ru-RU" sz="3200" b="1" dirty="0" smtClean="0">
                <a:latin typeface="Arial Black" panose="020B0A04020102020204" pitchFamily="34" charset="0"/>
              </a:rPr>
              <a:t> людей і їсть, і п</a:t>
            </a:r>
            <a:r>
              <a:rPr lang="en-US" altLang="ru-RU" sz="3200" b="1" dirty="0" smtClean="0">
                <a:latin typeface="Arial Black" panose="020B0A04020102020204" pitchFamily="34" charset="0"/>
              </a:rPr>
              <a:t>’</a:t>
            </a:r>
            <a:r>
              <a:rPr lang="uk-UA" altLang="ru-RU" sz="3200" b="1" dirty="0" smtClean="0">
                <a:latin typeface="Arial Black" panose="020B0A04020102020204" pitchFamily="34" charset="0"/>
              </a:rPr>
              <a:t>є;</a:t>
            </a:r>
            <a:br>
              <a:rPr lang="uk-UA" altLang="ru-RU" sz="3200" b="1" dirty="0" smtClean="0">
                <a:latin typeface="Arial Black" panose="020B0A04020102020204" pitchFamily="34" charset="0"/>
              </a:rPr>
            </a:br>
            <a:r>
              <a:rPr lang="uk-UA" altLang="ru-RU" sz="3200" b="1" dirty="0" smtClean="0">
                <a:latin typeface="Arial Black" panose="020B0A04020102020204" pitchFamily="34" charset="0"/>
              </a:rPr>
              <a:t>    </a:t>
            </a:r>
            <a:r>
              <a:rPr lang="uk-UA" altLang="ru-RU" sz="32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Х</a:t>
            </a:r>
            <a:r>
              <a:rPr lang="uk-UA" altLang="ru-RU" sz="3200" b="1" dirty="0" smtClean="0">
                <a:latin typeface="Arial Black" panose="020B0A04020102020204" pitchFamily="34" charset="0"/>
              </a:rPr>
              <a:t>одить старець, </a:t>
            </a:r>
            <a:r>
              <a:rPr lang="uk-UA" altLang="ru-RU" sz="3200" b="1" dirty="0" err="1" smtClean="0">
                <a:latin typeface="Arial Black" panose="020B0A04020102020204" pitchFamily="34" charset="0"/>
              </a:rPr>
              <a:t>просить,гнеться</a:t>
            </a:r>
            <a:r>
              <a:rPr lang="uk-UA" altLang="ru-RU" sz="3200" b="1" dirty="0" smtClean="0">
                <a:latin typeface="Arial Black" panose="020B0A04020102020204" pitchFamily="34" charset="0"/>
              </a:rPr>
              <a:t>,</a:t>
            </a:r>
            <a:br>
              <a:rPr lang="uk-UA" altLang="ru-RU" sz="3200" b="1" dirty="0" smtClean="0">
                <a:latin typeface="Arial Black" panose="020B0A04020102020204" pitchFamily="34" charset="0"/>
              </a:rPr>
            </a:br>
            <a:r>
              <a:rPr lang="uk-UA" altLang="ru-RU" sz="3200" b="1" dirty="0" smtClean="0">
                <a:latin typeface="Arial Black" panose="020B0A04020102020204" pitchFamily="34" charset="0"/>
              </a:rPr>
              <a:t>    </a:t>
            </a:r>
            <a:r>
              <a:rPr lang="uk-UA" altLang="ru-RU" sz="32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А</a:t>
            </a:r>
            <a:r>
              <a:rPr lang="uk-UA" altLang="ru-RU" sz="3200" b="1" dirty="0" smtClean="0">
                <a:latin typeface="Arial Black" panose="020B0A04020102020204" pitchFamily="34" charset="0"/>
              </a:rPr>
              <a:t> у неї всюди є.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1623">
            <a:off x="2904832" y="3755686"/>
            <a:ext cx="2376000" cy="23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2160240"/>
          </a:xfrm>
        </p:spPr>
        <p:txBody>
          <a:bodyPr/>
          <a:lstStyle/>
          <a:p>
            <a:r>
              <a:rPr lang="uk-UA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Ознайомлення </a:t>
            </a:r>
            <a:br>
              <a:rPr lang="uk-UA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uk-UA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з байкою</a:t>
            </a:r>
            <a:br>
              <a:rPr lang="uk-UA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uk-UA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«Бджола і Мухи»</a:t>
            </a:r>
            <a:endParaRPr lang="ru-RU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5365" name="Picture 5" descr="C:\Users\lenovo\Desktop\пче-а-ержа-ве-ро-ме-а-4215205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0" r="17420"/>
          <a:stretch/>
        </p:blipFill>
        <p:spPr bwMode="auto">
          <a:xfrm>
            <a:off x="3288212" y="2924942"/>
            <a:ext cx="2268000" cy="31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6624736" cy="5746650"/>
          </a:xfrm>
        </p:spPr>
        <p:txBody>
          <a:bodyPr/>
          <a:lstStyle/>
          <a:p>
            <a:pPr algn="l"/>
            <a:r>
              <a:rPr lang="uk-UA" sz="1800" b="1" dirty="0" smtClean="0">
                <a:solidFill>
                  <a:srgbClr val="FF0000"/>
                </a:solidFill>
              </a:rPr>
              <a:t/>
            </a:r>
            <a:br>
              <a:rPr lang="uk-UA" sz="1800" b="1" dirty="0" smtClean="0">
                <a:solidFill>
                  <a:srgbClr val="FF0000"/>
                </a:solidFill>
              </a:rPr>
            </a:br>
            <a:r>
              <a:rPr lang="uk-UA" sz="1800" b="1" dirty="0">
                <a:solidFill>
                  <a:srgbClr val="FF0000"/>
                </a:solidFill>
              </a:rPr>
              <a:t/>
            </a:r>
            <a:br>
              <a:rPr lang="uk-UA" sz="1800" b="1" dirty="0">
                <a:solidFill>
                  <a:srgbClr val="FF0000"/>
                </a:solidFill>
              </a:rPr>
            </a:br>
            <a:r>
              <a:rPr lang="uk-UA" sz="1800" b="1" dirty="0" smtClean="0">
                <a:solidFill>
                  <a:srgbClr val="FF0000"/>
                </a:solidFill>
              </a:rPr>
              <a:t>                            МУХА</a:t>
            </a:r>
            <a:r>
              <a:rPr lang="uk-UA" sz="1800" b="1" dirty="0">
                <a:solidFill>
                  <a:srgbClr val="FF0000"/>
                </a:solidFill>
              </a:rPr>
              <a:t>  Й  БДЖОЛА</a:t>
            </a:r>
            <a:r>
              <a:rPr lang="uk-UA" sz="1800" b="1" dirty="0"/>
              <a:t/>
            </a:r>
            <a:br>
              <a:rPr lang="uk-UA" sz="1800" b="1" dirty="0"/>
            </a:br>
            <a:r>
              <a:rPr lang="uk-UA" sz="1800" b="1" dirty="0" smtClean="0"/>
              <a:t>Весною </a:t>
            </a:r>
            <a:r>
              <a:rPr lang="uk-UA" sz="1800" b="1" dirty="0"/>
              <a:t>Муха-ледащиця майнула у садок</a:t>
            </a:r>
            <a:br>
              <a:rPr lang="uk-UA" sz="1800" b="1" dirty="0"/>
            </a:br>
            <a:r>
              <a:rPr lang="uk-UA" sz="1800" b="1" dirty="0" smtClean="0"/>
              <a:t>На </a:t>
            </a:r>
            <a:r>
              <a:rPr lang="uk-UA" sz="1800" b="1" dirty="0"/>
              <a:t>ряст, на квіти подивиться, почуть Зозулин голосок.</a:t>
            </a:r>
            <a:br>
              <a:rPr lang="uk-UA" sz="1800" b="1" dirty="0"/>
            </a:br>
            <a:r>
              <a:rPr lang="uk-UA" sz="1800" b="1" dirty="0"/>
              <a:t>От примостилась на красолі та й думає про те,</a:t>
            </a:r>
            <a:br>
              <a:rPr lang="uk-UA" sz="1800" b="1" dirty="0"/>
            </a:br>
            <a:r>
              <a:rPr lang="uk-UA" sz="1800" b="1" dirty="0"/>
              <a:t>Що як то гарно </a:t>
            </a:r>
            <a:r>
              <a:rPr lang="uk-UA" sz="1800" b="1" dirty="0" err="1"/>
              <a:t>жить</a:t>
            </a:r>
            <a:r>
              <a:rPr lang="uk-UA" sz="1800" b="1" dirty="0"/>
              <a:t> на волі, коли усе цвіте.</a:t>
            </a:r>
            <a:br>
              <a:rPr lang="uk-UA" sz="1800" b="1" dirty="0"/>
            </a:br>
            <a:r>
              <a:rPr lang="uk-UA" sz="1800" b="1" dirty="0"/>
              <a:t>Сидить, спесиво поглядає, що робиться в садку;</a:t>
            </a:r>
            <a:br>
              <a:rPr lang="uk-UA" sz="1800" b="1" dirty="0"/>
            </a:br>
            <a:r>
              <a:rPr lang="uk-UA" sz="1800" b="1" dirty="0"/>
              <a:t>Вітрець тихесенько гойдає, мов панночку яку...</a:t>
            </a:r>
            <a:br>
              <a:rPr lang="uk-UA" sz="1800" b="1" dirty="0"/>
            </a:br>
            <a:r>
              <a:rPr lang="uk-UA" sz="1800" b="1" dirty="0"/>
              <a:t>Побачила Бджолу близенько.</a:t>
            </a:r>
            <a:br>
              <a:rPr lang="uk-UA" sz="1800" b="1" dirty="0"/>
            </a:br>
            <a:r>
              <a:rPr lang="uk-UA" sz="1800" b="1" dirty="0"/>
              <a:t>—  Добридень! — каже їй,—</a:t>
            </a:r>
            <a:br>
              <a:rPr lang="uk-UA" sz="1800" b="1" dirty="0"/>
            </a:br>
            <a:r>
              <a:rPr lang="uk-UA" sz="1800" b="1" dirty="0" err="1"/>
              <a:t>Оддиш</a:t>
            </a:r>
            <a:r>
              <a:rPr lang="uk-UA" sz="1800" b="1" dirty="0"/>
              <a:t> хоч трохи, моя ненько, сідай отут мерщій.</a:t>
            </a:r>
            <a:br>
              <a:rPr lang="uk-UA" sz="1800" b="1" dirty="0"/>
            </a:br>
            <a:r>
              <a:rPr lang="uk-UA" sz="1800" b="1" dirty="0"/>
              <a:t>—  Та ніколи мені сидіти,— </a:t>
            </a:r>
            <a:r>
              <a:rPr lang="uk-UA" sz="1800" b="1" dirty="0" err="1"/>
              <a:t>одвітує</a:t>
            </a:r>
            <a:r>
              <a:rPr lang="uk-UA" sz="1800" b="1" dirty="0"/>
              <a:t> Бджола,—</a:t>
            </a:r>
            <a:br>
              <a:rPr lang="uk-UA" sz="1800" b="1" dirty="0"/>
            </a:br>
            <a:r>
              <a:rPr lang="uk-UA" sz="1800" b="1" dirty="0"/>
              <a:t>Вже час до пасіки летіти: далеко від села.</a:t>
            </a:r>
            <a:br>
              <a:rPr lang="uk-UA" sz="1800" b="1" dirty="0"/>
            </a:br>
            <a:r>
              <a:rPr lang="uk-UA" sz="1800" b="1" dirty="0"/>
              <a:t>—  Яка погана,— Муха каже</a:t>
            </a:r>
            <a:r>
              <a:rPr lang="uk-UA" sz="1800" b="1" dirty="0" smtClean="0"/>
              <a:t>,— на </a:t>
            </a:r>
            <a:r>
              <a:rPr lang="uk-UA" sz="1800" b="1" dirty="0"/>
              <a:t>світі доленька твоя:</a:t>
            </a:r>
            <a:br>
              <a:rPr lang="uk-UA" sz="1800" b="1" dirty="0"/>
            </a:br>
            <a:r>
              <a:rPr lang="uk-UA" sz="1800" b="1" dirty="0"/>
              <a:t>Раненько встане, пізно ляже...</a:t>
            </a:r>
            <a:br>
              <a:rPr lang="uk-UA" sz="1800" b="1" dirty="0"/>
            </a:br>
            <a:r>
              <a:rPr lang="uk-UA" sz="1800" b="1" dirty="0"/>
              <a:t>Мені б отак — змарніла б я,</a:t>
            </a:r>
            <a:br>
              <a:rPr lang="uk-UA" sz="1800" b="1" dirty="0"/>
            </a:br>
            <a:r>
              <a:rPr lang="uk-UA" sz="1800" b="1" dirty="0"/>
              <a:t>За тиждень би головоньку </a:t>
            </a:r>
            <a:r>
              <a:rPr lang="uk-UA" sz="1800" b="1" dirty="0" smtClean="0"/>
              <a:t>схилила.</a:t>
            </a:r>
            <a:r>
              <a:rPr lang="uk-UA" sz="1400" b="1" dirty="0" smtClean="0"/>
              <a:t/>
            </a:r>
            <a:br>
              <a:rPr lang="uk-UA" sz="1400" b="1" dirty="0" smtClean="0"/>
            </a:br>
            <a:r>
              <a:rPr lang="uk-UA" sz="1600" b="1" dirty="0" smtClean="0"/>
              <a:t/>
            </a:r>
            <a:br>
              <a:rPr lang="uk-UA" sz="1600" b="1" dirty="0" smtClean="0"/>
            </a:br>
            <a:endParaRPr lang="uk-UA" sz="105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552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404664"/>
            <a:ext cx="6563072" cy="5746650"/>
          </a:xfrm>
        </p:spPr>
        <p:txBody>
          <a:bodyPr/>
          <a:lstStyle/>
          <a:p>
            <a:pPr algn="l"/>
            <a:r>
              <a:rPr lang="uk-UA" sz="1800" b="1" dirty="0" smtClean="0"/>
              <a:t>Моє життя, голубко мила,— Талан як слід:</a:t>
            </a:r>
            <a:br>
              <a:rPr lang="uk-UA" sz="1800" b="1" dirty="0" smtClean="0"/>
            </a:br>
            <a:r>
              <a:rPr lang="uk-UA" sz="1800" b="1" dirty="0" smtClean="0"/>
              <a:t>Чи де бенкет, чи де обід, або весіллячко, родини,—</a:t>
            </a:r>
            <a:br>
              <a:rPr lang="uk-UA" sz="1800" b="1" dirty="0" smtClean="0"/>
            </a:br>
            <a:r>
              <a:rPr lang="uk-UA" sz="1800" b="1" dirty="0" smtClean="0"/>
              <a:t>Такої гарної години ніколи не </a:t>
            </a:r>
            <a:r>
              <a:rPr lang="uk-UA" sz="1800" b="1" dirty="0" err="1" smtClean="0"/>
              <a:t>втеряго</a:t>
            </a:r>
            <a:r>
              <a:rPr lang="uk-UA" sz="1800" b="1" dirty="0" smtClean="0"/>
              <a:t> я:</a:t>
            </a:r>
            <a:br>
              <a:rPr lang="uk-UA" sz="1800" b="1" dirty="0" smtClean="0"/>
            </a:br>
            <a:r>
              <a:rPr lang="uk-UA" sz="1800" b="1" dirty="0" smtClean="0"/>
              <a:t>І їм, і ласую доволі,— не те, що клопоти у полі</a:t>
            </a:r>
            <a:br>
              <a:rPr lang="uk-UA" sz="1800" b="1" dirty="0" smtClean="0"/>
            </a:br>
            <a:r>
              <a:rPr lang="uk-UA" sz="1800" b="1" dirty="0" smtClean="0"/>
              <a:t>І праця </a:t>
            </a:r>
            <a:r>
              <a:rPr lang="uk-UA" sz="1800" b="1" dirty="0" err="1" smtClean="0"/>
              <a:t>бідная</a:t>
            </a:r>
            <a:r>
              <a:rPr lang="uk-UA" sz="1800" b="1" dirty="0" smtClean="0"/>
              <a:t> твоя! —</a:t>
            </a:r>
            <a:br>
              <a:rPr lang="uk-UA" sz="1800" b="1" dirty="0" smtClean="0"/>
            </a:br>
            <a:r>
              <a:rPr lang="uk-UA" sz="1800" b="1" dirty="0" smtClean="0"/>
              <a:t>На річ таку Бджола сказала:</a:t>
            </a:r>
            <a:br>
              <a:rPr lang="uk-UA" sz="1800" b="1" dirty="0" smtClean="0"/>
            </a:br>
            <a:r>
              <a:rPr lang="uk-UA" sz="1800" b="1" dirty="0" smtClean="0"/>
              <a:t>— Нехай воно і так, та тільки он що я чувала:</a:t>
            </a:r>
            <a:br>
              <a:rPr lang="uk-UA" sz="1800" b="1" dirty="0" smtClean="0"/>
            </a:br>
            <a:r>
              <a:rPr lang="uk-UA" sz="1800" b="1" dirty="0" smtClean="0"/>
              <a:t>Що Муху зневажає всяк, що де ти не поткнешся</a:t>
            </a:r>
            <a:br>
              <a:rPr lang="uk-UA" sz="1800" b="1" dirty="0" smtClean="0"/>
            </a:br>
            <a:r>
              <a:rPr lang="uk-UA" sz="1800" b="1" dirty="0" smtClean="0"/>
              <a:t>Або до страви доторкнешся,— тебе ганяють скрізь:</a:t>
            </a:r>
            <a:br>
              <a:rPr lang="uk-UA" sz="1800" b="1" dirty="0" smtClean="0"/>
            </a:br>
            <a:r>
              <a:rPr lang="uk-UA" sz="1800" b="1" dirty="0" smtClean="0"/>
              <a:t>Непрохана не лізь. — Стару новинку,— каже Муха.</a:t>
            </a:r>
            <a:br>
              <a:rPr lang="uk-UA" sz="1800" b="1" dirty="0" smtClean="0"/>
            </a:br>
            <a:r>
              <a:rPr lang="uk-UA" sz="1800" b="1" dirty="0" smtClean="0"/>
              <a:t>Десь довелось тобі почуть!..</a:t>
            </a:r>
            <a:br>
              <a:rPr lang="uk-UA" sz="1800" b="1" dirty="0" smtClean="0"/>
            </a:br>
            <a:r>
              <a:rPr lang="uk-UA" sz="1800" b="1" dirty="0" smtClean="0"/>
              <a:t>Запевне, дурень дурня </a:t>
            </a:r>
            <a:r>
              <a:rPr lang="uk-UA" sz="1800" b="1" dirty="0" err="1" smtClean="0"/>
              <a:t>слуха</a:t>
            </a:r>
            <a:r>
              <a:rPr lang="uk-UA" sz="1800" b="1" dirty="0" smtClean="0"/>
              <a:t>...</a:t>
            </a:r>
            <a:br>
              <a:rPr lang="uk-UA" sz="1800" b="1" dirty="0" smtClean="0"/>
            </a:br>
            <a:r>
              <a:rPr lang="uk-UA" sz="1800" b="1" dirty="0" smtClean="0"/>
              <a:t>Велике діло — проженуть!</a:t>
            </a:r>
            <a:br>
              <a:rPr lang="uk-UA" sz="1800" b="1" dirty="0" smtClean="0"/>
            </a:br>
            <a:r>
              <a:rPr lang="uk-UA" sz="1800" b="1" dirty="0" smtClean="0"/>
              <a:t>Не можна в двері — я в кватирку</a:t>
            </a:r>
            <a:br>
              <a:rPr lang="uk-UA" sz="1800" b="1" dirty="0" smtClean="0"/>
            </a:br>
            <a:r>
              <a:rPr lang="uk-UA" sz="1800" b="1" dirty="0" smtClean="0"/>
              <a:t>Або пролізу в іншу дірку — і зась усім!</a:t>
            </a:r>
            <a:br>
              <a:rPr lang="uk-UA" sz="1800" b="1" dirty="0" smtClean="0"/>
            </a:br>
            <a:r>
              <a:rPr lang="uk-UA" sz="1800" b="1" dirty="0" smtClean="0"/>
              <a:t>Нехай ся байка мухам буде,</a:t>
            </a:r>
            <a:br>
              <a:rPr lang="uk-UA" sz="1800" b="1" dirty="0" smtClean="0"/>
            </a:br>
            <a:r>
              <a:rPr lang="uk-UA" sz="1800" b="1" dirty="0" smtClean="0"/>
              <a:t>Щоб не сказали часом люди,</a:t>
            </a:r>
            <a:br>
              <a:rPr lang="uk-UA" sz="1800" b="1" dirty="0" smtClean="0"/>
            </a:br>
            <a:r>
              <a:rPr lang="uk-UA" sz="1800" b="1" dirty="0" smtClean="0"/>
              <a:t>Що надокучив їм.</a:t>
            </a:r>
            <a:br>
              <a:rPr lang="uk-UA" sz="1800" b="1" dirty="0" smtClean="0"/>
            </a:br>
            <a:endParaRPr lang="uk-UA" sz="110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052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116013" y="549275"/>
            <a:ext cx="6911975" cy="3527797"/>
          </a:xfrm>
        </p:spPr>
        <p:txBody>
          <a:bodyPr/>
          <a:lstStyle/>
          <a:p>
            <a:pPr eaLnBrk="1" hangingPunct="1"/>
            <a:r>
              <a:rPr lang="uk-UA" altLang="ru-RU" sz="40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Ознайомлення з байкою</a:t>
            </a:r>
            <a:br>
              <a:rPr lang="uk-UA" altLang="ru-RU" sz="4000" dirty="0" smtClean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uk-UA" altLang="ru-RU" sz="40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Леоніда Глібова</a:t>
            </a:r>
            <a:br>
              <a:rPr lang="uk-UA" altLang="ru-RU" sz="4000" dirty="0" smtClean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uk-UA" altLang="ru-RU" sz="4000" dirty="0" smtClean="0">
                <a:solidFill>
                  <a:srgbClr val="008000"/>
                </a:solidFill>
                <a:latin typeface="Arial Black" panose="020B0A04020102020204" pitchFamily="34" charset="0"/>
              </a:rPr>
              <a:t>«Ластівка і Шуліка» </a:t>
            </a:r>
          </a:p>
        </p:txBody>
      </p:sp>
      <p:pic>
        <p:nvPicPr>
          <p:cNvPr id="16387" name="Picture 3" descr="http://schooll10.klasna.com/uploads/editor/3348/414523/sitepage_40/images/68365865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26744"/>
            <a:ext cx="1381125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289"/>
            <a:ext cx="9144000" cy="686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720080"/>
          </a:xfrm>
        </p:spPr>
        <p:txBody>
          <a:bodyPr/>
          <a:lstStyle/>
          <a:p>
            <a:pPr algn="ctr"/>
            <a:r>
              <a:rPr lang="uk-UA" sz="4000" dirty="0" smtClean="0">
                <a:solidFill>
                  <a:srgbClr val="000066"/>
                </a:solidFill>
                <a:latin typeface="Arial Black" panose="020B0A04020102020204" pitchFamily="34" charset="0"/>
              </a:rPr>
              <a:t>Цікаво   знати</a:t>
            </a:r>
            <a:endParaRPr lang="ru-RU" sz="4000" dirty="0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" t="1450" r="4779"/>
          <a:stretch/>
        </p:blipFill>
        <p:spPr>
          <a:xfrm>
            <a:off x="5868144" y="908720"/>
            <a:ext cx="3076833" cy="5570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Текст 12"/>
          <p:cNvSpPr>
            <a:spLocks noGrp="1"/>
          </p:cNvSpPr>
          <p:nvPr>
            <p:ph type="body" sz="half" idx="2"/>
          </p:nvPr>
        </p:nvSpPr>
        <p:spPr>
          <a:xfrm>
            <a:off x="30294" y="836712"/>
            <a:ext cx="5832648" cy="5904656"/>
          </a:xfrm>
        </p:spPr>
        <p:txBody>
          <a:bodyPr/>
          <a:lstStyle/>
          <a:p>
            <a:pPr indent="180000"/>
            <a:r>
              <a:rPr lang="uk-UA" sz="2000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Ластівка</a:t>
            </a:r>
            <a:r>
              <a:rPr lang="uk-UA" sz="1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евеликий </a:t>
            </a:r>
            <a:r>
              <a:rPr lang="ru-RU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перелітний</a:t>
            </a:r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птах. Вони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відомі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всім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бо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селяться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поблизу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людських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осель</a:t>
            </a:r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Живляться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комахами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яких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ловлять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льоту</a:t>
            </a:r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Ця</a:t>
            </a:r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маленька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гарна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пташка по праву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вважається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символом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весни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. </a:t>
            </a:r>
            <a:endParaRPr lang="ru-RU" sz="20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indent="180000"/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З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давніх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часів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люди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намагалися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щоб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під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дахом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їх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будинків</a:t>
            </a:r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були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гнізда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ластівок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. За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повір`ям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гніздо</a:t>
            </a:r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ластівки</a:t>
            </a:r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приносить мир,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благополуччя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багатство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сім`ю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. </a:t>
            </a:r>
            <a:endParaRPr lang="ru-RU" sz="20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indent="180000"/>
            <a:r>
              <a:rPr lang="ru-RU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Крім</a:t>
            </a:r>
            <a:r>
              <a:rPr lang="ru-RU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цього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, пташки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ці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дуже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корисні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для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людини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тим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цілими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днями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тільки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тим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займаються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винищують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шкідливих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комах.  </a:t>
            </a:r>
          </a:p>
          <a:p>
            <a:pPr indent="180000"/>
            <a:r>
              <a:rPr lang="ru-RU" sz="20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Пташенят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вилупилися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, батьки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годують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весь день,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роблячи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 разом за день до 600 </a:t>
            </a:r>
            <a:r>
              <a:rPr lang="ru-RU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польотів</a:t>
            </a: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5421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 descr="C:\Users\lenovo\Desktop\1273306103_sryerrryosrrirrryor00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52936"/>
            <a:ext cx="4475163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Заголовок 1"/>
          <p:cNvSpPr>
            <a:spLocks/>
          </p:cNvSpPr>
          <p:nvPr/>
        </p:nvSpPr>
        <p:spPr bwMode="auto">
          <a:xfrm>
            <a:off x="467544" y="548680"/>
            <a:ext cx="792088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indent="180000" eaLnBrk="1" hangingPunct="1"/>
            <a:r>
              <a:rPr lang="uk-UA" altLang="ru-RU" sz="3200" b="1" i="1" dirty="0" smtClean="0">
                <a:solidFill>
                  <a:srgbClr val="003366"/>
                </a:solidFill>
                <a:latin typeface="Verdana" pitchFamily="34" charset="0"/>
              </a:rPr>
              <a:t>Шуліка </a:t>
            </a:r>
            <a:r>
              <a:rPr lang="uk-UA" altLang="ru-RU" sz="2800" b="1" i="1" dirty="0" smtClean="0">
                <a:solidFill>
                  <a:srgbClr val="003366"/>
                </a:solidFill>
                <a:latin typeface="Verdana" pitchFamily="34" charset="0"/>
              </a:rPr>
              <a:t>– </a:t>
            </a:r>
            <a:r>
              <a:rPr lang="uk-UA" altLang="ru-RU" sz="2400" b="1" dirty="0" smtClean="0">
                <a:latin typeface="Arial Black" panose="020B0A04020102020204" pitchFamily="34" charset="0"/>
              </a:rPr>
              <a:t>великий хижий</a:t>
            </a:r>
            <a:r>
              <a:rPr lang="uk-UA" altLang="ru-RU" sz="2400" b="1" i="1" dirty="0" smtClean="0">
                <a:latin typeface="Arial Black" panose="020B0A04020102020204" pitchFamily="34" charset="0"/>
              </a:rPr>
              <a:t> </a:t>
            </a:r>
            <a:r>
              <a:rPr lang="uk-UA" altLang="ru-RU" sz="2400" b="1" dirty="0" smtClean="0">
                <a:latin typeface="Arial Black" panose="020B0A04020102020204" pitchFamily="34" charset="0"/>
              </a:rPr>
              <a:t>птах з довгими крилами та загнутим дзьобом.</a:t>
            </a:r>
          </a:p>
          <a:p>
            <a:pPr indent="180000" eaLnBrk="1" hangingPunct="1"/>
            <a:r>
              <a:rPr lang="ru-RU" sz="2400" dirty="0" err="1" smtClean="0">
                <a:latin typeface="Arial Black" panose="020B0A04020102020204" pitchFamily="34" charset="0"/>
              </a:rPr>
              <a:t>Він</a:t>
            </a:r>
            <a:r>
              <a:rPr lang="ru-RU" sz="2400" dirty="0" smtClean="0"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latin typeface="Arial Black" panose="020B0A04020102020204" pitchFamily="34" charset="0"/>
              </a:rPr>
              <a:t>неповороткий</a:t>
            </a:r>
            <a:r>
              <a:rPr lang="ru-RU" sz="2400" dirty="0" smtClean="0">
                <a:latin typeface="Arial Black" panose="020B0A04020102020204" pitchFamily="34" charset="0"/>
              </a:rPr>
              <a:t>, </a:t>
            </a:r>
            <a:r>
              <a:rPr lang="ru-RU" sz="2400" dirty="0" err="1">
                <a:latin typeface="Arial Black" panose="020B0A04020102020204" pitchFamily="34" charset="0"/>
              </a:rPr>
              <a:t>досить</a:t>
            </a:r>
            <a:r>
              <a:rPr lang="ru-RU" sz="2400" dirty="0"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latin typeface="Arial Black" panose="020B0A04020102020204" pitchFamily="34" charset="0"/>
              </a:rPr>
              <a:t>ледачий</a:t>
            </a:r>
            <a:r>
              <a:rPr lang="ru-RU" sz="2400" dirty="0">
                <a:latin typeface="Arial Black" panose="020B0A04020102020204" pitchFamily="34" charset="0"/>
              </a:rPr>
              <a:t>. </a:t>
            </a:r>
            <a:r>
              <a:rPr lang="ru-RU" sz="2400" dirty="0" err="1" smtClean="0">
                <a:latin typeface="Arial Black" panose="020B0A04020102020204" pitchFamily="34" charset="0"/>
              </a:rPr>
              <a:t>Зате</a:t>
            </a:r>
            <a:r>
              <a:rPr lang="ru-RU" sz="2400" dirty="0" smtClean="0"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latin typeface="Arial Black" panose="020B0A04020102020204" pitchFamily="34" charset="0"/>
              </a:rPr>
              <a:t>політ</a:t>
            </a:r>
            <a:r>
              <a:rPr lang="ru-RU" sz="2400" dirty="0"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latin typeface="Arial Black" panose="020B0A04020102020204" pitchFamily="34" charset="0"/>
              </a:rPr>
              <a:t>коршака</a:t>
            </a:r>
            <a:r>
              <a:rPr lang="ru-RU" sz="2400" dirty="0">
                <a:latin typeface="Arial Black" panose="020B0A04020102020204" pitchFamily="34" charset="0"/>
              </a:rPr>
              <a:t> </a:t>
            </a:r>
            <a:r>
              <a:rPr lang="ru-RU" sz="2400" dirty="0" smtClean="0">
                <a:latin typeface="Arial Black" panose="020B0A04020102020204" pitchFamily="34" charset="0"/>
              </a:rPr>
              <a:t>– </a:t>
            </a:r>
            <a:r>
              <a:rPr lang="ru-RU" sz="2400" dirty="0" err="1" smtClean="0">
                <a:latin typeface="Arial Black" panose="020B0A04020102020204" pitchFamily="34" charset="0"/>
              </a:rPr>
              <a:t>захоплююча</a:t>
            </a:r>
            <a:r>
              <a:rPr lang="ru-RU" sz="2400" dirty="0" smtClean="0">
                <a:latin typeface="Arial Black" panose="020B0A04020102020204" pitchFamily="34" charset="0"/>
              </a:rPr>
              <a:t> </a:t>
            </a:r>
            <a:r>
              <a:rPr lang="ru-RU" sz="2400" dirty="0">
                <a:latin typeface="Arial Black" panose="020B0A04020102020204" pitchFamily="34" charset="0"/>
              </a:rPr>
              <a:t>картина</a:t>
            </a:r>
            <a:r>
              <a:rPr lang="ru-RU" sz="2400" dirty="0" smtClean="0">
                <a:latin typeface="Arial Black" panose="020B0A04020102020204" pitchFamily="34" charset="0"/>
              </a:rPr>
              <a:t>.</a:t>
            </a:r>
          </a:p>
          <a:p>
            <a:pPr indent="180000" eaLnBrk="1" hangingPunct="1"/>
            <a:r>
              <a:rPr lang="ru-RU" sz="2400" dirty="0" smtClean="0"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latin typeface="Arial Black" panose="020B0A04020102020204" pitchFamily="34" charset="0"/>
              </a:rPr>
              <a:t>Шуліка</a:t>
            </a:r>
            <a:r>
              <a:rPr lang="ru-RU" sz="2400" dirty="0"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latin typeface="Arial Black" panose="020B0A04020102020204" pitchFamily="34" charset="0"/>
              </a:rPr>
              <a:t>невтомно</a:t>
            </a:r>
            <a:r>
              <a:rPr lang="ru-RU" sz="2400" dirty="0">
                <a:latin typeface="Arial Black" panose="020B0A04020102020204" pitchFamily="34" charset="0"/>
              </a:rPr>
              <a:t> </a:t>
            </a:r>
            <a:r>
              <a:rPr lang="ru-RU" sz="2400" dirty="0" err="1" smtClean="0">
                <a:latin typeface="Arial Black" panose="020B0A04020102020204" pitchFamily="34" charset="0"/>
              </a:rPr>
              <a:t>може</a:t>
            </a:r>
            <a:r>
              <a:rPr lang="ru-RU" sz="2400" dirty="0" smtClean="0">
                <a:latin typeface="Arial Black" panose="020B0A04020102020204" pitchFamily="34" charset="0"/>
              </a:rPr>
              <a:t> </a:t>
            </a:r>
            <a:r>
              <a:rPr lang="ru-RU" sz="2400" dirty="0" err="1" smtClean="0">
                <a:latin typeface="Arial Black" panose="020B0A04020102020204" pitchFamily="34" charset="0"/>
              </a:rPr>
              <a:t>літати</a:t>
            </a:r>
            <a:r>
              <a:rPr lang="ru-RU" sz="2400" dirty="0" smtClean="0">
                <a:latin typeface="Arial Black" panose="020B0A04020102020204" pitchFamily="34" charset="0"/>
              </a:rPr>
              <a:t> </a:t>
            </a:r>
            <a:r>
              <a:rPr lang="ru-RU" sz="2400" dirty="0">
                <a:latin typeface="Arial Black" panose="020B0A04020102020204" pitchFamily="34" charset="0"/>
              </a:rPr>
              <a:t>на </a:t>
            </a:r>
            <a:r>
              <a:rPr lang="ru-RU" sz="2400" dirty="0" err="1">
                <a:latin typeface="Arial Black" panose="020B0A04020102020204" pitchFamily="34" charset="0"/>
              </a:rPr>
              <a:t>величезній</a:t>
            </a:r>
            <a:r>
              <a:rPr lang="ru-RU" sz="2400" dirty="0">
                <a:latin typeface="Arial Black" panose="020B0A04020102020204" pitchFamily="34" charset="0"/>
              </a:rPr>
              <a:t> </a:t>
            </a:r>
            <a:r>
              <a:rPr lang="ru-RU" sz="2400" dirty="0" err="1" smtClean="0">
                <a:latin typeface="Arial Black" panose="020B0A04020102020204" pitchFamily="34" charset="0"/>
              </a:rPr>
              <a:t>висоті</a:t>
            </a:r>
            <a:r>
              <a:rPr lang="ru-RU" sz="2400" dirty="0" smtClean="0">
                <a:latin typeface="Arial Black" panose="020B0A04020102020204" pitchFamily="34" charset="0"/>
              </a:rPr>
              <a:t> </a:t>
            </a:r>
            <a:r>
              <a:rPr lang="ru-RU" sz="2400" dirty="0">
                <a:latin typeface="Arial Black" panose="020B0A04020102020204" pitchFamily="34" charset="0"/>
              </a:rPr>
              <a:t>і </a:t>
            </a:r>
          </a:p>
          <a:p>
            <a:pPr indent="180000" eaLnBrk="1" hangingPunct="1"/>
            <a:r>
              <a:rPr lang="ru-RU" sz="2400" dirty="0" smtClean="0">
                <a:latin typeface="Arial Black" panose="020B0A04020102020204" pitchFamily="34" charset="0"/>
              </a:rPr>
              <a:t>п</a:t>
            </a:r>
            <a:r>
              <a:rPr lang="en-US" sz="2400" dirty="0" smtClean="0">
                <a:latin typeface="Arial Black" panose="020B0A04020102020204" pitchFamily="34" charset="0"/>
              </a:rPr>
              <a:t>’</a:t>
            </a:r>
            <a:r>
              <a:rPr lang="uk-UA" sz="2400" dirty="0" err="1" smtClean="0">
                <a:latin typeface="Arial Black" panose="020B0A04020102020204" pitchFamily="34" charset="0"/>
              </a:rPr>
              <a:t>ятнадцять</a:t>
            </a:r>
            <a:r>
              <a:rPr lang="uk-UA" sz="2400" dirty="0" smtClean="0">
                <a:latin typeface="Arial Black" panose="020B0A04020102020204" pitchFamily="34" charset="0"/>
              </a:rPr>
              <a:t> хвилин </a:t>
            </a:r>
          </a:p>
          <a:p>
            <a:pPr indent="180000" eaLnBrk="1" hangingPunct="1"/>
            <a:r>
              <a:rPr lang="ru-RU" sz="2400" dirty="0" err="1" smtClean="0">
                <a:latin typeface="Arial Black" panose="020B0A04020102020204" pitchFamily="34" charset="0"/>
              </a:rPr>
              <a:t>перебувати</a:t>
            </a:r>
            <a:r>
              <a:rPr lang="ru-RU" sz="2400" dirty="0" smtClean="0">
                <a:latin typeface="Arial Black" panose="020B0A04020102020204" pitchFamily="34" charset="0"/>
              </a:rPr>
              <a:t> </a:t>
            </a:r>
            <a:r>
              <a:rPr lang="ru-RU" sz="2400" dirty="0">
                <a:latin typeface="Arial Black" panose="020B0A04020102020204" pitchFamily="34" charset="0"/>
              </a:rPr>
              <a:t>в </a:t>
            </a:r>
            <a:r>
              <a:rPr lang="ru-RU" sz="2400" dirty="0" err="1">
                <a:latin typeface="Arial Black" panose="020B0A04020102020204" pitchFamily="34" charset="0"/>
              </a:rPr>
              <a:t>стані</a:t>
            </a:r>
            <a:r>
              <a:rPr lang="ru-RU" sz="2400" dirty="0">
                <a:latin typeface="Arial Black" panose="020B0A04020102020204" pitchFamily="34" charset="0"/>
              </a:rPr>
              <a:t> </a:t>
            </a:r>
            <a:r>
              <a:rPr lang="ru-RU" sz="2400" dirty="0" err="1" smtClean="0">
                <a:latin typeface="Arial Black" panose="020B0A04020102020204" pitchFamily="34" charset="0"/>
              </a:rPr>
              <a:t>вільного</a:t>
            </a:r>
            <a:endParaRPr lang="ru-RU" sz="2400" dirty="0" smtClean="0">
              <a:latin typeface="Arial Black" panose="020B0A04020102020204" pitchFamily="34" charset="0"/>
            </a:endParaRPr>
          </a:p>
          <a:p>
            <a:pPr indent="180000" eaLnBrk="1" hangingPunct="1"/>
            <a:r>
              <a:rPr lang="ru-RU" sz="2400" dirty="0" err="1" smtClean="0">
                <a:latin typeface="Arial Black" panose="020B0A04020102020204" pitchFamily="34" charset="0"/>
              </a:rPr>
              <a:t>польоту</a:t>
            </a:r>
            <a:r>
              <a:rPr lang="ru-RU" sz="2400" dirty="0" smtClean="0">
                <a:latin typeface="Arial Black" panose="020B0A04020102020204" pitchFamily="34" charset="0"/>
              </a:rPr>
              <a:t>.</a:t>
            </a:r>
          </a:p>
          <a:p>
            <a:pPr indent="180000" eaLnBrk="1" hangingPunct="1"/>
            <a:r>
              <a:rPr lang="ru-RU" sz="2400" dirty="0" err="1">
                <a:latin typeface="Arial Black" panose="020B0A04020102020204" pitchFamily="34" charset="0"/>
              </a:rPr>
              <a:t>Шуліки</a:t>
            </a:r>
            <a:r>
              <a:rPr lang="ru-RU" sz="2400" dirty="0">
                <a:latin typeface="Arial Black" panose="020B0A04020102020204" pitchFamily="34" charset="0"/>
              </a:rPr>
              <a:t> - </a:t>
            </a:r>
            <a:r>
              <a:rPr lang="ru-RU" sz="2400" dirty="0" err="1">
                <a:latin typeface="Arial Black" panose="020B0A04020102020204" pitchFamily="34" charset="0"/>
              </a:rPr>
              <a:t>розумні</a:t>
            </a:r>
            <a:r>
              <a:rPr lang="ru-RU" sz="2400" dirty="0">
                <a:latin typeface="Arial Black" panose="020B0A04020102020204" pitchFamily="34" charset="0"/>
              </a:rPr>
              <a:t> птахи.</a:t>
            </a:r>
            <a:endParaRPr lang="ru-RU" sz="2400" dirty="0" smtClean="0">
              <a:latin typeface="Arial Black" panose="020B0A04020102020204" pitchFamily="34" charset="0"/>
            </a:endParaRPr>
          </a:p>
          <a:p>
            <a:pPr indent="180000" eaLnBrk="1" hangingPunct="1"/>
            <a:r>
              <a:rPr lang="uk-UA" altLang="ru-RU" sz="2400" b="1" dirty="0" smtClean="0">
                <a:latin typeface="Arial Black" panose="020B0A04020102020204" pitchFamily="34" charset="0"/>
              </a:rPr>
              <a:t>Занесений до </a:t>
            </a:r>
          </a:p>
          <a:p>
            <a:pPr indent="180000" eaLnBrk="1" hangingPunct="1"/>
            <a:r>
              <a:rPr lang="uk-UA" altLang="ru-RU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Червоної книги України.</a:t>
            </a:r>
          </a:p>
          <a:p>
            <a:pPr algn="ctr" eaLnBrk="1" hangingPunct="1"/>
            <a:r>
              <a:rPr lang="uk-UA" altLang="ru-RU" sz="2800" b="1" dirty="0" smtClean="0">
                <a:latin typeface="Arial Black" panose="020B0A04020102020204" pitchFamily="34" charset="0"/>
              </a:rPr>
              <a:t>   </a:t>
            </a:r>
            <a:r>
              <a:rPr lang="uk-UA" altLang="ru-RU" sz="3200" b="1" i="1" dirty="0" smtClean="0">
                <a:latin typeface="Arial Black" panose="020B0A04020102020204" pitchFamily="34" charset="0"/>
              </a:rPr>
              <a:t> </a:t>
            </a:r>
            <a:endParaRPr lang="uk-UA" altLang="ru-RU" sz="3200" b="1" i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980728"/>
            <a:ext cx="8229600" cy="5098578"/>
          </a:xfrm>
        </p:spPr>
        <p:txBody>
          <a:bodyPr/>
          <a:lstStyle/>
          <a:p>
            <a:r>
              <a:rPr lang="uk-UA" sz="2400" b="1" dirty="0" smtClean="0"/>
              <a:t>Трудяща Ластівка край берега літала,</a:t>
            </a:r>
            <a:br>
              <a:rPr lang="uk-UA" sz="2400" b="1" dirty="0" smtClean="0"/>
            </a:br>
            <a:r>
              <a:rPr lang="uk-UA" sz="2400" b="1" dirty="0" smtClean="0"/>
              <a:t>Земельку </a:t>
            </a:r>
            <a:r>
              <a:rPr lang="uk-UA" sz="2400" b="1" dirty="0" err="1" smtClean="0"/>
              <a:t>мокрую</a:t>
            </a:r>
            <a:r>
              <a:rPr lang="uk-UA" sz="2400" b="1" dirty="0" smtClean="0"/>
              <a:t> збирала,</a:t>
            </a:r>
            <a:br>
              <a:rPr lang="uk-UA" sz="2400" b="1" dirty="0" smtClean="0"/>
            </a:br>
            <a:r>
              <a:rPr lang="uk-UA" sz="2400" b="1" dirty="0" smtClean="0"/>
              <a:t>Щоб хатоньку собі зліпить,</a:t>
            </a:r>
            <a:br>
              <a:rPr lang="uk-UA" sz="2400" b="1" dirty="0" smtClean="0"/>
            </a:br>
            <a:r>
              <a:rPr lang="uk-UA" sz="2400" b="1" dirty="0" smtClean="0"/>
              <a:t>Щоб де було і їй, і діткам </a:t>
            </a:r>
            <a:r>
              <a:rPr lang="uk-UA" sz="2400" b="1" dirty="0" err="1" smtClean="0"/>
              <a:t>жить</a:t>
            </a:r>
            <a:r>
              <a:rPr lang="uk-UA" sz="2400" b="1" dirty="0" smtClean="0"/>
              <a:t>,</a:t>
            </a:r>
            <a:br>
              <a:rPr lang="uk-UA" sz="2400" b="1" dirty="0" smtClean="0"/>
            </a:br>
            <a:r>
              <a:rPr lang="uk-UA" sz="2400" b="1" dirty="0" smtClean="0"/>
              <a:t>Тихеньку долю веселити,</a:t>
            </a:r>
            <a:br>
              <a:rPr lang="uk-UA" sz="2400" b="1" dirty="0" smtClean="0"/>
            </a:br>
            <a:r>
              <a:rPr lang="uk-UA" sz="2400" b="1" dirty="0" smtClean="0"/>
              <a:t>І бога, і людей хвалити.</a:t>
            </a:r>
            <a:br>
              <a:rPr lang="uk-UA" sz="2400" b="1" dirty="0" smtClean="0"/>
            </a:br>
            <a:r>
              <a:rPr lang="uk-UA" sz="2400" b="1" dirty="0" smtClean="0"/>
              <a:t>Сидів Шуліка на вербі</a:t>
            </a:r>
            <a:br>
              <a:rPr lang="uk-UA" sz="2400" b="1" dirty="0" smtClean="0"/>
            </a:br>
            <a:r>
              <a:rPr lang="uk-UA" sz="2400" b="1" dirty="0" smtClean="0"/>
              <a:t>І так до неї обізвався:</a:t>
            </a:r>
            <a:br>
              <a:rPr lang="uk-UA" sz="2400" b="1" dirty="0" smtClean="0"/>
            </a:br>
            <a:r>
              <a:rPr lang="uk-UA" sz="2400" b="1" dirty="0" smtClean="0"/>
              <a:t>— Дивуюсь я тобі,—</a:t>
            </a:r>
            <a:br>
              <a:rPr lang="uk-UA" sz="2400" b="1" dirty="0" smtClean="0"/>
            </a:br>
            <a:r>
              <a:rPr lang="uk-UA" sz="2400" b="1" dirty="0" smtClean="0"/>
              <a:t>Не раз я придивлявся,</a:t>
            </a:r>
            <a:br>
              <a:rPr lang="uk-UA" sz="2400" b="1" dirty="0" smtClean="0"/>
            </a:br>
            <a:r>
              <a:rPr lang="uk-UA" sz="2400" b="1" dirty="0" smtClean="0"/>
              <a:t>Усе ти між людьми і не боїшся їх,</a:t>
            </a:r>
            <a:br>
              <a:rPr lang="uk-UA" sz="2400" b="1" dirty="0" smtClean="0"/>
            </a:br>
            <a:r>
              <a:rPr lang="uk-UA" sz="2400" b="1" dirty="0" smtClean="0"/>
              <a:t>Пройдисвітів таких,</a:t>
            </a:r>
            <a:br>
              <a:rPr lang="uk-UA" sz="2400" b="1" dirty="0" smtClean="0"/>
            </a:br>
            <a:r>
              <a:rPr lang="uk-UA" sz="2400" b="1" dirty="0" smtClean="0"/>
              <a:t>Не тільки що під стріхою співаєш,</a:t>
            </a:r>
            <a:br>
              <a:rPr lang="uk-UA" sz="2400" b="1" dirty="0" smtClean="0"/>
            </a:br>
            <a:r>
              <a:rPr lang="uk-UA" sz="2400" b="1" dirty="0" smtClean="0"/>
              <a:t>Ще й у вікно літаєш…</a:t>
            </a:r>
            <a:endParaRPr lang="uk-UA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457508"/>
            <a:ext cx="4368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ru-RU" sz="2800" dirty="0">
                <a:solidFill>
                  <a:srgbClr val="FF0000"/>
                </a:solidFill>
                <a:latin typeface="Arial Black" panose="020B0A04020102020204" pitchFamily="34" charset="0"/>
              </a:rPr>
              <a:t>«Ластівка і Шуліка»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580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7113984" cy="5098578"/>
          </a:xfrm>
        </p:spPr>
        <p:txBody>
          <a:bodyPr/>
          <a:lstStyle/>
          <a:p>
            <a:r>
              <a:rPr lang="uk-UA" sz="2000" b="1" dirty="0" smtClean="0"/>
              <a:t>От хоч і я — не в тебе вдавсь,</a:t>
            </a:r>
            <a:br>
              <a:rPr lang="uk-UA" sz="2000" b="1" dirty="0" smtClean="0"/>
            </a:br>
            <a:r>
              <a:rPr lang="uk-UA" sz="2000" b="1" dirty="0" smtClean="0"/>
              <a:t>Шулікою на світі звуся,</a:t>
            </a:r>
            <a:br>
              <a:rPr lang="uk-UA" sz="2000" b="1" dirty="0" smtClean="0"/>
            </a:br>
            <a:r>
              <a:rPr lang="uk-UA" sz="2000" b="1" dirty="0" smtClean="0"/>
              <a:t>А лиха від людей набравсь,</a:t>
            </a:r>
            <a:br>
              <a:rPr lang="uk-UA" sz="2000" b="1" dirty="0" smtClean="0"/>
            </a:br>
            <a:r>
              <a:rPr lang="uk-UA" sz="2000" b="1" dirty="0" smtClean="0"/>
              <a:t>І зло бере, а все-таки боюся;</a:t>
            </a:r>
            <a:br>
              <a:rPr lang="uk-UA" sz="2000" b="1" dirty="0" smtClean="0"/>
            </a:br>
            <a:r>
              <a:rPr lang="uk-UA" sz="2000" b="1" dirty="0" smtClean="0"/>
              <a:t>Досадно стане хоч кому:</a:t>
            </a:r>
            <a:br>
              <a:rPr lang="uk-UA" sz="2000" b="1" dirty="0" smtClean="0"/>
            </a:br>
            <a:r>
              <a:rPr lang="uk-UA" sz="2000" b="1" dirty="0" smtClean="0"/>
              <a:t>Тобі привіт, мені — біда велика.—</a:t>
            </a:r>
            <a:br>
              <a:rPr lang="uk-UA" sz="2000" b="1" dirty="0" smtClean="0"/>
            </a:br>
            <a:r>
              <a:rPr lang="uk-UA" sz="2000" b="1" dirty="0" smtClean="0"/>
              <a:t>А та йому:</a:t>
            </a:r>
            <a:br>
              <a:rPr lang="uk-UA" sz="2000" b="1" dirty="0" smtClean="0"/>
            </a:br>
            <a:r>
              <a:rPr lang="uk-UA" sz="2000" b="1" dirty="0" smtClean="0"/>
              <a:t>— Я — Ластівка, а ти Шуліка;</a:t>
            </a:r>
            <a:br>
              <a:rPr lang="uk-UA" sz="2000" b="1" dirty="0" smtClean="0"/>
            </a:br>
            <a:r>
              <a:rPr lang="uk-UA" sz="2000" b="1" dirty="0" smtClean="0"/>
              <a:t>Я людям не чинила зла,</a:t>
            </a:r>
            <a:br>
              <a:rPr lang="uk-UA" sz="2000" b="1" dirty="0" smtClean="0"/>
            </a:br>
            <a:r>
              <a:rPr lang="uk-UA" sz="2000" b="1" dirty="0" smtClean="0"/>
              <a:t>Де не була,</a:t>
            </a:r>
            <a:br>
              <a:rPr lang="uk-UA" sz="2000" b="1" dirty="0" smtClean="0"/>
            </a:br>
            <a:r>
              <a:rPr lang="uk-UA" sz="2000" b="1" dirty="0" smtClean="0"/>
              <a:t>А ти подумай, пане-брате,</a:t>
            </a:r>
            <a:br>
              <a:rPr lang="uk-UA" sz="2000" b="1" dirty="0" smtClean="0"/>
            </a:br>
            <a:r>
              <a:rPr lang="uk-UA" sz="2000" b="1" dirty="0" smtClean="0"/>
              <a:t>Яке життя твоє завзяте:</a:t>
            </a:r>
            <a:br>
              <a:rPr lang="uk-UA" sz="2000" b="1" dirty="0" smtClean="0"/>
            </a:br>
            <a:r>
              <a:rPr lang="uk-UA" sz="2000" b="1" dirty="0" smtClean="0"/>
              <a:t>Ввесь вік курчат і пташечок хапав,</a:t>
            </a:r>
            <a:br>
              <a:rPr lang="uk-UA" sz="2000" b="1" dirty="0" smtClean="0"/>
            </a:br>
            <a:r>
              <a:rPr lang="uk-UA" sz="2000" b="1" dirty="0" smtClean="0"/>
              <a:t>Ні ласки, ні жалю не знав.</a:t>
            </a:r>
            <a:br>
              <a:rPr lang="uk-UA" sz="2000" b="1" dirty="0" smtClean="0"/>
            </a:br>
            <a:r>
              <a:rPr lang="uk-UA" sz="2000" b="1" dirty="0" smtClean="0"/>
              <a:t>Давно-давно мовляють люде:</a:t>
            </a:r>
            <a:br>
              <a:rPr lang="uk-UA" sz="2000" b="1" dirty="0" smtClean="0"/>
            </a:br>
            <a:r>
              <a:rPr lang="uk-UA" sz="2000" b="1" dirty="0" smtClean="0"/>
              <a:t>Що добренько роби, </a:t>
            </a:r>
            <a:br>
              <a:rPr lang="uk-UA" sz="2000" b="1" dirty="0" smtClean="0"/>
            </a:br>
            <a:r>
              <a:rPr lang="uk-UA" sz="2000" b="1" dirty="0" smtClean="0"/>
              <a:t>то добре й буде.</a:t>
            </a:r>
            <a:br>
              <a:rPr lang="uk-UA" sz="2000" b="1" dirty="0" smtClean="0"/>
            </a:br>
            <a:endParaRPr lang="uk-UA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749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1259632" y="980728"/>
            <a:ext cx="6624638" cy="4657725"/>
          </a:xfrm>
        </p:spPr>
        <p:txBody>
          <a:bodyPr/>
          <a:lstStyle/>
          <a:p>
            <a:pPr eaLnBrk="1" hangingPunct="1"/>
            <a:r>
              <a:rPr lang="uk-UA" altLang="ru-RU" sz="5400" b="1" i="1" dirty="0" smtClean="0">
                <a:solidFill>
                  <a:srgbClr val="990033"/>
                </a:solidFill>
                <a:latin typeface="Arial Black" panose="020B0A04020102020204" pitchFamily="34" charset="0"/>
              </a:rPr>
              <a:t>Байки Леоніда Глібова – чудова скарбниця мудрості!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84213" y="116632"/>
            <a:ext cx="7848227" cy="2016224"/>
          </a:xfrm>
        </p:spPr>
        <p:txBody>
          <a:bodyPr/>
          <a:lstStyle/>
          <a:p>
            <a:pPr eaLnBrk="1" hangingPunct="1"/>
            <a:r>
              <a:rPr lang="uk-UA" altLang="ru-RU" sz="2400" b="1" dirty="0" smtClean="0">
                <a:latin typeface="Verdana" pitchFamily="34" charset="0"/>
              </a:rPr>
              <a:t/>
            </a:r>
            <a:br>
              <a:rPr lang="uk-UA" altLang="ru-RU" sz="2400" b="1" dirty="0" smtClean="0">
                <a:latin typeface="Verdana" pitchFamily="34" charset="0"/>
              </a:rPr>
            </a:br>
            <a:r>
              <a:rPr lang="uk-UA" altLang="ru-RU" sz="2400" b="1" dirty="0" smtClean="0">
                <a:latin typeface="Verdana" pitchFamily="34" charset="0"/>
              </a:rPr>
              <a:t/>
            </a:r>
            <a:br>
              <a:rPr lang="uk-UA" altLang="ru-RU" sz="2400" b="1" dirty="0" smtClean="0">
                <a:latin typeface="Verdana" pitchFamily="34" charset="0"/>
              </a:rPr>
            </a:br>
            <a:r>
              <a:rPr lang="uk-UA" altLang="ru-RU" sz="2400" b="1" dirty="0">
                <a:latin typeface="Verdana" pitchFamily="34" charset="0"/>
              </a:rPr>
              <a:t/>
            </a:r>
            <a:br>
              <a:rPr lang="uk-UA" altLang="ru-RU" sz="2400" b="1" dirty="0">
                <a:latin typeface="Verdana" pitchFamily="34" charset="0"/>
              </a:rPr>
            </a:br>
            <a:r>
              <a:rPr lang="uk-UA" altLang="ru-RU" sz="2400" b="1" dirty="0" smtClean="0">
                <a:latin typeface="Verdana" pitchFamily="34" charset="0"/>
              </a:rPr>
              <a:t/>
            </a:r>
            <a:br>
              <a:rPr lang="uk-UA" altLang="ru-RU" sz="2400" b="1" dirty="0" smtClean="0">
                <a:latin typeface="Verdana" pitchFamily="34" charset="0"/>
              </a:rPr>
            </a:br>
            <a:r>
              <a:rPr lang="uk-UA" altLang="ru-RU" sz="2400" b="1" dirty="0">
                <a:latin typeface="Verdana" pitchFamily="34" charset="0"/>
              </a:rPr>
              <a:t/>
            </a:r>
            <a:br>
              <a:rPr lang="uk-UA" altLang="ru-RU" sz="2400" b="1" dirty="0">
                <a:latin typeface="Verdana" pitchFamily="34" charset="0"/>
              </a:rPr>
            </a:br>
            <a:r>
              <a:rPr lang="uk-UA" altLang="ru-RU" sz="3600" b="1" dirty="0" smtClean="0">
                <a:solidFill>
                  <a:srgbClr val="000066"/>
                </a:solidFill>
                <a:latin typeface="Arial Black" panose="020B0A04020102020204" pitchFamily="34" charset="0"/>
              </a:rPr>
              <a:t>Декламування</a:t>
            </a:r>
            <a:r>
              <a:rPr lang="uk-UA" altLang="ru-RU" sz="3600" b="1" dirty="0" smtClean="0">
                <a:latin typeface="Arial Black" panose="020B0A04020102020204" pitchFamily="34" charset="0"/>
              </a:rPr>
              <a:t/>
            </a:r>
            <a:br>
              <a:rPr lang="uk-UA" altLang="ru-RU" sz="3600" b="1" dirty="0" smtClean="0">
                <a:latin typeface="Arial Black" panose="020B0A04020102020204" pitchFamily="34" charset="0"/>
              </a:rPr>
            </a:br>
            <a:r>
              <a:rPr lang="uk-UA" altLang="ru-RU" sz="36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Гра «Упізнай байку»  </a:t>
            </a:r>
            <a:r>
              <a:rPr lang="uk-UA" altLang="ru-RU" sz="2400" b="1" dirty="0" smtClean="0">
                <a:latin typeface="Arial Black" panose="020B0A04020102020204" pitchFamily="34" charset="0"/>
              </a:rPr>
              <a:t/>
            </a:r>
            <a:br>
              <a:rPr lang="uk-UA" altLang="ru-RU" sz="2400" b="1" dirty="0" smtClean="0">
                <a:latin typeface="Arial Black" panose="020B0A04020102020204" pitchFamily="34" charset="0"/>
              </a:rPr>
            </a:br>
            <a:r>
              <a:rPr lang="uk-UA" altLang="ru-RU" sz="2400" b="1" dirty="0" smtClean="0">
                <a:latin typeface="Arial Black" panose="020B0A04020102020204" pitchFamily="34" charset="0"/>
              </a:rPr>
              <a:t/>
            </a:r>
            <a:br>
              <a:rPr lang="uk-UA" altLang="ru-RU" sz="2400" b="1" dirty="0" smtClean="0">
                <a:latin typeface="Arial Black" panose="020B0A04020102020204" pitchFamily="34" charset="0"/>
              </a:rPr>
            </a:br>
            <a:r>
              <a:rPr lang="uk-UA" altLang="ru-RU" sz="3600" b="1" dirty="0" smtClean="0">
                <a:latin typeface="Arial Black" panose="020B0A04020102020204" pitchFamily="34" charset="0"/>
              </a:rPr>
              <a:t/>
            </a:r>
            <a:br>
              <a:rPr lang="uk-UA" altLang="ru-RU" sz="3600" b="1" dirty="0" smtClean="0">
                <a:latin typeface="Arial Black" panose="020B0A04020102020204" pitchFamily="34" charset="0"/>
              </a:rPr>
            </a:br>
            <a:endParaRPr lang="uk-UA" altLang="ru-RU" sz="2400" b="1" dirty="0" smtClean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2572606" cy="3418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73" y="2204864"/>
            <a:ext cx="2340000" cy="3176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C:\Users\lenovo\Desktop\відкритий урок дрк\13401984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00280"/>
            <a:ext cx="3096000" cy="3432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539552" y="692696"/>
            <a:ext cx="8229600" cy="3096344"/>
          </a:xfrm>
        </p:spPr>
        <p:txBody>
          <a:bodyPr/>
          <a:lstStyle/>
          <a:p>
            <a:pPr eaLnBrk="1" hangingPunct="1"/>
            <a: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uk-UA" altLang="ru-RU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uk-UA" altLang="ru-RU" sz="28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uk-UA" altLang="ru-RU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uk-UA" altLang="ru-RU" sz="28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Підсумок уроку</a:t>
            </a:r>
            <a:br>
              <a:rPr lang="uk-UA" altLang="ru-RU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uk-UA" altLang="ru-RU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Байка</a:t>
            </a:r>
            <a:r>
              <a:rPr lang="uk-UA" altLang="ru-RU" sz="2800" b="1" dirty="0" smtClean="0">
                <a:latin typeface="Arial Black" panose="020B0A04020102020204" pitchFamily="34" charset="0"/>
              </a:rPr>
              <a:t> </a:t>
            </a:r>
            <a:r>
              <a:rPr lang="uk-UA" altLang="ru-RU" sz="2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– чудова скарбниця мудрості.</a:t>
            </a:r>
            <a:br>
              <a:rPr lang="uk-UA" altLang="ru-RU" sz="2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uk-UA" altLang="ru-RU" sz="2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/>
            </a:r>
            <a:br>
              <a:rPr lang="uk-UA" altLang="ru-RU" sz="2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uk-UA" altLang="ru-RU" sz="2800" b="1" dirty="0" smtClean="0">
                <a:solidFill>
                  <a:srgbClr val="315107"/>
                </a:solidFill>
                <a:latin typeface="Arial Black" panose="020B0A04020102020204" pitchFamily="34" charset="0"/>
              </a:rPr>
              <a:t>Закінчіть речення:</a:t>
            </a:r>
            <a:br>
              <a:rPr lang="uk-UA" altLang="ru-RU" sz="2800" b="1" dirty="0" smtClean="0">
                <a:solidFill>
                  <a:srgbClr val="315107"/>
                </a:solidFill>
                <a:latin typeface="Arial Black" panose="020B0A04020102020204" pitchFamily="34" charset="0"/>
              </a:rPr>
            </a:br>
            <a:r>
              <a:rPr lang="uk-UA" altLang="ru-RU" sz="2800" b="1" dirty="0" smtClean="0">
                <a:latin typeface="Arial Black" panose="020B0A04020102020204" pitchFamily="34" charset="0"/>
              </a:rPr>
              <a:t>  «Байка схвалює…»;</a:t>
            </a:r>
            <a:br>
              <a:rPr lang="uk-UA" altLang="ru-RU" sz="2800" b="1" dirty="0" smtClean="0">
                <a:latin typeface="Arial Black" panose="020B0A04020102020204" pitchFamily="34" charset="0"/>
              </a:rPr>
            </a:br>
            <a:r>
              <a:rPr lang="uk-UA" altLang="ru-RU" sz="2800" b="1" dirty="0" smtClean="0">
                <a:latin typeface="Arial Black" panose="020B0A04020102020204" pitchFamily="34" charset="0"/>
              </a:rPr>
              <a:t>   «Байка засуджує…»;</a:t>
            </a:r>
            <a:br>
              <a:rPr lang="uk-UA" altLang="ru-RU" sz="2800" b="1" dirty="0" smtClean="0">
                <a:latin typeface="Arial Black" panose="020B0A04020102020204" pitchFamily="34" charset="0"/>
              </a:rPr>
            </a:br>
            <a:r>
              <a:rPr lang="uk-UA" altLang="ru-RU" sz="2800" b="1" dirty="0" smtClean="0">
                <a:latin typeface="Arial Black" panose="020B0A04020102020204" pitchFamily="34" charset="0"/>
              </a:rPr>
              <a:t>«Байка навчає… ».</a:t>
            </a:r>
            <a:r>
              <a:rPr lang="uk-UA" altLang="ru-RU" sz="2800" b="1" dirty="0">
                <a:latin typeface="Arial Black" panose="020B0A04020102020204" pitchFamily="34" charset="0"/>
              </a:rPr>
              <a:t/>
            </a:r>
            <a:br>
              <a:rPr lang="uk-UA" altLang="ru-RU" sz="2800" b="1" dirty="0">
                <a:latin typeface="Arial Black" panose="020B0A04020102020204" pitchFamily="34" charset="0"/>
              </a:rPr>
            </a:br>
            <a:r>
              <a:rPr lang="uk-UA" altLang="ru-RU" sz="1800" b="1" dirty="0" smtClean="0">
                <a:latin typeface="Verdana" pitchFamily="34" charset="0"/>
              </a:rPr>
              <a:t/>
            </a:r>
            <a:br>
              <a:rPr lang="uk-UA" altLang="ru-RU" sz="1800" b="1" dirty="0" smtClean="0">
                <a:latin typeface="Verdana" pitchFamily="34" charset="0"/>
              </a:rPr>
            </a:br>
            <a:r>
              <a:rPr lang="uk-UA" altLang="ru-RU" sz="1800" b="1" dirty="0" smtClean="0">
                <a:latin typeface="Verdana" pitchFamily="34" charset="0"/>
              </a:rPr>
              <a:t/>
            </a:r>
            <a:br>
              <a:rPr lang="uk-UA" altLang="ru-RU" sz="1800" b="1" dirty="0" smtClean="0">
                <a:latin typeface="Verdana" pitchFamily="34" charset="0"/>
              </a:rPr>
            </a:br>
            <a:r>
              <a:rPr lang="uk-UA" altLang="ru-RU" sz="1800" b="1" dirty="0" smtClean="0">
                <a:latin typeface="Verdana" pitchFamily="34" charset="0"/>
              </a:rPr>
              <a:t> </a:t>
            </a:r>
            <a:endParaRPr lang="ru-RU" altLang="ru-RU" sz="1800" b="1" dirty="0" smtClean="0">
              <a:latin typeface="Verdana" pitchFamily="34" charset="0"/>
            </a:endParaRPr>
          </a:p>
        </p:txBody>
      </p:sp>
      <p:pic>
        <p:nvPicPr>
          <p:cNvPr id="6" name="Picture 5" descr="http://schooll10.klasna.com/uploads/editor/3348/414523/sitepage_40/images/68365865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96434"/>
            <a:ext cx="2160000" cy="2058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02"/>
            <a:ext cx="9144000" cy="686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Овал 8"/>
          <p:cNvSpPr>
            <a:spLocks noChangeArrowheads="1"/>
          </p:cNvSpPr>
          <p:nvPr/>
        </p:nvSpPr>
        <p:spPr bwMode="auto">
          <a:xfrm>
            <a:off x="714348" y="714356"/>
            <a:ext cx="3643338" cy="5572164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rgbClr val="FF33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139952" y="992059"/>
            <a:ext cx="46788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uk-UA" sz="40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 Здається, байка тільки бреше, 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  <a:p>
            <a:pPr lvl="0" algn="ctr" eaLnBrk="0" hangingPunct="0"/>
            <a:r>
              <a:rPr kumimoji="0" lang="uk-UA" sz="40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 справді ясну правду чеше.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  <a:p>
            <a:pPr lvl="0" algn="ctr" eaLnBrk="0" hangingPunct="0"/>
            <a:r>
              <a:rPr kumimoji="0" lang="uk-UA" sz="40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Нікого в світі не мине.</a:t>
            </a:r>
          </a:p>
          <a:p>
            <a:pPr lvl="0" algn="ctr" eaLnBrk="0" hangingPunct="0"/>
            <a:r>
              <a:rPr lang="uk-UA" sz="4000" b="1" i="1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Читайте, згадуйте мене.</a:t>
            </a:r>
            <a:r>
              <a:rPr kumimoji="0" lang="uk-UA" sz="40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</a:t>
            </a:r>
            <a:endParaRPr kumimoji="0" lang="uk-UA" sz="4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56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92896"/>
            <a:ext cx="4788000" cy="38253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930226"/>
          </a:xfrm>
        </p:spPr>
        <p:txBody>
          <a:bodyPr/>
          <a:lstStyle/>
          <a:p>
            <a:r>
              <a:rPr lang="uk-UA" sz="5400" dirty="0" smtClean="0">
                <a:solidFill>
                  <a:srgbClr val="008000"/>
                </a:solidFill>
                <a:latin typeface="Arial Black" panose="020B0A04020102020204" pitchFamily="34" charset="0"/>
              </a:rPr>
              <a:t>Дякую за урок!</a:t>
            </a:r>
            <a:br>
              <a:rPr lang="uk-UA" sz="5400" dirty="0" smtClean="0">
                <a:solidFill>
                  <a:srgbClr val="008000"/>
                </a:solidFill>
                <a:latin typeface="Arial Black" panose="020B0A04020102020204" pitchFamily="34" charset="0"/>
              </a:rPr>
            </a:br>
            <a:r>
              <a:rPr lang="uk-UA" sz="54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Ви – МОЛОДЦІ!</a:t>
            </a:r>
            <a:endParaRPr lang="ru-RU" sz="54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513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331913" y="549275"/>
            <a:ext cx="6480175" cy="4657725"/>
          </a:xfrm>
        </p:spPr>
        <p:txBody>
          <a:bodyPr/>
          <a:lstStyle/>
          <a:p>
            <a:r>
              <a:rPr lang="uk-UA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  <a:t>Сьогодні у нас незвичайний урок</a:t>
            </a:r>
            <a:br>
              <a:rPr lang="uk-UA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</a:br>
            <a:r>
              <a:rPr lang="uk-UA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  <a:t/>
            </a:r>
            <a:br>
              <a:rPr lang="ru-RU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</a:br>
            <a:r>
              <a:rPr lang="uk-UA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  <a:t> До мудрої байки ми зробимо крок</a:t>
            </a:r>
            <a:br>
              <a:rPr lang="uk-UA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</a:br>
            <a:r>
              <a:rPr lang="ru-RU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  <a:t/>
            </a:r>
            <a:br>
              <a:rPr lang="ru-RU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</a:br>
            <a:r>
              <a:rPr lang="uk-UA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  <a:t> Із байкою ми зустрічались не раз</a:t>
            </a:r>
            <a:br>
              <a:rPr lang="uk-UA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</a:br>
            <a:r>
              <a:rPr lang="ru-RU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  <a:t/>
            </a:r>
            <a:br>
              <a:rPr lang="ru-RU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</a:br>
            <a:r>
              <a:rPr lang="uk-UA" sz="2400" b="1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itchFamily="34" charset="0"/>
              </a:rPr>
              <a:t> Та знову вона завітала до нас.</a:t>
            </a:r>
            <a:endParaRPr lang="uk-UA" altLang="ru-RU" sz="2600" dirty="0" smtClean="0">
              <a:latin typeface="Arial Black" panose="020B0A04020102020204" pitchFamily="34" charset="0"/>
            </a:endParaRPr>
          </a:p>
        </p:txBody>
      </p:sp>
      <p:pic>
        <p:nvPicPr>
          <p:cNvPr id="5123" name="Picture 5" descr="http://schooll10.klasna.com/uploads/editor/3348/414523/sitepage_40/images/68365865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81525"/>
            <a:ext cx="1381125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Заголовок 1"/>
          <p:cNvSpPr>
            <a:spLocks/>
          </p:cNvSpPr>
          <p:nvPr/>
        </p:nvSpPr>
        <p:spPr bwMode="auto">
          <a:xfrm>
            <a:off x="755576" y="908720"/>
            <a:ext cx="806489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v"/>
            </a:pPr>
            <a:r>
              <a:rPr lang="uk-UA" altLang="ru-RU" sz="3600" b="1" i="1" dirty="0" smtClean="0">
                <a:solidFill>
                  <a:srgbClr val="003366"/>
                </a:solidFill>
                <a:latin typeface="Arial Black" panose="020B0A04020102020204" pitchFamily="34" charset="0"/>
              </a:rPr>
              <a:t>Що таке байка?</a:t>
            </a:r>
          </a:p>
          <a:p>
            <a:pPr marL="571500" indent="-571500" eaLnBrk="1" hangingPunct="1">
              <a:buFont typeface="Wingdings" panose="05000000000000000000" pitchFamily="2" charset="2"/>
              <a:buChar char="v"/>
            </a:pPr>
            <a:endParaRPr lang="uk-UA" altLang="ru-RU" sz="3600" b="1" i="1" dirty="0" smtClean="0">
              <a:solidFill>
                <a:srgbClr val="003366"/>
              </a:solidFill>
              <a:latin typeface="Arial Black" panose="020B0A040201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uk-UA" altLang="ru-RU" sz="3600" b="1" i="1" dirty="0" smtClean="0">
                <a:solidFill>
                  <a:srgbClr val="003366"/>
                </a:solidFill>
                <a:latin typeface="Arial Black" panose="020B0A04020102020204" pitchFamily="34" charset="0"/>
              </a:rPr>
              <a:t>Кого називаємо байкарем?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endParaRPr lang="uk-UA" altLang="ru-RU" sz="3600" b="1" i="1" dirty="0" smtClean="0">
              <a:solidFill>
                <a:srgbClr val="003366"/>
              </a:solidFill>
              <a:latin typeface="Arial Black" panose="020B0A040201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uk-UA" altLang="ru-RU" sz="3600" b="1" i="1" dirty="0" smtClean="0">
                <a:solidFill>
                  <a:srgbClr val="003366"/>
                </a:solidFill>
                <a:latin typeface="Arial Black" panose="020B0A04020102020204" pitchFamily="34" charset="0"/>
              </a:rPr>
              <a:t>Кого з байкарів ви знаєте?</a:t>
            </a:r>
          </a:p>
          <a:p>
            <a:pPr algn="ctr" eaLnBrk="1" hangingPunct="1"/>
            <a:endParaRPr lang="uk-UA" altLang="ru-RU" sz="3600" b="1" i="1" dirty="0">
              <a:solidFill>
                <a:srgbClr val="003366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rgbClr val="273A00"/>
                </a:solidFill>
                <a:latin typeface="Arial Black" panose="020B0A04020102020204" pitchFamily="34" charset="0"/>
              </a:rPr>
              <a:t>Читацька розминка</a:t>
            </a:r>
            <a:br>
              <a:rPr lang="uk-UA" dirty="0" smtClean="0">
                <a:solidFill>
                  <a:srgbClr val="273A00"/>
                </a:solidFill>
                <a:latin typeface="Arial Black" panose="020B0A04020102020204" pitchFamily="34" charset="0"/>
              </a:rPr>
            </a:br>
            <a:r>
              <a:rPr lang="uk-UA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Загадка </a:t>
            </a:r>
            <a:endParaRPr lang="ru-RU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251520" y="2060848"/>
            <a:ext cx="8208912" cy="4104456"/>
          </a:xfrm>
        </p:spPr>
        <p:txBody>
          <a:bodyPr/>
          <a:lstStyle/>
          <a:p>
            <a:pPr algn="l"/>
            <a:r>
              <a:rPr lang="uk-UA" i="1" dirty="0" smtClean="0">
                <a:solidFill>
                  <a:srgbClr val="000066"/>
                </a:solidFill>
                <a:latin typeface="Arial Black" panose="020B0A04020102020204" pitchFamily="34" charset="0"/>
              </a:rPr>
              <a:t>1) Читаємо повільно, всі разом:</a:t>
            </a:r>
            <a:endParaRPr lang="uk-UA" i="1" dirty="0">
              <a:solidFill>
                <a:srgbClr val="000066"/>
              </a:solidFill>
              <a:latin typeface="Arial Black" panose="020B0A04020102020204" pitchFamily="34" charset="0"/>
            </a:endParaRPr>
          </a:p>
          <a:p>
            <a:r>
              <a:rPr lang="uk-UA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Бачить – не бачить,</a:t>
            </a:r>
          </a:p>
          <a:p>
            <a:r>
              <a:rPr lang="uk-UA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Чути – не чує,</a:t>
            </a:r>
          </a:p>
          <a:p>
            <a:r>
              <a:rPr lang="uk-UA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Мовчки говорить,</a:t>
            </a:r>
          </a:p>
          <a:p>
            <a:r>
              <a:rPr lang="uk-UA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Добре мудрує</a:t>
            </a:r>
            <a:r>
              <a:rPr lang="uk-UA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endParaRPr lang="ru-RU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8712968" cy="6480720"/>
          </a:xfrm>
        </p:spPr>
        <p:txBody>
          <a:bodyPr/>
          <a:lstStyle/>
          <a:p>
            <a:pPr algn="l" eaLnBrk="1" hangingPunct="1"/>
            <a:r>
              <a:rPr lang="uk-UA" altLang="ru-RU" sz="2400" b="1" dirty="0" smtClean="0">
                <a:solidFill>
                  <a:srgbClr val="990033"/>
                </a:solidFill>
                <a:latin typeface="Verdana" pitchFamily="34" charset="0"/>
              </a:rPr>
              <a:t/>
            </a:r>
            <a:br>
              <a:rPr lang="uk-UA" altLang="ru-RU" sz="2400" b="1" dirty="0" smtClean="0">
                <a:solidFill>
                  <a:srgbClr val="990033"/>
                </a:solidFill>
                <a:latin typeface="Verdana" pitchFamily="34" charset="0"/>
              </a:rPr>
            </a:br>
            <a:r>
              <a:rPr lang="uk-UA" altLang="ru-RU" sz="2400" b="1" dirty="0">
                <a:solidFill>
                  <a:srgbClr val="990033"/>
                </a:solidFill>
                <a:latin typeface="Verdana" pitchFamily="34" charset="0"/>
              </a:rPr>
              <a:t/>
            </a:r>
            <a:br>
              <a:rPr lang="uk-UA" altLang="ru-RU" sz="2400" b="1" dirty="0">
                <a:solidFill>
                  <a:srgbClr val="990033"/>
                </a:solidFill>
                <a:latin typeface="Verdana" pitchFamily="34" charset="0"/>
              </a:rPr>
            </a:br>
            <a:r>
              <a:rPr lang="uk-UA" altLang="ru-RU" sz="2400" b="1" dirty="0" smtClean="0">
                <a:solidFill>
                  <a:srgbClr val="990033"/>
                </a:solidFill>
                <a:latin typeface="Verdana" pitchFamily="34" charset="0"/>
              </a:rPr>
              <a:t/>
            </a:r>
            <a:br>
              <a:rPr lang="uk-UA" altLang="ru-RU" sz="2400" b="1" dirty="0" smtClean="0">
                <a:solidFill>
                  <a:srgbClr val="990033"/>
                </a:solidFill>
                <a:latin typeface="Verdana" pitchFamily="34" charset="0"/>
              </a:rPr>
            </a:br>
            <a:r>
              <a:rPr lang="uk-UA" altLang="ru-RU" sz="2400" b="1" dirty="0">
                <a:solidFill>
                  <a:srgbClr val="990033"/>
                </a:solidFill>
                <a:latin typeface="Verdana" pitchFamily="34" charset="0"/>
              </a:rPr>
              <a:t/>
            </a:r>
            <a:br>
              <a:rPr lang="uk-UA" altLang="ru-RU" sz="2400" b="1" dirty="0">
                <a:solidFill>
                  <a:srgbClr val="990033"/>
                </a:solidFill>
                <a:latin typeface="Verdana" pitchFamily="34" charset="0"/>
              </a:rPr>
            </a:br>
            <a:r>
              <a:rPr lang="uk-UA" altLang="ru-RU" sz="2800" b="1" dirty="0" smtClean="0">
                <a:solidFill>
                  <a:srgbClr val="990033"/>
                </a:solidFill>
                <a:latin typeface="Verdana" pitchFamily="34" charset="0"/>
              </a:rPr>
              <a:t>2) Читаємо в темпі, по черзі:</a:t>
            </a:r>
            <a:br>
              <a:rPr lang="uk-UA" altLang="ru-RU" sz="2800" b="1" dirty="0" smtClean="0">
                <a:solidFill>
                  <a:srgbClr val="990033"/>
                </a:solidFill>
                <a:latin typeface="Verdana" pitchFamily="34" charset="0"/>
              </a:rPr>
            </a:br>
            <a:r>
              <a:rPr lang="uk-UA" altLang="ru-RU" sz="2400" b="1" dirty="0">
                <a:solidFill>
                  <a:srgbClr val="990033"/>
                </a:solidFill>
                <a:latin typeface="Verdana" pitchFamily="34" charset="0"/>
              </a:rPr>
              <a:t/>
            </a:r>
            <a:br>
              <a:rPr lang="uk-UA" altLang="ru-RU" sz="2400" b="1" dirty="0">
                <a:solidFill>
                  <a:srgbClr val="990033"/>
                </a:solidFill>
                <a:latin typeface="Verdana" pitchFamily="34" charset="0"/>
              </a:rPr>
            </a:br>
            <a:r>
              <a:rPr lang="uk-UA" altLang="ru-RU" sz="2400" b="1" dirty="0" smtClean="0">
                <a:solidFill>
                  <a:srgbClr val="990033"/>
                </a:solidFill>
                <a:latin typeface="Verdana" pitchFamily="34" charset="0"/>
              </a:rPr>
              <a:t>  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Кривду соромить,        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юба розмова;</a:t>
            </a:r>
            <a:b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правди навчає,            Дай, Боже, діти,</a:t>
            </a:r>
            <a:b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часом жартує,              З нею довіку</a:t>
            </a:r>
            <a:b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смішки справляє.       </a:t>
            </a:r>
            <a:r>
              <a:rPr lang="uk-UA" alt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Знаться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дружити.</a:t>
            </a:r>
            <a:b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b="1" dirty="0">
                <a:latin typeface="Arial Black" panose="020B0A04020102020204" pitchFamily="34" charset="0"/>
              </a:rPr>
              <a:t> </a:t>
            </a:r>
            <a:r>
              <a:rPr lang="uk-UA" altLang="ru-RU" sz="2800" b="1" dirty="0" smtClean="0">
                <a:latin typeface="Arial Black" panose="020B0A04020102020204" pitchFamily="34" charset="0"/>
              </a:rPr>
              <a:t>                  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Хто ж то </a:t>
            </a:r>
            <a:r>
              <a:rPr lang="uk-UA" altLang="ru-RU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такая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В світі щаслива,</a:t>
            </a:r>
            <a:b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Мудра, правдива</a:t>
            </a:r>
            <a:b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І жартівлива?</a:t>
            </a:r>
            <a:b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400" b="1" dirty="0">
                <a:latin typeface="Verdana" pitchFamily="34" charset="0"/>
              </a:rPr>
              <a:t/>
            </a:r>
            <a:br>
              <a:rPr lang="uk-UA" altLang="ru-RU" sz="2400" b="1" dirty="0">
                <a:latin typeface="Verdana" pitchFamily="34" charset="0"/>
              </a:rPr>
            </a:br>
            <a:r>
              <a:rPr lang="uk-UA" altLang="ru-RU" sz="2400" b="1" dirty="0" smtClean="0">
                <a:latin typeface="Verdana" pitchFamily="34" charset="0"/>
              </a:rPr>
              <a:t/>
            </a:r>
            <a:br>
              <a:rPr lang="uk-UA" altLang="ru-RU" sz="2400" b="1" dirty="0" smtClean="0">
                <a:latin typeface="Verdana" pitchFamily="34" charset="0"/>
              </a:rPr>
            </a:br>
            <a:r>
              <a:rPr lang="uk-UA" altLang="ru-RU" sz="2400" b="1" dirty="0">
                <a:latin typeface="Verdana" pitchFamily="34" charset="0"/>
              </a:rPr>
              <a:t/>
            </a:r>
            <a:br>
              <a:rPr lang="uk-UA" altLang="ru-RU" sz="2400" b="1" dirty="0">
                <a:latin typeface="Verdana" pitchFamily="34" charset="0"/>
              </a:rPr>
            </a:br>
            <a:r>
              <a:rPr lang="uk-UA" altLang="ru-RU" sz="2400" b="1" dirty="0" smtClean="0">
                <a:latin typeface="Verdana" pitchFamily="34" charset="0"/>
              </a:rPr>
              <a:t>	</a:t>
            </a:r>
            <a:endParaRPr lang="uk-UA" altLang="ru-RU" sz="1800" b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528" y="0"/>
            <a:ext cx="8424936" cy="4365104"/>
          </a:xfrm>
        </p:spPr>
        <p:txBody>
          <a:bodyPr/>
          <a:lstStyle/>
          <a:p>
            <a:pPr eaLnBrk="1" hangingPunct="1"/>
            <a:r>
              <a:rPr lang="uk-UA" altLang="ru-RU" sz="3200" dirty="0" smtClean="0">
                <a:solidFill>
                  <a:srgbClr val="000066"/>
                </a:solidFill>
                <a:latin typeface="Arial Black" panose="020B0A04020102020204" pitchFamily="34" charset="0"/>
              </a:rPr>
              <a:t>3) Читаємо виразно, по черзі: </a:t>
            </a:r>
            <a:br>
              <a:rPr lang="uk-UA" altLang="ru-RU" sz="3200" dirty="0" smtClean="0">
                <a:solidFill>
                  <a:srgbClr val="000066"/>
                </a:solidFill>
                <a:latin typeface="Arial Black" panose="020B0A04020102020204" pitchFamily="34" charset="0"/>
              </a:rPr>
            </a:br>
            <a:r>
              <a:rPr lang="uk-UA" altLang="ru-RU" sz="5400" dirty="0" smtClean="0">
                <a:latin typeface="Arial Black" panose="020B0A04020102020204" pitchFamily="34" charset="0"/>
              </a:rPr>
              <a:t>Як не вгадали,</a:t>
            </a:r>
            <a:br>
              <a:rPr lang="uk-UA" altLang="ru-RU" sz="5400" dirty="0" smtClean="0">
                <a:latin typeface="Arial Black" panose="020B0A04020102020204" pitchFamily="34" charset="0"/>
              </a:rPr>
            </a:br>
            <a:r>
              <a:rPr lang="uk-UA" altLang="ru-RU" sz="5400" dirty="0" smtClean="0">
                <a:latin typeface="Arial Black" panose="020B0A04020102020204" pitchFamily="34" charset="0"/>
              </a:rPr>
              <a:t>Стану в пригоді,</a:t>
            </a:r>
            <a:br>
              <a:rPr lang="uk-UA" altLang="ru-RU" sz="5400" dirty="0" smtClean="0">
                <a:latin typeface="Arial Black" panose="020B0A04020102020204" pitchFamily="34" charset="0"/>
              </a:rPr>
            </a:br>
            <a:r>
              <a:rPr lang="uk-UA" altLang="ru-RU" sz="5400" dirty="0" smtClean="0">
                <a:latin typeface="Arial Black" panose="020B0A04020102020204" pitchFamily="34" charset="0"/>
              </a:rPr>
              <a:t>річ коротенька:</a:t>
            </a:r>
            <a:br>
              <a:rPr lang="uk-UA" altLang="ru-RU" sz="5400" dirty="0" smtClean="0">
                <a:latin typeface="Arial Black" panose="020B0A04020102020204" pitchFamily="34" charset="0"/>
              </a:rPr>
            </a:br>
            <a:r>
              <a:rPr lang="uk-UA" altLang="ru-RU" sz="5400" i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Книжка</a:t>
            </a:r>
            <a:r>
              <a:rPr lang="uk-UA" altLang="ru-RU" sz="54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,</a:t>
            </a:r>
            <a:r>
              <a:rPr lang="uk-UA" altLang="ru-RU" sz="5400" dirty="0" smtClean="0">
                <a:latin typeface="Arial Black" panose="020B0A04020102020204" pitchFamily="34" charset="0"/>
              </a:rPr>
              <a:t> та й го</a:t>
            </a:r>
            <a:r>
              <a:rPr lang="uk-UA" altLang="ru-RU" sz="6000" dirty="0" smtClean="0">
                <a:latin typeface="Arial Black" panose="020B0A04020102020204" pitchFamily="34" charset="0"/>
              </a:rPr>
              <a:t>ді.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00" y="4264277"/>
            <a:ext cx="4536000" cy="174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8" t="8136" r="13008" b="16286"/>
          <a:stretch/>
        </p:blipFill>
        <p:spPr bwMode="auto">
          <a:xfrm>
            <a:off x="2771800" y="90699"/>
            <a:ext cx="3428583" cy="471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71800" y="4916375"/>
            <a:ext cx="3456384" cy="191683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dirty="0" smtClean="0">
                <a:solidFill>
                  <a:srgbClr val="000066"/>
                </a:solidFill>
                <a:latin typeface="Monotype Corsiva" pitchFamily="66" charset="0"/>
              </a:rPr>
              <a:t>Леонід Іванович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dirty="0" smtClean="0">
                <a:solidFill>
                  <a:srgbClr val="000066"/>
                </a:solidFill>
                <a:latin typeface="Monotype Corsiva" pitchFamily="66" charset="0"/>
              </a:rPr>
              <a:t>Глібов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dirty="0" smtClean="0">
                <a:solidFill>
                  <a:srgbClr val="000066"/>
                </a:solidFill>
                <a:latin typeface="Monotype Corsiva" pitchFamily="66" charset="0"/>
              </a:rPr>
              <a:t>(1827 – 1893)</a:t>
            </a:r>
            <a:endParaRPr lang="ru-RU" sz="3600" b="1" dirty="0" smtClean="0">
              <a:solidFill>
                <a:srgbClr val="000066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27584" y="407307"/>
            <a:ext cx="7776864" cy="4657725"/>
          </a:xfrm>
        </p:spPr>
        <p:txBody>
          <a:bodyPr/>
          <a:lstStyle/>
          <a:p>
            <a:pPr eaLnBrk="1" hangingPunct="1"/>
            <a:r>
              <a:rPr lang="uk-UA" altLang="ru-RU" sz="2400" b="1" dirty="0" smtClean="0">
                <a:solidFill>
                  <a:srgbClr val="005DA2"/>
                </a:solidFill>
              </a:rPr>
              <a:t/>
            </a:r>
            <a:br>
              <a:rPr lang="uk-UA" altLang="ru-RU" sz="2400" b="1" dirty="0" smtClean="0">
                <a:solidFill>
                  <a:srgbClr val="005DA2"/>
                </a:solidFill>
              </a:rPr>
            </a:br>
            <a:r>
              <a:rPr lang="uk-UA" altLang="ru-RU" sz="2400" b="1" dirty="0">
                <a:solidFill>
                  <a:srgbClr val="005DA2"/>
                </a:solidFill>
              </a:rPr>
              <a:t/>
            </a:r>
            <a:br>
              <a:rPr lang="uk-UA" altLang="ru-RU" sz="2400" b="1" dirty="0">
                <a:solidFill>
                  <a:srgbClr val="005DA2"/>
                </a:solidFill>
              </a:rPr>
            </a:br>
            <a:r>
              <a:rPr lang="uk-UA" altLang="ru-RU" sz="2400" b="1" dirty="0" smtClean="0">
                <a:solidFill>
                  <a:srgbClr val="005DA2"/>
                </a:solidFill>
              </a:rPr>
              <a:t/>
            </a:r>
            <a:br>
              <a:rPr lang="uk-UA" altLang="ru-RU" sz="2400" b="1" dirty="0" smtClean="0">
                <a:solidFill>
                  <a:srgbClr val="005DA2"/>
                </a:solidFill>
              </a:rPr>
            </a:br>
            <a:r>
              <a:rPr lang="uk-UA" altLang="ru-RU" sz="3200" b="1" dirty="0" smtClean="0">
                <a:solidFill>
                  <a:srgbClr val="005DA2"/>
                </a:solidFill>
                <a:latin typeface="Arial Black" panose="020B0A04020102020204" pitchFamily="34" charset="0"/>
              </a:rPr>
              <a:t>Леонід Глібов писав для дітей </a:t>
            </a:r>
            <a:r>
              <a:rPr lang="uk-UA" altLang="ru-RU" sz="2800" b="1" dirty="0" smtClean="0">
                <a:solidFill>
                  <a:srgbClr val="005DA2"/>
                </a:solidFill>
                <a:latin typeface="Arial Black" panose="020B0A04020102020204" pitchFamily="34" charset="0"/>
              </a:rPr>
              <a:t/>
            </a:r>
            <a:br>
              <a:rPr lang="uk-UA" altLang="ru-RU" sz="2800" b="1" dirty="0" smtClean="0">
                <a:solidFill>
                  <a:srgbClr val="005DA2"/>
                </a:solidFill>
                <a:latin typeface="Arial Black" panose="020B0A04020102020204" pitchFamily="34" charset="0"/>
              </a:rPr>
            </a:br>
            <a:r>
              <a:rPr lang="uk-UA" altLang="ru-RU" sz="3200" b="1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загадки, вірші, казки, байки, акровірші.</a:t>
            </a:r>
            <a:br>
              <a:rPr lang="uk-UA" altLang="ru-RU" sz="3200" b="1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uk-UA" altLang="ru-RU" sz="32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uk-UA" altLang="ru-RU" sz="3200" b="1" i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uk-UA" altLang="ru-RU" sz="2800" b="1" i="1" dirty="0" smtClean="0">
                <a:solidFill>
                  <a:srgbClr val="FF0000"/>
                </a:solidFill>
              </a:rPr>
              <a:t/>
            </a:r>
            <a:br>
              <a:rPr lang="uk-UA" altLang="ru-RU" sz="2800" b="1" i="1" dirty="0" smtClean="0">
                <a:solidFill>
                  <a:srgbClr val="FF0000"/>
                </a:solidFill>
              </a:rPr>
            </a:br>
            <a:r>
              <a:rPr lang="uk-UA" altLang="ru-RU" sz="2800" b="1" i="1" dirty="0">
                <a:solidFill>
                  <a:srgbClr val="FF0000"/>
                </a:solidFill>
              </a:rPr>
              <a:t/>
            </a:r>
            <a:br>
              <a:rPr lang="uk-UA" altLang="ru-RU" sz="2800" b="1" i="1" dirty="0">
                <a:solidFill>
                  <a:srgbClr val="FF0000"/>
                </a:solidFill>
              </a:rPr>
            </a:br>
            <a:r>
              <a:rPr lang="uk-UA" altLang="ru-RU" sz="2800" b="1" i="1" dirty="0" smtClean="0">
                <a:solidFill>
                  <a:srgbClr val="FF0000"/>
                </a:solidFill>
              </a:rPr>
              <a:t/>
            </a:r>
            <a:br>
              <a:rPr lang="uk-UA" altLang="ru-RU" sz="2800" b="1" i="1" dirty="0" smtClean="0">
                <a:solidFill>
                  <a:srgbClr val="FF0000"/>
                </a:solidFill>
              </a:rPr>
            </a:br>
            <a:r>
              <a:rPr lang="uk-UA" altLang="ru-RU" sz="2800" b="1" i="1" dirty="0">
                <a:solidFill>
                  <a:srgbClr val="FF0000"/>
                </a:solidFill>
              </a:rPr>
              <a:t/>
            </a:r>
            <a:br>
              <a:rPr lang="uk-UA" altLang="ru-RU" sz="2800" b="1" i="1" dirty="0">
                <a:solidFill>
                  <a:srgbClr val="FF0000"/>
                </a:solidFill>
              </a:rPr>
            </a:br>
            <a:r>
              <a:rPr lang="uk-UA" altLang="ru-RU" sz="2800" b="1" i="1" dirty="0" smtClean="0">
                <a:solidFill>
                  <a:srgbClr val="FF0000"/>
                </a:solidFill>
              </a:rPr>
              <a:t/>
            </a:r>
            <a:br>
              <a:rPr lang="uk-UA" altLang="ru-RU" sz="2800" b="1" i="1" dirty="0" smtClean="0">
                <a:solidFill>
                  <a:srgbClr val="FF0000"/>
                </a:solidFill>
              </a:rPr>
            </a:br>
            <a:r>
              <a:rPr lang="ru-RU" altLang="ru-RU" sz="2800" b="1" i="1" dirty="0" smtClean="0">
                <a:solidFill>
                  <a:srgbClr val="FF0000"/>
                </a:solidFill>
              </a:rPr>
              <a:t/>
            </a:r>
            <a:br>
              <a:rPr lang="ru-RU" altLang="ru-RU" sz="2800" b="1" i="1" dirty="0" smtClean="0">
                <a:solidFill>
                  <a:srgbClr val="FF0000"/>
                </a:solidFill>
              </a:rPr>
            </a:br>
            <a:endParaRPr lang="uk-UA" altLang="ru-RU" sz="2600" dirty="0" smtClean="0">
              <a:latin typeface="Verdana" pitchFamily="34" charset="0"/>
            </a:endParaRPr>
          </a:p>
        </p:txBody>
      </p:sp>
      <p:pic>
        <p:nvPicPr>
          <p:cNvPr id="11268" name="Picture 4" descr="C:\Users\lenovo\Desktop\img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98" y="2420888"/>
            <a:ext cx="576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2_Тема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222</Words>
  <Application>Microsoft Office PowerPoint</Application>
  <PresentationFormat>Экран (4:3)</PresentationFormat>
  <Paragraphs>54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Monotype Corsiva</vt:lpstr>
      <vt:lpstr>Times New Roman</vt:lpstr>
      <vt:lpstr>Verdana</vt:lpstr>
      <vt:lpstr>Wingdings</vt:lpstr>
      <vt:lpstr>12_Тема Office</vt:lpstr>
      <vt:lpstr> Робота з дитячою книжкою  </vt:lpstr>
      <vt:lpstr>Байки Леоніда Глібова – чудова скарбниця мудрості!</vt:lpstr>
      <vt:lpstr>Сьогодні у нас незвичайний урок    До мудрої байки ми зробимо крок   Із байкою ми зустрічались не раз   Та знову вона завітала до нас.</vt:lpstr>
      <vt:lpstr>Презентация PowerPoint</vt:lpstr>
      <vt:lpstr>Читацька розминка Загадка </vt:lpstr>
      <vt:lpstr>    2) Читаємо в темпі, по черзі:    Кривду соромить,        Люба розмова;   правди навчає,            Дай, Боже, діти,   часом жартує,              З нею довіку   смішки справляє.       Знаться – дружити.                      Хто ж то такая                    В світі щаслива,                    Мудра, правдива                    І жартівлива?      </vt:lpstr>
      <vt:lpstr>3) Читаємо виразно, по черзі:  Як не вгадали, Стану в пригоді, річ коротенька: Книжка, та й годі.</vt:lpstr>
      <vt:lpstr>Презентация PowerPoint</vt:lpstr>
      <vt:lpstr>   Леонід Глібов писав для дітей  загадки, вірші, казки, байки, акровірші.        </vt:lpstr>
      <vt:lpstr>Презентация PowerPoint</vt:lpstr>
      <vt:lpstr>                    Що за птиця?      Між людьми, як пташка, в’ється,     У людей і їсть, і п’є;     Ходить старець, просить,гнеться,     А у неї всюди є.</vt:lpstr>
      <vt:lpstr>Ознайомлення  з байкою «Бджола і Мухи»</vt:lpstr>
      <vt:lpstr>                              МУХА  Й  БДЖОЛА Весною Муха-ледащиця майнула у садок На ряст, на квіти подивиться, почуть Зозулин голосок. От примостилась на красолі та й думає про те, Що як то гарно жить на волі, коли усе цвіте. Сидить, спесиво поглядає, що робиться в садку; Вітрець тихесенько гойдає, мов панночку яку... Побачила Бджолу близенько. —  Добридень! — каже їй,— Оддиш хоч трохи, моя ненько, сідай отут мерщій. —  Та ніколи мені сидіти,— одвітує Бджола,— Вже час до пасіки летіти: далеко від села. —  Яка погана,— Муха каже,— на світі доленька твоя: Раненько встане, пізно ляже... Мені б отак — змарніла б я, За тиждень би головоньку схилила.  </vt:lpstr>
      <vt:lpstr>Моє життя, голубко мила,— Талан як слід: Чи де бенкет, чи де обід, або весіллячко, родини,— Такої гарної години ніколи не втеряго я: І їм, і ласую доволі,— не те, що клопоти у полі І праця бідная твоя! — На річ таку Бджола сказала: — Нехай воно і так, та тільки он що я чувала: Що Муху зневажає всяк, що де ти не поткнешся Або до страви доторкнешся,— тебе ганяють скрізь: Непрохана не лізь. — Стару новинку,— каже Муха. Десь довелось тобі почуть!.. Запевне, дурень дурня слуха... Велике діло — проженуть! Не можна в двері — я в кватирку Або пролізу в іншу дірку — і зась усім! Нехай ся байка мухам буде, Щоб не сказали часом люди, Що надокучив їм. </vt:lpstr>
      <vt:lpstr>Ознайомлення з байкою Леоніда Глібова «Ластівка і Шуліка» </vt:lpstr>
      <vt:lpstr>Цікаво   знати</vt:lpstr>
      <vt:lpstr>Презентация PowerPoint</vt:lpstr>
      <vt:lpstr>Трудяща Ластівка край берега літала, Земельку мокрую збирала, Щоб хатоньку собі зліпить, Щоб де було і їй, і діткам жить, Тихеньку долю веселити, І бога, і людей хвалити. Сидів Шуліка на вербі І так до неї обізвався: — Дивуюсь я тобі,— Не раз я придивлявся, Усе ти між людьми і не боїшся їх, Пройдисвітів таких, Не тільки що під стріхою співаєш, Ще й у вікно літаєш…</vt:lpstr>
      <vt:lpstr>От хоч і я — не в тебе вдавсь, Шулікою на світі звуся, А лиха від людей набравсь, І зло бере, а все-таки боюся; Досадно стане хоч кому: Тобі привіт, мені — біда велика.— А та йому: — Я — Ластівка, а ти Шуліка; Я людям не чинила зла, Де не була, А ти подумай, пане-брате, Яке життя твоє завзяте: Ввесь вік курчат і пташечок хапав, Ні ласки, ні жалю не знав. Давно-давно мовляють люде: Що добренько роби,  то добре й буде. </vt:lpstr>
      <vt:lpstr>     Декламування Гра «Упізнай байку»     </vt:lpstr>
      <vt:lpstr>      Підсумок уроку Байка – чудова скарбниця мудрості.  Закінчіть речення:   «Байка схвалює…»;    «Байка засуджує…»; «Байка навчає… ».    </vt:lpstr>
      <vt:lpstr>Презентация PowerPoint</vt:lpstr>
      <vt:lpstr>Дякую за урок! Ви – МОЛОДЦІ!</vt:lpstr>
    </vt:vector>
  </TitlesOfParts>
  <Company>Reanimator Extreme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Liza</dc:creator>
  <cp:lastModifiedBy>Пользователь Windows</cp:lastModifiedBy>
  <cp:revision>47</cp:revision>
  <dcterms:created xsi:type="dcterms:W3CDTF">2012-01-23T19:40:55Z</dcterms:created>
  <dcterms:modified xsi:type="dcterms:W3CDTF">2022-02-10T10:57:57Z</dcterms:modified>
</cp:coreProperties>
</file>