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38" r:id="rId2"/>
    <p:sldId id="1150" r:id="rId3"/>
    <p:sldId id="1010" r:id="rId4"/>
    <p:sldId id="1005" r:id="rId5"/>
    <p:sldId id="1015" r:id="rId6"/>
    <p:sldId id="1158" r:id="rId7"/>
    <p:sldId id="1163" r:id="rId8"/>
    <p:sldId id="1137" r:id="rId9"/>
    <p:sldId id="1164" r:id="rId10"/>
    <p:sldId id="1139" r:id="rId11"/>
    <p:sldId id="1161" r:id="rId12"/>
    <p:sldId id="1165" r:id="rId13"/>
    <p:sldId id="1132" r:id="rId14"/>
    <p:sldId id="1162" r:id="rId15"/>
    <p:sldId id="1166" r:id="rId16"/>
    <p:sldId id="1089" r:id="rId17"/>
    <p:sldId id="1027" r:id="rId18"/>
    <p:sldId id="1023" r:id="rId19"/>
    <p:sldId id="1033" r:id="rId20"/>
    <p:sldId id="115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59D"/>
    <a:srgbClr val="FF4747"/>
    <a:srgbClr val="DCBCD0"/>
    <a:srgbClr val="035110"/>
    <a:srgbClr val="92193A"/>
    <a:srgbClr val="FFFF00"/>
    <a:srgbClr val="00B050"/>
    <a:srgbClr val="D3514F"/>
    <a:srgbClr val="2F3242"/>
    <a:srgbClr val="F17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09.05.2022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12.05.2022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091-92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53" y="4611231"/>
            <a:ext cx="7955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0" b="1" dirty="0">
                <a:solidFill>
                  <a:srgbClr val="2F3242"/>
                </a:solidFill>
              </a:rPr>
              <a:t>Моя дорога до </a:t>
            </a:r>
            <a:r>
              <a:rPr lang="ru-RU" sz="7000" b="1" dirty="0" err="1">
                <a:solidFill>
                  <a:srgbClr val="2F3242"/>
                </a:solidFill>
              </a:rPr>
              <a:t>успіху</a:t>
            </a:r>
            <a:r>
              <a:rPr lang="ru-RU" sz="7000" b="1" dirty="0">
                <a:solidFill>
                  <a:srgbClr val="2F3242"/>
                </a:solidFill>
              </a:rPr>
              <a:t> </a:t>
            </a:r>
            <a:endParaRPr lang="uk-UA" sz="7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Перший крок до успіх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98" y="227701"/>
            <a:ext cx="4381255" cy="365104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Пам’ятайте!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1143747" y="1258054"/>
            <a:ext cx="9248382" cy="479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b="1" dirty="0">
                <a:solidFill>
                  <a:srgbClr val="FFFF00"/>
                </a:solidFill>
              </a:rPr>
              <a:t>Щоб стати успішним/успішною, потрібно дотримуватися певних правил: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Займайтеся тим, що подобається.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Не бійтеся нового.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Не бійтеся помилитися.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 err="1"/>
              <a:t>Ставте</a:t>
            </a:r>
            <a:r>
              <a:rPr lang="uk-UA" sz="3300" dirty="0"/>
              <a:t> чіткі та досяжні цілі.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Обов’язково визначайте час досягнення мети.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300" dirty="0"/>
              <a:t>Будьте дисциплінованими.</a:t>
            </a:r>
          </a:p>
        </p:txBody>
      </p:sp>
    </p:spTree>
    <p:extLst>
      <p:ext uri="{BB962C8B-B14F-4D97-AF65-F5344CB8AC3E}">
        <p14:creationId xmlns:p14="http://schemas.microsoft.com/office/powerpoint/2010/main" val="20435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6330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Творче </a:t>
            </a:r>
            <a:r>
              <a:rPr lang="ru-RU" sz="2000" b="1" dirty="0" err="1">
                <a:solidFill>
                  <a:schemeClr val="bg1"/>
                </a:solidFill>
              </a:rPr>
              <a:t>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Інформаційний проект &amp;quot;Книга вчить, як на світі жить&amp;quot; | Робоча програма.  Читанн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29" y="5200564"/>
            <a:ext cx="1695533" cy="15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048872" y="1344047"/>
            <a:ext cx="10363200" cy="1739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Учні</a:t>
            </a:r>
            <a:r>
              <a:rPr lang="ru-RU" sz="3500" dirty="0"/>
              <a:t> 4 </a:t>
            </a:r>
            <a:r>
              <a:rPr lang="ru-RU" sz="3500" dirty="0" err="1"/>
              <a:t>класу</a:t>
            </a:r>
            <a:r>
              <a:rPr lang="ru-RU" sz="3500" dirty="0"/>
              <a:t> </a:t>
            </a:r>
            <a:r>
              <a:rPr lang="ru-RU" sz="3500" dirty="0" err="1"/>
              <a:t>Оленка</a:t>
            </a:r>
            <a:r>
              <a:rPr lang="ru-RU" sz="3500" dirty="0"/>
              <a:t> та Сашко </a:t>
            </a:r>
            <a:r>
              <a:rPr lang="ru-RU" sz="3500" dirty="0" err="1"/>
              <a:t>розмірковують</a:t>
            </a:r>
            <a:r>
              <a:rPr lang="ru-RU" sz="3500" dirty="0"/>
              <a:t> про </a:t>
            </a:r>
            <a:r>
              <a:rPr lang="ru-RU" sz="3500" dirty="0" err="1"/>
              <a:t>свої</a:t>
            </a:r>
            <a:r>
              <a:rPr lang="ru-RU" sz="3500" dirty="0"/>
              <a:t> </a:t>
            </a:r>
            <a:r>
              <a:rPr lang="ru-RU" sz="3500" dirty="0" err="1"/>
              <a:t>майбутні</a:t>
            </a:r>
            <a:r>
              <a:rPr lang="ru-RU" sz="3500" dirty="0"/>
              <a:t> </a:t>
            </a:r>
            <a:r>
              <a:rPr lang="ru-RU" sz="3500" dirty="0" err="1"/>
              <a:t>професії</a:t>
            </a:r>
            <a:r>
              <a:rPr lang="ru-RU" sz="3500" dirty="0"/>
              <a:t>. </a:t>
            </a:r>
            <a:r>
              <a:rPr lang="ru-RU" sz="3500" dirty="0" err="1"/>
              <a:t>Із</a:t>
            </a:r>
            <a:r>
              <a:rPr lang="ru-RU" sz="3500" dirty="0"/>
              <a:t> </a:t>
            </a:r>
            <a:r>
              <a:rPr lang="ru-RU" sz="3500" dirty="0" err="1"/>
              <a:t>чим</a:t>
            </a:r>
            <a:r>
              <a:rPr lang="ru-RU" sz="3500" dirty="0"/>
              <a:t> </a:t>
            </a:r>
            <a:r>
              <a:rPr lang="ru-RU" sz="3500" dirty="0" err="1"/>
              <a:t>ви</a:t>
            </a:r>
            <a:r>
              <a:rPr lang="ru-RU" sz="3500" dirty="0"/>
              <a:t> </a:t>
            </a:r>
            <a:r>
              <a:rPr lang="ru-RU" sz="3500" dirty="0" err="1"/>
              <a:t>згодні</a:t>
            </a:r>
            <a:r>
              <a:rPr lang="ru-RU" sz="3500" dirty="0"/>
              <a:t>, а з </a:t>
            </a:r>
            <a:r>
              <a:rPr lang="ru-RU" sz="3500" dirty="0" err="1"/>
              <a:t>чим</a:t>
            </a:r>
            <a:r>
              <a:rPr lang="ru-RU" sz="3500" dirty="0"/>
              <a:t> – </a:t>
            </a:r>
            <a:r>
              <a:rPr lang="ru-RU" sz="3500" dirty="0" err="1"/>
              <a:t>ні</a:t>
            </a:r>
            <a:r>
              <a:rPr lang="ru-RU" sz="3500" dirty="0"/>
              <a:t>?</a:t>
            </a:r>
          </a:p>
        </p:txBody>
      </p:sp>
      <p:pic>
        <p:nvPicPr>
          <p:cNvPr id="4098" name="Picture 2" descr="Мальчик и море - Обои для рабочего стола, картинки, фоны, застав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48" y="3472948"/>
            <a:ext cx="3767040" cy="2513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Обои девочка, собака, прогулка на рабочий стол 21549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7"/>
          <a:stretch/>
        </p:blipFill>
        <p:spPr bwMode="auto">
          <a:xfrm>
            <a:off x="6106912" y="3472948"/>
            <a:ext cx="3767040" cy="251142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1. Чи згодні ви з твердженням, що сумлінність є запорукою успіху в навчанні і в праці?</a:t>
            </a:r>
          </a:p>
          <a:p>
            <a:pPr algn="just"/>
            <a:r>
              <a:rPr lang="uk-UA" sz="3500" dirty="0"/>
              <a:t>     2. Коли можна припинити навчатися? Чи можна навчатися впродовж усього життя?</a:t>
            </a:r>
          </a:p>
        </p:txBody>
      </p:sp>
    </p:spTree>
    <p:extLst>
      <p:ext uri="{BB962C8B-B14F-4D97-AF65-F5344CB8AC3E}">
        <p14:creationId xmlns:p14="http://schemas.microsoft.com/office/powerpoint/2010/main" val="35710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Творча 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02" y="2287478"/>
            <a:ext cx="9194993" cy="4431987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382315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1-2</a:t>
            </a:r>
          </a:p>
        </p:txBody>
      </p:sp>
    </p:spTree>
    <p:extLst>
      <p:ext uri="{BB962C8B-B14F-4D97-AF65-F5344CB8AC3E}">
        <p14:creationId xmlns:p14="http://schemas.microsoft.com/office/powerpoint/2010/main" val="36759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185534" y="1204942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8" y="1783192"/>
            <a:ext cx="8562724" cy="52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«Відгадай професію»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305" y="2306696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люди більше посміхалися.</a:t>
            </a:r>
            <a:endParaRPr lang="ru-RU" sz="3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8305" y="3307222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люди жили у добротних і комфортних умовах.</a:t>
            </a:r>
            <a:endParaRPr lang="ru-RU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8305" y="4322885"/>
            <a:ext cx="11725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перемагала справедливість.</a:t>
            </a:r>
            <a:endParaRPr lang="ru-RU" sz="3000" dirty="0"/>
          </a:p>
        </p:txBody>
      </p:sp>
      <p:sp>
        <p:nvSpPr>
          <p:cNvPr id="37" name="TextBox 36"/>
          <p:cNvSpPr txBox="1"/>
          <p:nvPr/>
        </p:nvSpPr>
        <p:spPr>
          <a:xfrm>
            <a:off x="1263560" y="5405663"/>
            <a:ext cx="8965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Я ____________________, я відповідаю за те, щоб усі вміли читати.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66120" y="2239581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стоматолог</a:t>
            </a:r>
            <a:endParaRPr lang="ru-RU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5420" y="3249968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архітектор</a:t>
            </a:r>
            <a:endParaRPr lang="ru-RU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6120" y="4276718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суддя</a:t>
            </a:r>
            <a:endParaRPr lang="ru-RU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609500" y="5358315"/>
            <a:ext cx="3851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вчитель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400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2198009" y="130021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318846" y="1903098"/>
            <a:ext cx="9601200" cy="491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/>
              <a:t>З'єднай </a:t>
            </a:r>
            <a:r>
              <a:rPr lang="uk-UA" sz="2400" dirty="0"/>
              <a:t>частини тверджень, продовж останнє речення.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718" y="2471454"/>
            <a:ext cx="520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Допомогти другу досягнути успіху -</a:t>
            </a:r>
            <a:endParaRPr lang="ru-RU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280904" y="3386881"/>
            <a:ext cx="538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Усвідомлена помилка - </a:t>
            </a:r>
            <a:endParaRPr lang="ru-RU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717" y="3894678"/>
            <a:ext cx="5239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Чим більше задумано, </a:t>
            </a:r>
            <a:endParaRPr lang="ru-RU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0904" y="4496684"/>
            <a:ext cx="6647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Перемагає той, </a:t>
            </a:r>
            <a:endParaRPr lang="ru-RU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6913484" y="2435328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крок на шляху до успіху.</a:t>
            </a:r>
            <a:endParaRPr lang="ru-RU" sz="3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28718" y="3051944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подвійний успіх.</a:t>
            </a:r>
            <a:endParaRPr lang="ru-RU" sz="3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2861" y="3665021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хто грає за правилами.</a:t>
            </a:r>
            <a:endParaRPr lang="ru-RU" sz="3000" dirty="0"/>
          </a:p>
        </p:txBody>
      </p:sp>
      <p:sp>
        <p:nvSpPr>
          <p:cNvPr id="33" name="TextBox 32"/>
          <p:cNvSpPr txBox="1"/>
          <p:nvPr/>
        </p:nvSpPr>
        <p:spPr>
          <a:xfrm>
            <a:off x="6913484" y="4279319"/>
            <a:ext cx="5174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тим більше досягнеш.</a:t>
            </a:r>
            <a:endParaRPr lang="ru-RU" sz="3000" dirty="0"/>
          </a:p>
        </p:txBody>
      </p:sp>
      <p:sp>
        <p:nvSpPr>
          <p:cNvPr id="6" name="Овал 5"/>
          <p:cNvSpPr/>
          <p:nvPr/>
        </p:nvSpPr>
        <p:spPr>
          <a:xfrm>
            <a:off x="4914884" y="2696283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909702" y="354142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914095" y="4076541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909702" y="4686162"/>
            <a:ext cx="202223" cy="190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676908" y="268448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6676908" y="3286949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6665635" y="3878867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65635" y="4526225"/>
            <a:ext cx="202223" cy="190271"/>
          </a:xfrm>
          <a:prstGeom prst="ellipse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endCxn id="38" idx="2"/>
          </p:cNvCxnSpPr>
          <p:nvPr/>
        </p:nvCxnSpPr>
        <p:spPr>
          <a:xfrm>
            <a:off x="5116318" y="2810045"/>
            <a:ext cx="1560590" cy="572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37" idx="2"/>
          </p:cNvCxnSpPr>
          <p:nvPr/>
        </p:nvCxnSpPr>
        <p:spPr>
          <a:xfrm flipV="1">
            <a:off x="5094778" y="2779623"/>
            <a:ext cx="1582130" cy="8569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endCxn id="40" idx="1"/>
          </p:cNvCxnSpPr>
          <p:nvPr/>
        </p:nvCxnSpPr>
        <p:spPr>
          <a:xfrm>
            <a:off x="5099337" y="4188287"/>
            <a:ext cx="1595913" cy="365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endCxn id="39" idx="2"/>
          </p:cNvCxnSpPr>
          <p:nvPr/>
        </p:nvCxnSpPr>
        <p:spPr>
          <a:xfrm flipV="1">
            <a:off x="5093284" y="3974003"/>
            <a:ext cx="1572351" cy="799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2866" y="5439580"/>
            <a:ext cx="8657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/>
              <a:t>Усі ці практичні поради важливі для досягнення ___________ .</a:t>
            </a:r>
            <a:endParaRPr lang="ru-RU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0189" y="5793147"/>
            <a:ext cx="164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dirty="0"/>
              <a:t>успіху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3108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6" y="1212490"/>
            <a:ext cx="8271217" cy="5736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1. </a:t>
            </a:r>
            <a:r>
              <a:rPr lang="ru-RU" sz="2400" dirty="0" err="1">
                <a:solidFill>
                  <a:prstClr val="white"/>
                </a:solidFill>
              </a:rPr>
              <a:t>Що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відчуваєте</a:t>
            </a:r>
            <a:r>
              <a:rPr lang="ru-RU" sz="2400" dirty="0">
                <a:solidFill>
                  <a:prstClr val="white"/>
                </a:solidFill>
              </a:rPr>
              <a:t>, коли </a:t>
            </a:r>
            <a:r>
              <a:rPr lang="ru-RU" sz="2400" dirty="0" err="1">
                <a:solidFill>
                  <a:prstClr val="white"/>
                </a:solidFill>
              </a:rPr>
              <a:t>упораєтеся</a:t>
            </a:r>
            <a:r>
              <a:rPr lang="ru-RU" sz="2400" dirty="0">
                <a:solidFill>
                  <a:prstClr val="white"/>
                </a:solidFill>
              </a:rPr>
              <a:t> з </a:t>
            </a:r>
            <a:r>
              <a:rPr lang="ru-RU" sz="2400" dirty="0" err="1">
                <a:solidFill>
                  <a:prstClr val="white"/>
                </a:solidFill>
              </a:rPr>
              <a:t>важким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завданням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93854" y="561773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50445"/>
            <a:ext cx="8102543" cy="8786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white"/>
                </a:solidFill>
              </a:rPr>
              <a:t>2. Як </a:t>
            </a:r>
            <a:r>
              <a:rPr lang="ru-RU" sz="2400" dirty="0" err="1">
                <a:solidFill>
                  <a:prstClr val="white"/>
                </a:solidFill>
              </a:rPr>
              <a:t>почуваєтеся</a:t>
            </a:r>
            <a:r>
              <a:rPr lang="ru-RU" sz="2400" dirty="0">
                <a:solidFill>
                  <a:prstClr val="white"/>
                </a:solidFill>
              </a:rPr>
              <a:t>, коли приходите до </a:t>
            </a:r>
            <a:r>
              <a:rPr lang="ru-RU" sz="2400" dirty="0" err="1">
                <a:solidFill>
                  <a:prstClr val="white"/>
                </a:solidFill>
              </a:rPr>
              <a:t>школи</a:t>
            </a:r>
            <a:r>
              <a:rPr lang="ru-RU" sz="2400" dirty="0">
                <a:solidFill>
                  <a:prstClr val="white"/>
                </a:solidFill>
              </a:rPr>
              <a:t> з </a:t>
            </a:r>
            <a:r>
              <a:rPr lang="ru-RU" sz="2400" dirty="0" err="1">
                <a:solidFill>
                  <a:prstClr val="white"/>
                </a:solidFill>
              </a:rPr>
              <a:t>невиконаним</a:t>
            </a:r>
            <a:endParaRPr lang="ru-RU" sz="2400" dirty="0">
              <a:solidFill>
                <a:prstClr val="white"/>
              </a:solidFill>
            </a:endParaRPr>
          </a:p>
          <a:p>
            <a:r>
              <a:rPr lang="ru-RU" sz="2400" dirty="0" err="1">
                <a:solidFill>
                  <a:prstClr val="white"/>
                </a:solidFill>
              </a:rPr>
              <a:t>домашнім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завданням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3" y="2993402"/>
            <a:ext cx="7392331" cy="588252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prstClr val="white"/>
                </a:solidFill>
              </a:rPr>
              <a:t>3. </a:t>
            </a:r>
            <a:r>
              <a:rPr lang="ru-RU" sz="2400" dirty="0" err="1">
                <a:solidFill>
                  <a:prstClr val="white"/>
                </a:solidFill>
              </a:rPr>
              <a:t>Назвіть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декілька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вмінь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якими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бажаєте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оволодіти</a:t>
            </a:r>
            <a:r>
              <a:rPr lang="ru-RU" sz="2400" dirty="0">
                <a:solidFill>
                  <a:prstClr val="white"/>
                </a:solidFill>
              </a:rPr>
              <a:t>.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745917"/>
            <a:ext cx="9354296" cy="575830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4. </a:t>
            </a:r>
            <a:r>
              <a:rPr lang="ru-RU" sz="2400" dirty="0">
                <a:solidFill>
                  <a:prstClr val="white"/>
                </a:solidFill>
              </a:rPr>
              <a:t>Які </a:t>
            </a:r>
            <a:r>
              <a:rPr lang="ru-RU" sz="2400" dirty="0" err="1">
                <a:solidFill>
                  <a:prstClr val="white"/>
                </a:solidFill>
              </a:rPr>
              <a:t>риси</a:t>
            </a:r>
            <a:r>
              <a:rPr lang="ru-RU" sz="2400" dirty="0">
                <a:solidFill>
                  <a:prstClr val="white"/>
                </a:solidFill>
              </a:rPr>
              <a:t> характеру </a:t>
            </a:r>
            <a:r>
              <a:rPr lang="ru-RU" sz="2400" dirty="0" err="1">
                <a:solidFill>
                  <a:prstClr val="white"/>
                </a:solidFill>
              </a:rPr>
              <a:t>потрібно</a:t>
            </a:r>
            <a:r>
              <a:rPr lang="ru-RU" sz="2400" dirty="0">
                <a:solidFill>
                  <a:prstClr val="white"/>
                </a:solidFill>
              </a:rPr>
              <a:t> в </a:t>
            </a:r>
            <a:r>
              <a:rPr lang="ru-RU" sz="2400" dirty="0" err="1">
                <a:solidFill>
                  <a:prstClr val="white"/>
                </a:solidFill>
              </a:rPr>
              <a:t>собі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виховувати</a:t>
            </a:r>
            <a:r>
              <a:rPr lang="ru-RU" sz="2400" dirty="0">
                <a:solidFill>
                  <a:prstClr val="white"/>
                </a:solidFill>
              </a:rPr>
              <a:t>, </a:t>
            </a:r>
            <a:r>
              <a:rPr lang="ru-RU" sz="2400" dirty="0" err="1">
                <a:solidFill>
                  <a:prstClr val="white"/>
                </a:solidFill>
              </a:rPr>
              <a:t>щоб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досягти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успіху</a:t>
            </a:r>
            <a:r>
              <a:rPr lang="ru-RU" sz="2400" dirty="0">
                <a:solidFill>
                  <a:prstClr val="white"/>
                </a:solidFill>
              </a:rPr>
              <a:t>?</a:t>
            </a:r>
            <a:endParaRPr lang="uk-UA" sz="24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2" y="4486010"/>
            <a:ext cx="7880604" cy="9563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prstClr val="white"/>
                </a:solidFill>
              </a:rPr>
              <a:t>5. </a:t>
            </a:r>
            <a:r>
              <a:rPr lang="ru-RU" sz="2400" dirty="0" err="1">
                <a:solidFill>
                  <a:prstClr val="white"/>
                </a:solidFill>
              </a:rPr>
              <a:t>Уявіть</a:t>
            </a:r>
            <a:r>
              <a:rPr lang="ru-RU" sz="2400" dirty="0">
                <a:solidFill>
                  <a:prstClr val="white"/>
                </a:solidFill>
              </a:rPr>
              <a:t> себе </a:t>
            </a:r>
            <a:r>
              <a:rPr lang="ru-RU" sz="2400" dirty="0" err="1">
                <a:solidFill>
                  <a:prstClr val="white"/>
                </a:solidFill>
              </a:rPr>
              <a:t>журналістами</a:t>
            </a:r>
            <a:r>
              <a:rPr lang="ru-RU" sz="2400" dirty="0">
                <a:solidFill>
                  <a:prstClr val="white"/>
                </a:solidFill>
              </a:rPr>
              <a:t> та </a:t>
            </a:r>
            <a:r>
              <a:rPr lang="ru-RU" sz="2400" dirty="0" err="1">
                <a:solidFill>
                  <a:prstClr val="white"/>
                </a:solidFill>
              </a:rPr>
              <a:t>поспілкуйтеся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зі</a:t>
            </a:r>
            <a:r>
              <a:rPr lang="ru-RU" sz="2400" dirty="0">
                <a:solidFill>
                  <a:prstClr val="white"/>
                </a:solidFill>
              </a:rPr>
              <a:t> старшими</a:t>
            </a:r>
          </a:p>
          <a:p>
            <a:r>
              <a:rPr lang="ru-RU" sz="2400" dirty="0">
                <a:solidFill>
                  <a:prstClr val="white"/>
                </a:solidFill>
              </a:rPr>
              <a:t>членами </a:t>
            </a:r>
            <a:r>
              <a:rPr lang="ru-RU" sz="2400" dirty="0" err="1">
                <a:solidFill>
                  <a:prstClr val="white"/>
                </a:solidFill>
              </a:rPr>
              <a:t>родини</a:t>
            </a:r>
            <a:r>
              <a:rPr lang="ru-RU" sz="2400" dirty="0">
                <a:solidFill>
                  <a:prstClr val="white"/>
                </a:solidFill>
              </a:rPr>
              <a:t> про </a:t>
            </a:r>
            <a:r>
              <a:rPr lang="ru-RU" sz="2400" dirty="0" err="1">
                <a:solidFill>
                  <a:prstClr val="white"/>
                </a:solidFill>
              </a:rPr>
              <a:t>вибір</a:t>
            </a:r>
            <a:r>
              <a:rPr lang="ru-RU" sz="2400" dirty="0">
                <a:solidFill>
                  <a:prstClr val="white"/>
                </a:solidFill>
              </a:rPr>
              <a:t> </a:t>
            </a:r>
            <a:r>
              <a:rPr lang="ru-RU" sz="2400" dirty="0" err="1">
                <a:solidFill>
                  <a:prstClr val="white"/>
                </a:solidFill>
              </a:rPr>
              <a:t>професії</a:t>
            </a:r>
            <a:r>
              <a:rPr lang="ru-RU" sz="2400" dirty="0">
                <a:solidFill>
                  <a:prstClr val="white"/>
                </a:solidFill>
              </a:rPr>
              <a:t>.</a:t>
            </a:r>
            <a:endParaRPr lang="uk-UA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266092" y="1265380"/>
            <a:ext cx="10821571" cy="53057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…у найближчі 15-20 років і в Україні, і у світі будуть потрібні фахівці з такими якостями, як здатність самостійно визначати складні задачі й розв’язувати їх та володіння кількома іноземними мовами.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127-129.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с.127-129.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54772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Вправа «Чи все взяли на урок?»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4FC4111-E6CB-4AE7-AC6B-FD91A111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" b="6631"/>
          <a:stretch/>
        </p:blipFill>
        <p:spPr>
          <a:xfrm>
            <a:off x="904014" y="1351355"/>
            <a:ext cx="4574301" cy="4885872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81C3F2DE-F9BC-4F94-ADCC-C9ECF60065AE}"/>
              </a:ext>
            </a:extLst>
          </p:cNvPr>
          <p:cNvSpPr/>
          <p:nvPr/>
        </p:nvSpPr>
        <p:spPr>
          <a:xfrm>
            <a:off x="6483927" y="1390428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Голова – щоби думати.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84B4DDB1-19F2-4129-9355-47283EADBE36}"/>
              </a:ext>
            </a:extLst>
          </p:cNvPr>
          <p:cNvSpPr/>
          <p:nvPr/>
        </p:nvSpPr>
        <p:spPr>
          <a:xfrm>
            <a:off x="6483927" y="2370399"/>
            <a:ext cx="5032207" cy="7023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Очі – щоби бачити.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98F80B7A-7092-4C05-8B8F-1C11320F7BBD}"/>
              </a:ext>
            </a:extLst>
          </p:cNvPr>
          <p:cNvSpPr/>
          <p:nvPr/>
        </p:nvSpPr>
        <p:spPr>
          <a:xfrm>
            <a:off x="6483927" y="3337837"/>
            <a:ext cx="5032207" cy="70234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Вуха – щоби чути.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FA7D727B-C46D-42C1-8F2C-3E313849BCAD}"/>
              </a:ext>
            </a:extLst>
          </p:cNvPr>
          <p:cNvSpPr/>
          <p:nvPr/>
        </p:nvSpPr>
        <p:spPr>
          <a:xfrm>
            <a:off x="6483928" y="4305276"/>
            <a:ext cx="5032208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Руки – щоби працювати.</a:t>
            </a:r>
          </a:p>
        </p:txBody>
      </p:sp>
      <p:sp>
        <p:nvSpPr>
          <p:cNvPr id="15" name="Сердце 14">
            <a:extLst>
              <a:ext uri="{FF2B5EF4-FFF2-40B4-BE49-F238E27FC236}">
                <a16:creationId xmlns:a16="http://schemas.microsoft.com/office/drawing/2014/main" xmlns="" id="{622F9CDE-33A9-49E4-BCF5-E104680210B7}"/>
              </a:ext>
            </a:extLst>
          </p:cNvPr>
          <p:cNvSpPr/>
          <p:nvPr/>
        </p:nvSpPr>
        <p:spPr>
          <a:xfrm>
            <a:off x="3257068" y="5128591"/>
            <a:ext cx="580300" cy="622852"/>
          </a:xfrm>
          <a:prstGeom prst="hear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408161AD-397B-4862-8B81-9BB1CF374784}"/>
              </a:ext>
            </a:extLst>
          </p:cNvPr>
          <p:cNvSpPr/>
          <p:nvPr/>
        </p:nvSpPr>
        <p:spPr>
          <a:xfrm>
            <a:off x="6483927" y="5352786"/>
            <a:ext cx="5032207" cy="79731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94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rgbClr val="2F3242"/>
                </a:solidFill>
              </a:rPr>
              <a:t>Серце – щоби відчувати.</a:t>
            </a:r>
          </a:p>
        </p:txBody>
      </p:sp>
    </p:spTree>
    <p:extLst>
      <p:ext uri="{BB962C8B-B14F-4D97-AF65-F5344CB8AC3E}">
        <p14:creationId xmlns:p14="http://schemas.microsoft.com/office/powerpoint/2010/main" val="41226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63" y="1316565"/>
            <a:ext cx="3435637" cy="2576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4" y="4096709"/>
            <a:ext cx="3445165" cy="258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4096711"/>
            <a:ext cx="3445163" cy="2583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" y="1316565"/>
            <a:ext cx="3438508" cy="25788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54" y="1405059"/>
            <a:ext cx="3438508" cy="257888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2" y="4101702"/>
            <a:ext cx="3438508" cy="2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xmlns="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xmlns="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xmlns="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xmlns="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xmlns="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502689" y="1082438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таке</a:t>
            </a:r>
            <a:r>
              <a:rPr lang="ru-RU" sz="3000" dirty="0"/>
              <a:t> </a:t>
            </a:r>
            <a:r>
              <a:rPr lang="ru-RU" sz="3000" dirty="0" err="1"/>
              <a:t>успіх</a:t>
            </a:r>
            <a:r>
              <a:rPr lang="ru-RU" sz="3000" dirty="0"/>
              <a:t>? </a:t>
            </a:r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успішним</a:t>
            </a:r>
            <a:r>
              <a:rPr lang="ru-RU" sz="3000" dirty="0"/>
              <a:t>?</a:t>
            </a:r>
            <a:endParaRPr lang="uk-UA" sz="30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502688" y="2456969"/>
            <a:ext cx="9017979" cy="1176963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/>
              <a:t>Як </a:t>
            </a:r>
            <a:r>
              <a:rPr lang="ru-RU" sz="3000" dirty="0" err="1"/>
              <a:t>взаємопов’язані</a:t>
            </a:r>
            <a:r>
              <a:rPr lang="ru-RU" sz="3000" dirty="0"/>
              <a:t> </a:t>
            </a:r>
            <a:r>
              <a:rPr lang="ru-RU" sz="3000" dirty="0" err="1"/>
              <a:t>мрія</a:t>
            </a:r>
            <a:r>
              <a:rPr lang="ru-RU" sz="3000" dirty="0"/>
              <a:t> і мета?</a:t>
            </a:r>
            <a:endParaRPr lang="uk-UA" sz="30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502687" y="3831500"/>
            <a:ext cx="9017979" cy="1176963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 err="1"/>
              <a:t>Що</a:t>
            </a:r>
            <a:r>
              <a:rPr lang="ru-RU" sz="3000" dirty="0"/>
              <a:t> </a:t>
            </a:r>
            <a:r>
              <a:rPr lang="ru-RU" sz="3000" dirty="0" err="1"/>
              <a:t>означає</a:t>
            </a:r>
            <a:r>
              <a:rPr lang="ru-RU" sz="3000" dirty="0"/>
              <a:t> бути </a:t>
            </a:r>
            <a:r>
              <a:rPr lang="ru-RU" sz="3000" dirty="0" err="1"/>
              <a:t>організованим</a:t>
            </a:r>
            <a:r>
              <a:rPr lang="ru-RU" sz="3000" dirty="0"/>
              <a:t>?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127-129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03850"/>
            <a:ext cx="7251318" cy="42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тратегія «Читання з позначками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37" y="2006721"/>
            <a:ext cx="4372463" cy="30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4" y="1284671"/>
            <a:ext cx="9726705" cy="14741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Які </a:t>
            </a:r>
            <a:r>
              <a:rPr lang="ru-RU" sz="3500" dirty="0" err="1"/>
              <a:t>риси</a:t>
            </a:r>
            <a:r>
              <a:rPr lang="ru-RU" sz="3500" dirty="0"/>
              <a:t> характеру </a:t>
            </a:r>
            <a:r>
              <a:rPr lang="ru-RU" sz="3500" dirty="0" err="1"/>
              <a:t>допомагають</a:t>
            </a:r>
            <a:r>
              <a:rPr lang="ru-RU" sz="3500" dirty="0"/>
              <a:t> </a:t>
            </a:r>
            <a:r>
              <a:rPr lang="ru-RU" sz="3500" dirty="0" err="1"/>
              <a:t>людині</a:t>
            </a:r>
            <a:r>
              <a:rPr lang="ru-RU" sz="3500" dirty="0"/>
              <a:t> стати </a:t>
            </a:r>
            <a:r>
              <a:rPr lang="ru-RU" sz="3500" dirty="0" err="1"/>
              <a:t>успішною</a:t>
            </a:r>
            <a:r>
              <a:rPr lang="ru-RU" sz="3500" dirty="0"/>
              <a:t>? </a:t>
            </a:r>
            <a:r>
              <a:rPr lang="ru-RU" sz="3500" dirty="0" err="1"/>
              <a:t>Доповніть</a:t>
            </a:r>
            <a:r>
              <a:rPr lang="ru-RU" sz="3500" dirty="0"/>
              <a:t> </a:t>
            </a:r>
            <a:r>
              <a:rPr lang="ru-RU" sz="3500" dirty="0" err="1"/>
              <a:t>цей</a:t>
            </a:r>
            <a:r>
              <a:rPr lang="ru-RU" sz="3500" dirty="0"/>
              <a:t> </a:t>
            </a:r>
            <a:r>
              <a:rPr lang="ru-RU" sz="3500" dirty="0" err="1"/>
              <a:t>перелік</a:t>
            </a:r>
            <a:r>
              <a:rPr lang="ru-RU" sz="3500" dirty="0"/>
              <a:t>.</a:t>
            </a:r>
            <a:endParaRPr lang="uk-UA" sz="3500" dirty="0"/>
          </a:p>
        </p:txBody>
      </p:sp>
      <p:pic>
        <p:nvPicPr>
          <p:cNvPr id="2050" name="Picture 2" descr="Презентація &amp;quot;Уперед до успіху&amp;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0"/>
          <a:stretch/>
        </p:blipFill>
        <p:spPr bwMode="auto">
          <a:xfrm>
            <a:off x="2939317" y="2838582"/>
            <a:ext cx="5639907" cy="383994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Поміркуй і дай </a:t>
            </a:r>
            <a:r>
              <a:rPr lang="ru-RU" sz="2000" b="1" dirty="0" err="1">
                <a:solidFill>
                  <a:schemeClr val="bg1"/>
                </a:solidFill>
              </a:rPr>
              <a:t>відповідь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Топ Bf D стикеры для Android и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94" y="3898968"/>
            <a:ext cx="2371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70962" y="1398368"/>
            <a:ext cx="9726705" cy="1474121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Які </a:t>
            </a:r>
            <a:r>
              <a:rPr lang="ru-RU" sz="3500" dirty="0" err="1"/>
              <a:t>добрі</a:t>
            </a:r>
            <a:r>
              <a:rPr lang="ru-RU" sz="3500" dirty="0"/>
              <a:t> </a:t>
            </a:r>
            <a:r>
              <a:rPr lang="ru-RU" sz="3500" dirty="0" err="1"/>
              <a:t>справи</a:t>
            </a:r>
            <a:r>
              <a:rPr lang="ru-RU" sz="3500" dirty="0"/>
              <a:t> </a:t>
            </a:r>
            <a:r>
              <a:rPr lang="ru-RU" sz="3500" dirty="0" err="1"/>
              <a:t>допомогли</a:t>
            </a:r>
            <a:r>
              <a:rPr lang="ru-RU" sz="3500" dirty="0"/>
              <a:t> вам </a:t>
            </a:r>
            <a:r>
              <a:rPr lang="ru-RU" sz="3500" dirty="0" err="1"/>
              <a:t>досягнути</a:t>
            </a:r>
            <a:r>
              <a:rPr lang="ru-RU" sz="3500" dirty="0"/>
              <a:t> </a:t>
            </a:r>
            <a:r>
              <a:rPr lang="ru-RU" sz="3500" dirty="0" err="1"/>
              <a:t>успіхів</a:t>
            </a:r>
            <a:r>
              <a:rPr lang="ru-RU" sz="3500" dirty="0"/>
              <a:t> у </a:t>
            </a:r>
            <a:r>
              <a:rPr lang="ru-RU" sz="3500" dirty="0" err="1"/>
              <a:t>шкільному</a:t>
            </a:r>
            <a:r>
              <a:rPr lang="ru-RU" sz="3500" dirty="0"/>
              <a:t> </a:t>
            </a:r>
            <a:r>
              <a:rPr lang="ru-RU" sz="3500" dirty="0" err="1"/>
              <a:t>житті</a:t>
            </a:r>
            <a:r>
              <a:rPr lang="ru-RU" sz="3500" dirty="0"/>
              <a:t>?</a:t>
            </a:r>
            <a:endParaRPr lang="uk-UA" sz="3500" dirty="0"/>
          </a:p>
        </p:txBody>
      </p:sp>
      <p:pic>
        <p:nvPicPr>
          <p:cNvPr id="3074" name="Picture 2" descr="Батьківські помилки та шкільні успіхи дітей – Розвиток дити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51" y="3174232"/>
            <a:ext cx="4628314" cy="34231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72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Оцініть </a:t>
            </a:r>
            <a:r>
              <a:rPr lang="ru-RU" sz="2000" b="1" dirty="0" err="1">
                <a:solidFill>
                  <a:schemeClr val="bg1"/>
                </a:solidFill>
              </a:rPr>
              <a:t>ситуацію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Зробіть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висновки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32862" y="1290728"/>
            <a:ext cx="11171632" cy="3222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200" dirty="0"/>
              <a:t>      Учні 4 класу домовилися на вихідних прибрати шкільний спортивний майданчик для проведення змагань «Веселі старти». Усі прийшли вчасно та із завзяттям виконали заплановане. Відсутні були Дмитро та Іван. Дмитро відвідував у лікарні бабусю, а Іван із друзями ходив на річку.</a:t>
            </a:r>
          </a:p>
        </p:txBody>
      </p:sp>
      <p:pic>
        <p:nvPicPr>
          <p:cNvPr id="6" name="Picture 2" descr="Завдання для парної та групової роботи з української мови в 3 класі | Інші  методичні матеріали. Збір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10" y="4670612"/>
            <a:ext cx="2731715" cy="20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75417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Чи погодилися б ви товаришувати з однолітком, який відрізняється від вас успішністю в навчанні чи станом здоров’я? Обґрунтуйте свою відповідь. Чи можна довідатися про щось нове, цікаве, не докладаючи ніяких зусиль?</a:t>
            </a:r>
          </a:p>
        </p:txBody>
      </p:sp>
    </p:spTree>
    <p:extLst>
      <p:ext uri="{BB962C8B-B14F-4D97-AF65-F5344CB8AC3E}">
        <p14:creationId xmlns:p14="http://schemas.microsoft.com/office/powerpoint/2010/main" val="51504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8180</TotalTime>
  <Words>713</Words>
  <Application>Microsoft Office PowerPoint</Application>
  <PresentationFormat>Широкоэкранный</PresentationFormat>
  <Paragraphs>177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2254</cp:revision>
  <dcterms:created xsi:type="dcterms:W3CDTF">2018-01-05T16:38:53Z</dcterms:created>
  <dcterms:modified xsi:type="dcterms:W3CDTF">2022-05-09T18:29:03Z</dcterms:modified>
</cp:coreProperties>
</file>