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Libre Franklin" pitchFamily="2" charset="0"/>
      <p:regular r:id="rId22"/>
      <p:bold r:id="rId23"/>
      <p:italic r:id="rId24"/>
      <p:boldItalic r:id="rId25"/>
    </p:embeddedFont>
    <p:embeddedFont>
      <p:font typeface="Libre Franklin Medium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40"/>
  </p:normalViewPr>
  <p:slideViewPr>
    <p:cSldViewPr snapToGrid="0"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 rot="-2460000">
            <a:off x="784930" y="1576103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749552" y="2618912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spcBef>
                <a:spcPts val="30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 rot="-2460000">
            <a:off x="1297954" y="2253385"/>
            <a:ext cx="5794760" cy="62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182875" bIns="45700" anchor="ctr" anchorCtr="0">
            <a:noAutofit/>
          </a:bodyPr>
          <a:lstStyle>
            <a:lvl1pPr marR="0" lvl="0" algn="r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 rot="-2460000">
            <a:off x="671197" y="1717501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 rot="-2460000">
            <a:off x="1143479" y="2180529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22325" y="1100137"/>
            <a:ext cx="7521575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5318919" y="1585120"/>
            <a:ext cx="46783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1127919" y="-396080"/>
            <a:ext cx="46783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793206" y="-870744"/>
            <a:ext cx="3579812" cy="752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19150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700016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700016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22960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700016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ctrTitle"/>
          </p:nvPr>
        </p:nvSpPr>
        <p:spPr>
          <a:xfrm rot="-2460000">
            <a:off x="817112" y="1730403"/>
            <a:ext cx="5648623" cy="120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1"/>
          </p:nvPr>
        </p:nvSpPr>
        <p:spPr>
          <a:xfrm rot="-2460000">
            <a:off x="1212277" y="2470925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25" rIns="91425" bIns="45700" anchor="t" anchorCtr="0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-2460000">
            <a:off x="819399" y="1726737"/>
            <a:ext cx="5650992" cy="120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-2460000">
            <a:off x="1216152" y="2468304"/>
            <a:ext cx="651052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3175" y="5051425"/>
            <a:ext cx="3575050" cy="1806575"/>
          </a:xfrm>
          <a:custGeom>
            <a:avLst/>
            <a:gdLst/>
            <a:ahLst/>
            <a:cxnLst/>
            <a:rect l="l" t="t" r="r" b="b"/>
            <a:pathLst>
              <a:path w="3574257" h="1807368" extrusionOk="0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587" y="5051425"/>
            <a:ext cx="9145587" cy="1806575"/>
          </a:xfrm>
          <a:custGeom>
            <a:avLst/>
            <a:gdLst/>
            <a:ahLst/>
            <a:cxnLst/>
            <a:rect l="l" t="t" r="r" b="b"/>
            <a:pathLst>
              <a:path w="3352800" h="527584" extrusionOk="0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08A1D9">
              <a:alpha val="7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22325" y="1100137"/>
            <a:ext cx="7521575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-1587" y="-1587"/>
            <a:ext cx="9145587" cy="6859587"/>
          </a:xfrm>
          <a:custGeom>
            <a:avLst/>
            <a:gdLst/>
            <a:ahLst/>
            <a:cxnLst/>
            <a:rect l="l" t="t" r="r" b="b"/>
            <a:pathLst>
              <a:path w="3352800" h="2002901" extrusionOk="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08A1D9">
              <a:alpha val="7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22325" y="1100137"/>
            <a:ext cx="7521575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-1587" y="-1587"/>
            <a:ext cx="9145587" cy="6859587"/>
          </a:xfrm>
          <a:custGeom>
            <a:avLst/>
            <a:gdLst/>
            <a:ahLst/>
            <a:cxnLst/>
            <a:rect l="l" t="t" r="r" b="b"/>
            <a:pathLst>
              <a:path w="3352800" h="2002901" extrusionOk="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rgbClr val="08A1D9">
              <a:alpha val="7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822325" y="1100137"/>
            <a:ext cx="7521575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 rot="5400000">
            <a:off x="433387" y="-433387"/>
            <a:ext cx="6858000" cy="7724775"/>
          </a:xfrm>
          <a:prstGeom prst="rtTriangle">
            <a:avLst/>
          </a:prstGeom>
          <a:solidFill>
            <a:srgbClr val="08A1D9">
              <a:alpha val="7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822325" y="1100137"/>
            <a:ext cx="7521575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/>
            <a:rect l="l" t="t" r="r" b="b"/>
            <a:pathLst>
              <a:path w="3571875" h="1809750" extrusionOk="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rgbClr val="08A1D9">
              <a:alpha val="7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822325" y="1100137"/>
            <a:ext cx="7521575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 rot="-2460000">
            <a:off x="201612" y="5870575"/>
            <a:ext cx="2176462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517900" y="6284912"/>
            <a:ext cx="4724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>
            <a:spLocks noGrp="1"/>
          </p:cNvSpPr>
          <p:nvPr>
            <p:ph type="sldNum" idx="12"/>
          </p:nvPr>
        </p:nvSpPr>
        <p:spPr>
          <a:xfrm>
            <a:off x="8401050" y="6170612"/>
            <a:ext cx="503237" cy="503237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 descr="poljana-skaz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16112"/>
            <a:ext cx="9144000" cy="4941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395287" y="333375"/>
            <a:ext cx="80645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ru-RU" sz="2800" b="1" i="1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«</a:t>
            </a:r>
            <a:r>
              <a:rPr lang="en-US" sz="2800" b="1" i="1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Взаємодія</a:t>
            </a:r>
            <a:r>
              <a:rPr lang="en-US" sz="2800" b="1" i="1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1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образотворчого</a:t>
            </a:r>
            <a:r>
              <a:rPr lang="en-US" sz="2800" b="1" i="1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1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мистецтва</a:t>
            </a:r>
            <a:r>
              <a:rPr lang="en-US" sz="2800" b="1" i="1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1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з</a:t>
            </a:r>
            <a:r>
              <a:rPr lang="en-US" sz="2800" b="1" i="1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1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архітектурою</a:t>
            </a:r>
            <a:r>
              <a:rPr lang="en-US" sz="2800" b="1" i="1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.</a:t>
            </a:r>
            <a:endParaRPr i="1" dirty="0">
              <a:latin typeface="Century Gothic" panose="020B050202020202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i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Композиція</a:t>
            </a:r>
            <a:r>
              <a:rPr lang="en-US" sz="2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 “</a:t>
            </a:r>
            <a:r>
              <a:rPr lang="en-US" sz="2800" b="1" i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Казковий</a:t>
            </a:r>
            <a:r>
              <a:rPr lang="en-US" sz="2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i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будинок</a:t>
            </a:r>
            <a:r>
              <a:rPr lang="ru-RU" sz="2800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»</a:t>
            </a:r>
            <a:r>
              <a:rPr lang="en-US" sz="2800" b="1" i="1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.</a:t>
            </a:r>
            <a:endParaRPr i="1" dirty="0">
              <a:latin typeface="Century Gothic" panose="020B0502020202020204" pitchFamily="34" charset="0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693894" y="5876991"/>
            <a:ext cx="4450106" cy="9810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500" b="1" i="1" dirty="0">
                <a:solidFill>
                  <a:srgbClr val="9A5315"/>
                </a:solidFill>
              </a:rPr>
              <a:t>урок образотворчого мистецтва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500" b="1" i="1" dirty="0">
                <a:solidFill>
                  <a:srgbClr val="9A5315"/>
                </a:solidFill>
              </a:rPr>
              <a:t>у 5-А</a:t>
            </a:r>
            <a:r>
              <a:rPr lang="en-US" sz="1500" b="1" i="1" dirty="0">
                <a:solidFill>
                  <a:srgbClr val="9A5315"/>
                </a:solidFill>
              </a:rPr>
              <a:t>,</a:t>
            </a:r>
            <a:r>
              <a:rPr lang="uk-UA" sz="1500" b="1" i="1" dirty="0">
                <a:solidFill>
                  <a:srgbClr val="9A5315"/>
                </a:solidFill>
              </a:rPr>
              <a:t>Б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500" b="1" i="1" dirty="0">
                <a:solidFill>
                  <a:srgbClr val="9A5315"/>
                </a:solidFill>
              </a:rPr>
              <a:t>Вчитель: Андрєєва Ж.В.</a:t>
            </a:r>
            <a:endParaRPr sz="1500" b="1" i="1" dirty="0">
              <a:solidFill>
                <a:srgbClr val="9A531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484187"/>
            <a:ext cx="2408237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6325" y="441325"/>
            <a:ext cx="2717800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5600" y="3979862"/>
            <a:ext cx="3538537" cy="259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48037" y="484187"/>
            <a:ext cx="2727325" cy="394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6912" y="4519612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3937" y="4505325"/>
            <a:ext cx="1655762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42857-6432-D649-A00B-62A76202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81" y="828113"/>
            <a:ext cx="7521575" cy="549275"/>
          </a:xfrm>
        </p:spPr>
        <p:txBody>
          <a:bodyPr/>
          <a:lstStyle/>
          <a:p>
            <a:r>
              <a:rPr lang="ru-UA" sz="3600" b="1" dirty="0">
                <a:solidFill>
                  <a:srgbClr val="FF0000"/>
                </a:solidFill>
              </a:rPr>
              <a:t>Зворотній зв</a:t>
            </a:r>
            <a:r>
              <a:rPr lang="en-US" sz="3600" b="1" dirty="0">
                <a:solidFill>
                  <a:srgbClr val="FF0000"/>
                </a:solidFill>
              </a:rPr>
              <a:t>’</a:t>
            </a:r>
            <a:r>
              <a:rPr lang="ru-RU" sz="3600" b="1" dirty="0" err="1">
                <a:solidFill>
                  <a:srgbClr val="FF0000"/>
                </a:solidFill>
              </a:rPr>
              <a:t>язок</a:t>
            </a:r>
            <a:r>
              <a:rPr lang="ru-RU" sz="3600" b="1" dirty="0">
                <a:solidFill>
                  <a:srgbClr val="FF0000"/>
                </a:solidFill>
              </a:rPr>
              <a:t>:</a:t>
            </a:r>
            <a:endParaRPr lang="ru-UA" sz="3600" b="1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CFB75B-5222-5C4F-9681-1BB896A89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763" y="1539975"/>
            <a:ext cx="7521575" cy="3579812"/>
          </a:xfrm>
        </p:spPr>
        <p:txBody>
          <a:bodyPr/>
          <a:lstStyle/>
          <a:p>
            <a:pPr marL="571500" indent="-3429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Human</a:t>
            </a:r>
          </a:p>
          <a:p>
            <a:pPr marL="571500" indent="-342900">
              <a:buAutoNum type="arabicPeriod"/>
            </a:pPr>
            <a:r>
              <a:rPr lang="ru-RU" sz="3200" dirty="0">
                <a:latin typeface="Century Gothic" panose="020B0502020202020204" pitchFamily="34" charset="0"/>
              </a:rPr>
              <a:t>е</a:t>
            </a:r>
            <a:r>
              <a:rPr lang="en-US" sz="3200" dirty="0">
                <a:latin typeface="Century Gothic" panose="020B0502020202020204" pitchFamily="34" charset="0"/>
              </a:rPr>
              <a:t>-mail </a:t>
            </a:r>
            <a:r>
              <a:rPr lang="en-US" sz="3200" dirty="0">
                <a:latin typeface="Century Gothic" panose="020B0502020202020204" pitchFamily="34" charset="0"/>
                <a:hlinkClick r:id="rId2"/>
              </a:rPr>
              <a:t>zhannaandreeva95@ukr.net</a:t>
            </a:r>
            <a:endParaRPr lang="en-US" sz="3200" dirty="0">
              <a:latin typeface="Century Gothic" panose="020B0502020202020204" pitchFamily="34" charset="0"/>
            </a:endParaRPr>
          </a:p>
          <a:p>
            <a:pPr marL="571500" indent="-3429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Viber</a:t>
            </a:r>
            <a:r>
              <a:rPr lang="ru-RU" sz="3200" dirty="0">
                <a:latin typeface="Century Gothic" panose="020B0502020202020204" pitchFamily="34" charset="0"/>
              </a:rPr>
              <a:t>: 0984971546</a:t>
            </a:r>
            <a:endParaRPr lang="ru-UA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333375"/>
            <a:ext cx="8229600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Times New Roman"/>
              <a:buNone/>
            </a:pPr>
            <a:r>
              <a:rPr lang="en-US" sz="2800" b="1" i="1" dirty="0">
                <a:solidFill>
                  <a:srgbClr val="7030A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ДИДАКТИЧНА ГРА </a:t>
            </a:r>
            <a:br>
              <a:rPr lang="en-US" sz="2800" b="1" i="1" dirty="0">
                <a:solidFill>
                  <a:srgbClr val="7030A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2800" b="1" i="1" dirty="0">
                <a:solidFill>
                  <a:srgbClr val="7030A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“ЩО БУЛО РАНІШЕ?ЩО ТЕПЕР?”</a:t>
            </a:r>
            <a:endParaRPr i="1" dirty="0">
              <a:latin typeface="Century Gothic" panose="020B0502020202020204" pitchFamily="34" charset="0"/>
            </a:endParaRPr>
          </a:p>
        </p:txBody>
      </p:sp>
      <p:pic>
        <p:nvPicPr>
          <p:cNvPr id="130" name="Google Shape;130;p18" descr="Як побудувати землянку, криївку, бункер в природних умовах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412776"/>
            <a:ext cx="3384376" cy="252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descr="Мазанка» — традиционный дом юга России | Своя изб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4077072"/>
            <a:ext cx="3016137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descr="Шалаш и стог сена - Изображение Шалаш В.И. Ленина, Сестрорецк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326" y="1412776"/>
            <a:ext cx="2555674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684212" y="1628775"/>
            <a:ext cx="20161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Землянка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042987" y="4797425"/>
            <a:ext cx="15843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Мазанка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7812087" y="3284537"/>
            <a:ext cx="11525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Курінь</a:t>
            </a:r>
            <a:endParaRPr/>
          </a:p>
        </p:txBody>
      </p:sp>
      <p:pic>
        <p:nvPicPr>
          <p:cNvPr id="136" name="Google Shape;136;p18" descr="В Австралії з'явиться найвищий хмарочос | 1NEWS.COM.U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63888" y="1412776"/>
            <a:ext cx="3024336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4932362" y="1557337"/>
            <a:ext cx="15494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Хмарочос</a:t>
            </a:r>
            <a:endParaRPr/>
          </a:p>
        </p:txBody>
      </p:sp>
      <p:pic>
        <p:nvPicPr>
          <p:cNvPr id="138" name="Google Shape;138;p18" descr="Цегляний будинок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87824" y="4077072"/>
            <a:ext cx="3312368" cy="2492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3202856" y="6160542"/>
            <a:ext cx="28813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Цегляний</a:t>
            </a:r>
            <a:r>
              <a:rPr lang="en-US" sz="2400" b="1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будинок</a:t>
            </a:r>
            <a:endParaRPr dirty="0"/>
          </a:p>
        </p:txBody>
      </p:sp>
      <p:pic>
        <p:nvPicPr>
          <p:cNvPr id="140" name="Google Shape;140;p18" descr="Палаци Львова : Будинок вчених, палац Потоцьких, палац Корнякт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84168" y="4077072"/>
            <a:ext cx="3059832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6659562" y="4076700"/>
            <a:ext cx="15843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Палац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468312" y="549275"/>
            <a:ext cx="8424862" cy="611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lang="en-US" sz="2000" b="1" i="1" u="sng" strike="noStrike" cap="none" dirty="0" err="1">
                <a:solidFill>
                  <a:srgbClr val="7030A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Поміркуйте</a:t>
            </a:r>
            <a:r>
              <a:rPr lang="en-US" sz="2000" b="1" i="1" u="sng" strike="noStrike" cap="none" dirty="0">
                <a:solidFill>
                  <a:srgbClr val="7030A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:</a:t>
            </a:r>
            <a:endParaRPr sz="1400" i="1" dirty="0">
              <a:latin typeface="Century Gothic" panose="020B050202020202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Які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оселі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люди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будували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раніше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?</a:t>
            </a:r>
            <a:endParaRPr sz="1400" i="1" dirty="0">
              <a:latin typeface="Century Gothic" panose="020B050202020202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Якими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матеріалами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вони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користувалися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?</a:t>
            </a:r>
            <a:endParaRPr sz="1400" i="1" dirty="0">
              <a:latin typeface="Century Gothic" panose="020B050202020202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Які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будинки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люди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будують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тепер?З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яких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матеріалів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?</a:t>
            </a:r>
            <a:endParaRPr sz="1400" i="1" dirty="0">
              <a:latin typeface="Century Gothic" panose="020B050202020202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Із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чого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зроблено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мазанку</a:t>
            </a:r>
            <a:r>
              <a:rPr lang="en-US" sz="20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?</a:t>
            </a:r>
            <a:endParaRPr sz="1400" i="1" dirty="0">
              <a:latin typeface="Century Gothic" panose="020B0502020202020204" pitchFamily="34" charset="0"/>
            </a:endParaRPr>
          </a:p>
        </p:txBody>
      </p:sp>
      <p:pic>
        <p:nvPicPr>
          <p:cNvPr id="147" name="Google Shape;147;p19" descr="Хата мазанка - традиційне житло південних слов'ян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2852936"/>
            <a:ext cx="6624736" cy="372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827087" y="981075"/>
            <a:ext cx="770572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вид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візуального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образотворчого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)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мистецтва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,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завданням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якого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є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проектування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та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зведення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будівель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і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споруд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,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що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гармонійно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формують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просторове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середовище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людини</a:t>
            </a:r>
            <a:r>
              <a:rPr lang="en-US" sz="2000" b="1" i="0" u="none" dirty="0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.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27087" y="476250"/>
            <a:ext cx="79216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Архітектура</a:t>
            </a:r>
            <a:r>
              <a:rPr lang="en-US" sz="2400" b="1" i="0" u="none" dirty="0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 ( </a:t>
            </a:r>
            <a:r>
              <a:rPr lang="en-US" sz="2400" b="1" i="0" u="none" dirty="0" err="1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з</a:t>
            </a:r>
            <a:r>
              <a:rPr lang="en-US" sz="2400" b="1" i="0" u="none" dirty="0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грец</a:t>
            </a:r>
            <a:r>
              <a:rPr lang="en-US" sz="2400" b="1" i="0" u="none" dirty="0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. – </a:t>
            </a:r>
            <a:r>
              <a:rPr lang="en-US" sz="2400" b="1" i="0" u="none" dirty="0" err="1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будівництво</a:t>
            </a:r>
            <a:r>
              <a:rPr lang="en-US" sz="2400" b="1" i="0" u="none" dirty="0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) </a:t>
            </a:r>
            <a:r>
              <a:rPr lang="en-US" sz="2400" b="1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 dirty="0"/>
          </a:p>
        </p:txBody>
      </p:sp>
      <p:sp>
        <p:nvSpPr>
          <p:cNvPr id="154" name="Google Shape;154;p20"/>
          <p:cNvSpPr txBox="1"/>
          <p:nvPr/>
        </p:nvSpPr>
        <p:spPr>
          <a:xfrm>
            <a:off x="827087" y="2046287"/>
            <a:ext cx="699625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Головні</a:t>
            </a:r>
            <a:r>
              <a:rPr lang="en-US" sz="2400" b="1" i="0" u="none" dirty="0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якості</a:t>
            </a:r>
            <a:r>
              <a:rPr lang="en-US" sz="2400" b="1" i="0" u="none" dirty="0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архітектури</a:t>
            </a:r>
            <a:r>
              <a:rPr lang="en-US" sz="2400" b="1" i="0" u="none" dirty="0">
                <a:solidFill>
                  <a:srgbClr val="7030A0"/>
                </a:solidFill>
                <a:latin typeface="Century Gothic" panose="020B0502020202020204" pitchFamily="34" charset="0"/>
                <a:sym typeface="Arial"/>
              </a:rPr>
              <a:t>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827087" y="3061263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4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Користь</a:t>
            </a:r>
            <a:endParaRPr sz="1600"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4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Міцність</a:t>
            </a:r>
            <a:endParaRPr sz="1600"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400" b="1" i="0" u="none" dirty="0" err="1">
                <a:solidFill>
                  <a:srgbClr val="0070C0"/>
                </a:solidFill>
                <a:latin typeface="Century Gothic" panose="020B0502020202020204" pitchFamily="34" charset="0"/>
                <a:sym typeface="Arial"/>
              </a:rPr>
              <a:t>Краса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5665" y="2609850"/>
            <a:ext cx="5527675" cy="344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 descr="29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5" y="3705225"/>
            <a:ext cx="3024187" cy="2232025"/>
          </a:xfrm>
          <a:prstGeom prst="rect">
            <a:avLst/>
          </a:prstGeom>
          <a:noFill/>
          <a:ln w="9525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2" name="Google Shape;162;p21" descr="29_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6762" y="549275"/>
            <a:ext cx="1776412" cy="2232025"/>
          </a:xfrm>
          <a:prstGeom prst="rect">
            <a:avLst/>
          </a:prstGeom>
          <a:noFill/>
          <a:ln w="9525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3" name="Google Shape;163;p21" descr="29_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825" y="3429000"/>
            <a:ext cx="3024187" cy="2232025"/>
          </a:xfrm>
          <a:prstGeom prst="rect">
            <a:avLst/>
          </a:prstGeom>
          <a:noFill/>
          <a:ln w="9525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4" name="Google Shape;164;p21" descr="29_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4300" y="549275"/>
            <a:ext cx="3024187" cy="2236787"/>
          </a:xfrm>
          <a:prstGeom prst="rect">
            <a:avLst/>
          </a:prstGeom>
          <a:noFill/>
          <a:ln w="9525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65" name="Google Shape;165;p21"/>
          <p:cNvSpPr txBox="1"/>
          <p:nvPr/>
        </p:nvSpPr>
        <p:spPr>
          <a:xfrm>
            <a:off x="4356100" y="2781300"/>
            <a:ext cx="223202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Багатоповерхівка (житлова архітектура)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7116762" y="2781300"/>
            <a:ext cx="177641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Церква (культова архітектура)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755650" y="5661025"/>
            <a:ext cx="20875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Українська хата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859337" y="6027737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Замок (громадська архітектура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96837" y="645028"/>
            <a:ext cx="3827463" cy="24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Роздивіться</a:t>
            </a:r>
            <a:r>
              <a:rPr lang="en-US" sz="28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та</a:t>
            </a:r>
            <a:r>
              <a:rPr lang="en-US" sz="28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порівняйте</a:t>
            </a:r>
            <a:r>
              <a:rPr lang="en-US" sz="28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будівлі</a:t>
            </a:r>
            <a:r>
              <a:rPr lang="en-US" sz="28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.</a:t>
            </a:r>
            <a:br>
              <a:rPr lang="en-US" sz="28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</a:br>
            <a:r>
              <a:rPr lang="en-US" sz="28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Що</a:t>
            </a:r>
            <a:r>
              <a:rPr lang="en-US" sz="28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між</a:t>
            </a:r>
            <a:r>
              <a:rPr lang="en-US" sz="28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ними</a:t>
            </a:r>
            <a:r>
              <a:rPr lang="en-US" sz="28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8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спільного</a:t>
            </a:r>
            <a:r>
              <a:rPr lang="en-US" sz="28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?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2438962" y="205775"/>
            <a:ext cx="41946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Arial"/>
              <a:buNone/>
            </a:pPr>
            <a:r>
              <a:rPr lang="en-US" sz="3200" b="1" i="0" u="none" dirty="0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ЕЛЕМЕНТИ БУДИНКУ</a:t>
            </a: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175" name="Google Shape;175;p22" descr="29_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005" y="2793658"/>
            <a:ext cx="3095625" cy="2432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6" name="Google Shape;176;p22"/>
          <p:cNvSpPr txBox="1"/>
          <p:nvPr/>
        </p:nvSpPr>
        <p:spPr>
          <a:xfrm>
            <a:off x="755650" y="902977"/>
            <a:ext cx="75612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en-US" sz="32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Назвіть</a:t>
            </a:r>
            <a:r>
              <a:rPr lang="en-US" sz="32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основні</a:t>
            </a:r>
            <a:r>
              <a:rPr lang="en-US" sz="32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елементи</a:t>
            </a:r>
            <a:r>
              <a:rPr lang="en-US" sz="32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будь-якої</a:t>
            </a:r>
            <a:r>
              <a:rPr lang="en-US" sz="32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будівлі</a:t>
            </a:r>
            <a:r>
              <a:rPr lang="en-US" sz="3200" b="1" i="0" u="none" dirty="0">
                <a:solidFill>
                  <a:srgbClr val="0000FF"/>
                </a:solidFill>
                <a:latin typeface="Century Gothic" panose="020B0502020202020204" pitchFamily="34" charset="0"/>
                <a:sym typeface="Arial"/>
              </a:rPr>
              <a:t>. </a:t>
            </a:r>
            <a:endParaRPr sz="1800" dirty="0">
              <a:latin typeface="Century Gothic" panose="020B0502020202020204" pitchFamily="34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 rot="7440000">
            <a:off x="4756150" y="2997200"/>
            <a:ext cx="863600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 rot="-9120000">
            <a:off x="5232400" y="4814887"/>
            <a:ext cx="11525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 rot="2640000">
            <a:off x="2627312" y="3355975"/>
            <a:ext cx="100647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 rot="-1500000">
            <a:off x="2700337" y="4652962"/>
            <a:ext cx="935037" cy="16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85112" y="4437062"/>
            <a:ext cx="431800" cy="7667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1">
                <a:ln w="95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/>
              </a:rPr>
              <a:t>? </a:t>
            </a:r>
          </a:p>
        </p:txBody>
      </p:sp>
      <p:sp>
        <p:nvSpPr>
          <p:cNvPr id="182" name="Google Shape;182;p22"/>
          <p:cNvSpPr/>
          <p:nvPr/>
        </p:nvSpPr>
        <p:spPr>
          <a:xfrm>
            <a:off x="7524750" y="1557337"/>
            <a:ext cx="431800" cy="7667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1">
                <a:ln w="95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/>
              </a:rPr>
              <a:t>? </a:t>
            </a:r>
          </a:p>
        </p:txBody>
      </p:sp>
      <p:sp>
        <p:nvSpPr>
          <p:cNvPr id="183" name="Google Shape;183;p22"/>
          <p:cNvSpPr/>
          <p:nvPr/>
        </p:nvSpPr>
        <p:spPr>
          <a:xfrm>
            <a:off x="1258887" y="1582737"/>
            <a:ext cx="431800" cy="7667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1">
                <a:ln w="95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/>
              </a:rPr>
              <a:t>? </a:t>
            </a:r>
          </a:p>
        </p:txBody>
      </p:sp>
      <p:sp>
        <p:nvSpPr>
          <p:cNvPr id="184" name="Google Shape;184;p22"/>
          <p:cNvSpPr/>
          <p:nvPr/>
        </p:nvSpPr>
        <p:spPr>
          <a:xfrm>
            <a:off x="971550" y="4437062"/>
            <a:ext cx="431800" cy="7667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1">
                <a:ln w="95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/>
              </a:rPr>
              <a:t>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2086768" y="280194"/>
            <a:ext cx="4970462" cy="212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ЕЛЕМЕНТИ БУДИНКУ</a:t>
            </a:r>
            <a:endParaRPr dirty="0">
              <a:latin typeface="Century Gothic" panose="020B050202020202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Яку</a:t>
            </a:r>
            <a:r>
              <a:rPr lang="en-US" sz="2400" b="1" i="0" u="none" dirty="0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практичну</a:t>
            </a:r>
            <a:r>
              <a:rPr lang="en-US" sz="2400" b="1" i="0" u="none" dirty="0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                       </a:t>
            </a:r>
            <a:r>
              <a:rPr lang="en-US" sz="2400" b="1" i="0" u="none" dirty="0" err="1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роль</a:t>
            </a:r>
            <a:r>
              <a:rPr lang="en-US" sz="2400" b="1" i="0" u="none" dirty="0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вони</a:t>
            </a:r>
            <a:r>
              <a:rPr lang="en-US" sz="2400" b="1" i="0" u="none" dirty="0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                    </a:t>
            </a:r>
            <a:r>
              <a:rPr lang="en-US" sz="2400" b="1" i="0" u="none" dirty="0" err="1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відіграють</a:t>
            </a:r>
            <a:r>
              <a:rPr lang="en-US" sz="2400" b="1" i="0" u="none" dirty="0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                                     </a:t>
            </a:r>
            <a:r>
              <a:rPr lang="en-US" sz="2400" b="1" i="0" u="none" dirty="0" err="1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у</a:t>
            </a:r>
            <a:r>
              <a:rPr lang="en-US" sz="2400" b="1" i="0" u="none" dirty="0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будівлях</a:t>
            </a:r>
            <a:r>
              <a:rPr lang="en-US" sz="2400" b="1" i="0" u="none" dirty="0">
                <a:solidFill>
                  <a:srgbClr val="800080"/>
                </a:solidFill>
                <a:latin typeface="Century Gothic" panose="020B0502020202020204" pitchFamily="34" charset="0"/>
                <a:sym typeface="Arial"/>
              </a:rPr>
              <a:t>?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190" name="Google Shape;190;p23" descr="29_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0787" y="1268412"/>
            <a:ext cx="2590800" cy="1584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1" name="Google Shape;191;p23" descr="29_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825" y="1268412"/>
            <a:ext cx="2611437" cy="15763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2" name="Google Shape;192;p23" descr="29_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825" y="3284537"/>
            <a:ext cx="1584325" cy="25923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3" name="Google Shape;193;p23" descr="29_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8850" y="3284537"/>
            <a:ext cx="1584325" cy="25733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4" name="Google Shape;194;p23" descr="29_0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24187" y="2997200"/>
            <a:ext cx="3095625" cy="2432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95" name="Google Shape;195;p23"/>
          <p:cNvSpPr txBox="1"/>
          <p:nvPr/>
        </p:nvSpPr>
        <p:spPr>
          <a:xfrm>
            <a:off x="2916237" y="2349500"/>
            <a:ext cx="8048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Вікно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5626100" y="2349500"/>
            <a:ext cx="6016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Дах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1908175" y="5300662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Двері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6516687" y="5300662"/>
            <a:ext cx="8048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Стіни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 rot="7440000">
            <a:off x="4756150" y="2997200"/>
            <a:ext cx="863600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 rot="-9120000">
            <a:off x="5232400" y="4814887"/>
            <a:ext cx="11525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 rot="2640000">
            <a:off x="2627312" y="3355975"/>
            <a:ext cx="100647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 rot="-1500000">
            <a:off x="2700337" y="4652962"/>
            <a:ext cx="935037" cy="16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0" y="509467"/>
            <a:ext cx="2303462" cy="618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AutoNum type="arabicPeriod"/>
            </a:pP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Визнач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виду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мистецтва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належить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цей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твір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AutoNum type="arabicPeriod"/>
            </a:pP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Яке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враження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справив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тебе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цей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архітектурний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комплекс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AutoNum type="arabicPeriod"/>
            </a:pP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Визнач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прості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геометричні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фігури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лежать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основі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будови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цих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споруд</a:t>
            </a:r>
            <a:r>
              <a:rPr lang="en-US" sz="18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08" name="Google Shape;208;p24"/>
          <p:cNvSpPr txBox="1"/>
          <p:nvPr/>
        </p:nvSpPr>
        <p:spPr>
          <a:xfrm>
            <a:off x="4201610" y="139580"/>
            <a:ext cx="254910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lang="en-US" sz="2400" b="1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Аналіз</a:t>
            </a:r>
            <a:r>
              <a:rPr lang="en-US" sz="2400" b="1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твору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/>
          </a:p>
        </p:txBody>
      </p:sp>
      <p:pic>
        <p:nvPicPr>
          <p:cNvPr id="209" name="Google Shape;209;p24" descr="05. Архітектурний ансамбль Резиденції православних митрополитів Буковини і Далмації. Нині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4437" y="908050"/>
            <a:ext cx="6353175" cy="4906962"/>
          </a:xfrm>
          <a:prstGeom prst="rect">
            <a:avLst/>
          </a:prstGeom>
          <a:noFill/>
          <a:ln w="38100" cap="sq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 descr="Pin on Christmas craf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569" y="3747647"/>
            <a:ext cx="2732436" cy="291232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001222" y="129825"/>
            <a:ext cx="8229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rgbClr val="FF000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ТВОРЧА ПРАКТИЧНА РОБОТА УЧНІВ </a:t>
            </a:r>
            <a:endParaRPr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138896" y="729205"/>
            <a:ext cx="8753584" cy="5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500" b="1" i="0" u="sng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Завдання</a:t>
            </a:r>
            <a:r>
              <a:rPr lang="en-US" sz="1500" b="1" i="0" u="sng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намалювати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або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виготовити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макет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>
                <a:latin typeface="Century Gothic" panose="020B0502020202020204" pitchFamily="34" charset="0"/>
              </a:rPr>
              <a:t>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Казковий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будинок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”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за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зразком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чи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власним</a:t>
            </a:r>
            <a:r>
              <a:rPr lang="en-US" sz="1500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500" b="1" i="0" u="none" strike="noStrike" cap="none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задумом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sz="1500" b="1" i="0" u="none" strike="noStrike" cap="none" dirty="0">
              <a:solidFill>
                <a:srgbClr val="0070C0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ru-RU" sz="1500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500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Матеріали</a:t>
            </a:r>
            <a:r>
              <a:rPr lang="en-US" sz="1500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500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папір</a:t>
            </a:r>
            <a:r>
              <a:rPr lang="en-US" sz="1500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500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картон</a:t>
            </a:r>
            <a:r>
              <a:rPr lang="en-US" sz="1500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ножиці</a:t>
            </a:r>
            <a:r>
              <a:rPr lang="en-US" sz="1500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500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клей</a:t>
            </a:r>
            <a:r>
              <a:rPr lang="en-US" sz="1500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500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фарби</a:t>
            </a:r>
            <a:r>
              <a:rPr lang="en-US" sz="1500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тощо</a:t>
            </a:r>
            <a:r>
              <a:rPr lang="en-US" sz="1500" dirty="0">
                <a:solidFill>
                  <a:srgbClr val="0070C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solidFill>
                <a:srgbClr val="0070C0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5" descr="Прыгать на чердаке не рекомендуется: стало известно, почему ..."/>
          <p:cNvPicPr preferRelativeResize="0"/>
          <p:nvPr/>
        </p:nvPicPr>
        <p:blipFill rotWithShape="1">
          <a:blip r:embed="rId4">
            <a:alphaModFix/>
          </a:blip>
          <a:srcRect l="11940" r="14925" b="4522"/>
          <a:stretch/>
        </p:blipFill>
        <p:spPr>
          <a:xfrm>
            <a:off x="6960005" y="4509119"/>
            <a:ext cx="2150857" cy="215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 descr="Вироби з природних матеріалів: гербарій, мамин портрет, ваза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520" y="3941675"/>
            <a:ext cx="4287836" cy="277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 descr="rolo_de_papel_higienico_-_castelo_1"/>
          <p:cNvPicPr preferRelativeResize="0"/>
          <p:nvPr/>
        </p:nvPicPr>
        <p:blipFill rotWithShape="1">
          <a:blip r:embed="rId6">
            <a:alphaModFix/>
          </a:blip>
          <a:srcRect r="-421"/>
          <a:stretch/>
        </p:blipFill>
        <p:spPr>
          <a:xfrm>
            <a:off x="6388100" y="1989137"/>
            <a:ext cx="2457450" cy="23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83995" y="2058988"/>
            <a:ext cx="2989262" cy="209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Экран (4:3)</PresentationFormat>
  <Paragraphs>52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Noto Sans Symbols</vt:lpstr>
      <vt:lpstr>Century Gothic</vt:lpstr>
      <vt:lpstr>Libre Franklin Medium</vt:lpstr>
      <vt:lpstr>Libre Franklin</vt:lpstr>
      <vt:lpstr>Times New Roman</vt:lpstr>
      <vt:lpstr>Углы</vt:lpstr>
      <vt:lpstr>1_Углы</vt:lpstr>
      <vt:lpstr>2_Углы</vt:lpstr>
      <vt:lpstr>3_Углы</vt:lpstr>
      <vt:lpstr>4_Углы</vt:lpstr>
      <vt:lpstr>Презентация PowerPoint</vt:lpstr>
      <vt:lpstr>ДИДАКТИЧНА ГРА  “ЩО БУЛО РАНІШЕ?ЩО ТЕПЕР?”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ТВОРЧА ПРАКТИЧНА РОБОТА УЧНІВ </vt:lpstr>
      <vt:lpstr>Презентация PowerPoint</vt:lpstr>
      <vt:lpstr>Зворотній зв’язок: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zhannaandre95@gmail.com</cp:lastModifiedBy>
  <cp:revision>1</cp:revision>
  <dcterms:modified xsi:type="dcterms:W3CDTF">2022-05-04T10:20:36Z</dcterms:modified>
</cp:coreProperties>
</file>