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71" r:id="rId2"/>
    <p:sldId id="256" r:id="rId3"/>
    <p:sldId id="267" r:id="rId4"/>
    <p:sldId id="257" r:id="rId5"/>
    <p:sldId id="258" r:id="rId6"/>
    <p:sldId id="259" r:id="rId7"/>
    <p:sldId id="260" r:id="rId8"/>
    <p:sldId id="268" r:id="rId9"/>
    <p:sldId id="269" r:id="rId10"/>
    <p:sldId id="27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8"/>
    <a:srgbClr val="5B0549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D0DF-48D5-4684-8096-31748A7D21F7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C423-004B-4D5F-AD3F-0D2C021461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2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err="1" smtClean="0"/>
              <a:t>Двадцять</a:t>
            </a:r>
            <a:r>
              <a:rPr lang="ru-RU" sz="5400" b="1" dirty="0" smtClean="0"/>
              <a:t> </a:t>
            </a:r>
            <a:r>
              <a:rPr lang="ru-RU" sz="5400" b="1" dirty="0" err="1" smtClean="0"/>
              <a:t>сьоме</a:t>
            </a:r>
            <a:r>
              <a:rPr lang="ru-RU" sz="5400" b="1" dirty="0" smtClean="0"/>
              <a:t> </a:t>
            </a:r>
            <a:r>
              <a:rPr lang="ru-RU" sz="5400" b="1" dirty="0" err="1" smtClean="0"/>
              <a:t>квітня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dirty="0" smtClean="0"/>
              <a:t>Класна робота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82531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44583"/>
          </a:xfrm>
        </p:spPr>
        <p:txBody>
          <a:bodyPr/>
          <a:lstStyle/>
          <a:p>
            <a:pPr algn="ctr"/>
            <a:r>
              <a:rPr lang="uk-UA" b="1" dirty="0" err="1" smtClean="0">
                <a:solidFill>
                  <a:srgbClr val="00B0F0"/>
                </a:solidFill>
                <a:latin typeface="Constantia" pitchFamily="18" charset="0"/>
              </a:rPr>
              <a:t>“Щука”</a:t>
            </a:r>
            <a:r>
              <a:rPr lang="uk-UA" b="1" dirty="0" smtClean="0">
                <a:solidFill>
                  <a:srgbClr val="00B0F0"/>
                </a:solidFill>
                <a:latin typeface="Constantia" pitchFamily="18" charset="0"/>
              </a:rPr>
              <a:t> </a:t>
            </a:r>
            <a:r>
              <a:rPr lang="uk-UA" b="1" dirty="0" smtClean="0">
                <a:solidFill>
                  <a:srgbClr val="C00000"/>
                </a:solidFill>
                <a:latin typeface="Constantia" pitchFamily="18" charset="0"/>
              </a:rPr>
              <a:t>(1858)</a:t>
            </a:r>
            <a:endParaRPr lang="ru-RU" b="1" dirty="0">
              <a:solidFill>
                <a:srgbClr val="C00000"/>
              </a:solidFill>
              <a:latin typeface="Constant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76103" y="731520"/>
            <a:ext cx="7667897" cy="612648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Щуку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хтось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бомагу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суд подав,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буцім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вона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такеє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виробляла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у ставку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ніхто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життя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мав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Того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заїла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смерть, другого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обідрала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Піймали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Щуку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молодці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Та в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шаплиці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Гуртом до суду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притаскали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Хоча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чуби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мокренькі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стали.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той раз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суддями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Якіїсь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два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Осли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Одна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нікчемна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Шкапа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Та два стареньких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Цапа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,—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Усе народ, як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бачите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такий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Добрячий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плохий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стряпчого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завсігди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годиться,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Була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приставлена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Лисиця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...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 чутка у гаю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була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така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ніби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Щука та частенько,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Як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зробиться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темненько,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Лисиці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шле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— то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щупачка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сотеньку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карасиків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живеньких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линів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гарненьких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...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справді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так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хто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збрехав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Хто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ворогів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мав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!),—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 все-таки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катюзі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Як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кажуть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буде по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заслузі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Зійшлися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судді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стали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розбирать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Коли,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воно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їй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присудити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Як не мудруй, 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правди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ніде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діти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Кінців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поховать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...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довго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думали —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рішили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—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І Щуку 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вербі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повісити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звеліли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— Дозвольте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мені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панове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річ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держать,—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Тут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обізвалася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Лисиця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.—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Розбійницю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таку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не так судить годиться: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більше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жаху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їй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завдать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усяк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боявся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так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робити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—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річці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вражу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Щуку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утопити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!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Розумна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річ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! —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всі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зачали гукать.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Послухали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Лисичку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І Щуку кинули — 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річку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>
            <a:stCxn id="3" idx="0"/>
            <a:endCxn id="3" idx="2"/>
          </p:cNvCxnSpPr>
          <p:nvPr/>
        </p:nvCxnSpPr>
        <p:spPr>
          <a:xfrm rot="16200000" flipH="1">
            <a:off x="2246812" y="3794760"/>
            <a:ext cx="61264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 descr="Щука. Леонід Глібов. Байка – МегаЗнайка. Вірші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28309"/>
            <a:ext cx="1645920" cy="2429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1862" y="0"/>
            <a:ext cx="7302137" cy="6858000"/>
          </a:xfrm>
        </p:spPr>
        <p:txBody>
          <a:bodyPr>
            <a:noAutofit/>
          </a:bodyPr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Тема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зображення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суду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несправедливість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залежність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панівних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класів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) над Щукою, яка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здійснювала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різноманітну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шкоду в ставку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жителям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отримала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вирок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повернутися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знову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річку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Ідея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засудження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дій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судочинства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їхня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легковажніст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безглуздість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, а через образ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Лисиці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підступності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хитрості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хабарництва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Основна</a:t>
            </a:r>
            <a:r>
              <a:rPr lang="ru-RU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думка: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«Як не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мудрують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правди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ніде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Кінців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поховати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…».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rgbClr val="FF0048"/>
                </a:solidFill>
                <a:latin typeface="Times New Roman" pitchFamily="18" charset="0"/>
                <a:cs typeface="Times New Roman" pitchFamily="18" charset="0"/>
              </a:rPr>
              <a:t>Мораль 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Судді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зобов’язані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діяти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відповідно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законодавства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 не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підтримувати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зацікавлену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особу (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Лисицю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Глібов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засуджує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хабарництво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несправедливість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лицемірство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Герої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байки “Щука”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судді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два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Осли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Шкапа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Цапи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Щука, Лисичка, автор.</a:t>
            </a:r>
          </a:p>
        </p:txBody>
      </p:sp>
      <p:pic>
        <p:nvPicPr>
          <p:cNvPr id="7170" name="Picture 2" descr="Басня Щука читать онлайн полностью, Басни Крылова И. А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66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2" name="Picture 4" descr="ЩУКА - АЛЕГОРІЯ. БАЙКА. МОРАЛЬ - ГУМОРИСТИЧНІ ТВОР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91000"/>
            <a:ext cx="184785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54480" y="1789611"/>
            <a:ext cx="7589520" cy="484632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sz="35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Сюжет</a:t>
            </a:r>
            <a:endParaRPr lang="ru-RU" sz="35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Хижій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Щуці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суді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пред’явлено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звинувачення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Вона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настільки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завинила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(«того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заїла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в смерть, другого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обідрала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»),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злочин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вже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буде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прикрити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– «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кінців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поховати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». І все ж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Лисиця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як адвокат,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допомогти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хижакові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запропонувала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суддям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«ворожу Щуку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утопити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».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Прихильність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Лисиці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визначена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станової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солідарністю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None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А чутка у гаю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була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така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би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Щука та частенько,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Як т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льки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зробиться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темненько,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Лисиц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шле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то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щупачка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сотеньку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карасик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живеньких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00" i="1" dirty="0" err="1" smtClean="0">
                <a:latin typeface="Times New Roman" pitchFamily="18" charset="0"/>
                <a:cs typeface="Times New Roman" pitchFamily="18" charset="0"/>
              </a:rPr>
              <a:t>гарненьких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Судді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прислухалися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пропозиції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Лисиці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винесли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відповідний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вирок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6146" name="Picture 2" descr="Щука » Загадки » Дитячі віршики, пестушки, колискові » Розваги для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272" y="0"/>
            <a:ext cx="3924300" cy="1945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901337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rgbClr val="FF0048"/>
                </a:solidFill>
                <a:latin typeface="Constantia" pitchFamily="18" charset="0"/>
              </a:rPr>
              <a:t>Композиція байки :</a:t>
            </a:r>
            <a:endParaRPr lang="ru-RU" b="1" dirty="0">
              <a:solidFill>
                <a:srgbClr val="FF0048"/>
              </a:solidFill>
              <a:latin typeface="Constant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50424" y="822960"/>
            <a:ext cx="7393576" cy="5354003"/>
          </a:xfrm>
        </p:spPr>
        <p:txBody>
          <a:bodyPr>
            <a:normAutofit/>
          </a:bodyPr>
          <a:lstStyle/>
          <a:p>
            <a:r>
              <a:rPr lang="ru-RU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Введення</a:t>
            </a:r>
            <a:r>
              <a:rPr lang="ru-RU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злочинну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діяльність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Щуку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силоміць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представили до суду.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Опис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суддів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Таємний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зв’язок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Щуки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Лисиці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Основна</a:t>
            </a:r>
            <a:r>
              <a:rPr lang="ru-R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частина</a:t>
            </a:r>
            <a:r>
              <a:rPr lang="ru-RU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Судовий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над Щукою.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Винесено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вирок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дія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припинена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Закінчення</a:t>
            </a:r>
            <a:r>
              <a:rPr lang="ru-RU" sz="20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Новий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вирок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суддів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пропозицією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Лисички: «У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річці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ворожу Щуку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утопити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!»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виконано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Усі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образи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цій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байці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u="sng" dirty="0" err="1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алегоричними</a:t>
            </a:r>
            <a:r>
              <a:rPr lang="ru-RU" sz="2000" i="1" u="sng" dirty="0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 масками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криються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типові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персонажі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реального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життя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Письменник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бачив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навколо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себе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суспільну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несправедливість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міг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нею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змиритися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тому засудив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своєму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творі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кожному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українцеві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по-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справжньому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болять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негаразди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нечесність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своїй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рідній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землі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i="1" u="sng" dirty="0" err="1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Леонід</a:t>
            </a:r>
            <a:r>
              <a:rPr lang="ru-RU" sz="2000" i="1" u="sng" dirty="0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u="sng" dirty="0" err="1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Глібов</a:t>
            </a:r>
            <a:r>
              <a:rPr lang="ru-RU" sz="2000" i="1" u="sng" dirty="0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i="1" u="sng" dirty="0" err="1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байці</a:t>
            </a:r>
            <a:r>
              <a:rPr lang="ru-RU" sz="2000" i="1" u="sng" dirty="0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 «Щука» </a:t>
            </a:r>
            <a:r>
              <a:rPr lang="ru-RU" sz="2000" i="1" u="sng" dirty="0" err="1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зображує</a:t>
            </a:r>
            <a:r>
              <a:rPr lang="ru-RU" sz="2000" i="1" u="sng" dirty="0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u="sng" dirty="0" err="1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сучасну</a:t>
            </a:r>
            <a:r>
              <a:rPr lang="ru-RU" sz="2000" i="1" u="sng" dirty="0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u="sng" dirty="0" err="1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йому</a:t>
            </a:r>
            <a:r>
              <a:rPr lang="ru-RU" sz="2000" i="1" u="sng" dirty="0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 систему </a:t>
            </a:r>
            <a:r>
              <a:rPr lang="ru-RU" sz="2000" i="1" u="sng" dirty="0" err="1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судочинства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змальовуючи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узагальнені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образи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суддів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працівників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судової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Автор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наголошує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проблемах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нерозумності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деяких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державних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працівників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3095897" y="966651"/>
            <a:ext cx="404949" cy="18288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4023360" y="1907177"/>
            <a:ext cx="352697" cy="1828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3344091" y="2534194"/>
            <a:ext cx="313509" cy="209006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Буква щ | Тест з української мови – «На Урок»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0891"/>
            <a:ext cx="1959429" cy="5538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084217"/>
          </a:xfrm>
        </p:spPr>
        <p:txBody>
          <a:bodyPr>
            <a:normAutofit/>
          </a:bodyPr>
          <a:lstStyle/>
          <a:p>
            <a:pPr lvl="0" algn="ctr"/>
            <a:r>
              <a:rPr lang="ru-RU" b="1" dirty="0" err="1" smtClean="0">
                <a:solidFill>
                  <a:srgbClr val="FF0048"/>
                </a:solidFill>
                <a:latin typeface="Constantia" pitchFamily="18" charset="0"/>
              </a:rPr>
              <a:t>Чого</a:t>
            </a:r>
            <a:r>
              <a:rPr lang="ru-RU" b="1" dirty="0" smtClean="0">
                <a:solidFill>
                  <a:srgbClr val="FF0048"/>
                </a:solidFill>
                <a:latin typeface="Constantia" pitchFamily="18" charset="0"/>
              </a:rPr>
              <a:t> нас </a:t>
            </a:r>
            <a:r>
              <a:rPr lang="ru-RU" b="1" dirty="0" err="1" smtClean="0">
                <a:solidFill>
                  <a:srgbClr val="FF0048"/>
                </a:solidFill>
                <a:latin typeface="Constantia" pitchFamily="18" charset="0"/>
              </a:rPr>
              <a:t>вчить</a:t>
            </a:r>
            <a:r>
              <a:rPr lang="ru-RU" b="1" dirty="0" smtClean="0">
                <a:solidFill>
                  <a:srgbClr val="FF0048"/>
                </a:solidFill>
                <a:latin typeface="Constantia" pitchFamily="18" charset="0"/>
              </a:rPr>
              <a:t> </a:t>
            </a:r>
            <a:r>
              <a:rPr lang="ru-RU" b="1" dirty="0" err="1" smtClean="0">
                <a:solidFill>
                  <a:srgbClr val="FF0048"/>
                </a:solidFill>
                <a:latin typeface="Constantia" pitchFamily="18" charset="0"/>
              </a:rPr>
              <a:t>ця</a:t>
            </a:r>
            <a:r>
              <a:rPr lang="ru-RU" b="1" dirty="0" smtClean="0">
                <a:solidFill>
                  <a:srgbClr val="FF0048"/>
                </a:solidFill>
                <a:latin typeface="Constantia" pitchFamily="18" charset="0"/>
              </a:rPr>
              <a:t> байка?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1862" y="836023"/>
            <a:ext cx="6910251" cy="4062548"/>
          </a:xfrm>
        </p:spPr>
        <p:txBody>
          <a:bodyPr>
            <a:no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Очевидно, що судді під впливом хитрої Лисиці (стряпчого) прийняли абсурдне рішення. Слова з байки Глібова </a:t>
            </a:r>
            <a:r>
              <a:rPr lang="uk-UA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«І Щуку кинули у річку…»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стали крилатими. Якщо хочуть сказати, що когось замість покарання винагородили, вживають саме цей 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їдливий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вислів.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i="1" dirty="0" smtClean="0">
                <a:latin typeface="Times New Roman" pitchFamily="18" charset="0"/>
                <a:cs typeface="Times New Roman" pitchFamily="18" charset="0"/>
              </a:rPr>
              <a:t>Несправедливий той суд, який виправдовує жорстоких злочинців — злодіїв та вбивць. У ньому існує кругова порука представників влади, які постійно порушують закони. Страшно жити в суспільстві, у якому немає справедливості.</a:t>
            </a:r>
            <a:br>
              <a:rPr lang="uk-UA" sz="2400" i="1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урок-казка &quot;Мала буква щ. Читання слів і тексту з вивченими літерами.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9404" y="4650377"/>
            <a:ext cx="3810000" cy="2207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b="1" dirty="0" smtClean="0">
                <a:solidFill>
                  <a:srgbClr val="FF0048"/>
                </a:solidFill>
                <a:latin typeface="Constantia" pitchFamily="18" charset="0"/>
                <a:cs typeface="Times New Roman" pitchFamily="18" charset="0"/>
              </a:rPr>
              <a:t>Домашнє завдання:</a:t>
            </a:r>
            <a:endParaRPr lang="ru-RU" sz="6000" b="1" dirty="0">
              <a:solidFill>
                <a:srgbClr val="FF0048"/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1862" y="1825625"/>
            <a:ext cx="6673487" cy="4351338"/>
          </a:xfrm>
        </p:spPr>
        <p:txBody>
          <a:bodyPr>
            <a:normAutofit/>
          </a:bodyPr>
          <a:lstStyle/>
          <a:p>
            <a:endParaRPr lang="uk-UA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Прочитати байки Леоніда Глібова “ Муха і Бджола”, “Жаба і Віл”, опрацювати біографію </a:t>
            </a:r>
            <a:r>
              <a:rPr lang="uk-UA" sz="4000" dirty="0" err="1" smtClean="0">
                <a:latin typeface="Times New Roman" pitchFamily="18" charset="0"/>
                <a:cs typeface="Times New Roman" pitchFamily="18" charset="0"/>
              </a:rPr>
              <a:t>Л.Глібова</a:t>
            </a:r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Заголовок 1"/>
          <p:cNvSpPr>
            <a:spLocks noGrp="1"/>
          </p:cNvSpPr>
          <p:nvPr>
            <p:ph type="ctrTitle"/>
          </p:nvPr>
        </p:nvSpPr>
        <p:spPr>
          <a:xfrm>
            <a:off x="2238301" y="3662978"/>
            <a:ext cx="4667398" cy="2581068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800" b="1" dirty="0" err="1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Леонід</a:t>
            </a:r>
            <a:r>
              <a:rPr lang="ru-RU" sz="2800" b="1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</a:t>
            </a:r>
            <a:r>
              <a:rPr lang="ru-RU" sz="2800" b="1" dirty="0" err="1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Глібов</a:t>
            </a:r>
            <a:r>
              <a:rPr lang="ru-RU" sz="2800" b="1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</a:t>
            </a:r>
            <a:r>
              <a:rPr lang="ru-RU" sz="2400" b="1" dirty="0" smtClean="0">
                <a:latin typeface="Constantia" pitchFamily="18" charset="0"/>
              </a:rPr>
              <a:t>- </a:t>
            </a:r>
            <a:r>
              <a:rPr lang="ru-RU" sz="2400" b="1" dirty="0" err="1" smtClean="0">
                <a:latin typeface="Constantia" pitchFamily="18" charset="0"/>
              </a:rPr>
              <a:t>визначний</a:t>
            </a:r>
            <a:r>
              <a:rPr lang="ru-RU" sz="2400" b="1" dirty="0" smtClean="0">
                <a:latin typeface="Constantia" pitchFamily="18" charset="0"/>
              </a:rPr>
              <a:t> </a:t>
            </a:r>
            <a:r>
              <a:rPr lang="ru-RU" sz="2400" b="1" dirty="0" err="1" smtClean="0">
                <a:latin typeface="Constantia" pitchFamily="18" charset="0"/>
              </a:rPr>
              <a:t>український</a:t>
            </a:r>
            <a:r>
              <a:rPr lang="ru-RU" sz="2400" b="1" dirty="0" smtClean="0">
                <a:latin typeface="Constantia" pitchFamily="18" charset="0"/>
              </a:rPr>
              <a:t> </a:t>
            </a:r>
            <a:r>
              <a:rPr lang="ru-RU" sz="2400" b="1" dirty="0" err="1" smtClean="0">
                <a:latin typeface="Constantia" pitchFamily="18" charset="0"/>
              </a:rPr>
              <a:t>байкар</a:t>
            </a:r>
            <a:r>
              <a:rPr lang="ru-RU" sz="2400" b="1" dirty="0" smtClean="0">
                <a:latin typeface="Constantia" pitchFamily="18" charset="0"/>
              </a:rPr>
              <a:t>, поет. </a:t>
            </a:r>
            <a:r>
              <a:rPr lang="ru-RU" sz="2400" b="1" dirty="0" err="1" smtClean="0">
                <a:latin typeface="Constantia" pitchFamily="18" charset="0"/>
              </a:rPr>
              <a:t>Викривальна</a:t>
            </a:r>
            <a:r>
              <a:rPr lang="ru-RU" sz="2400" b="1" dirty="0" smtClean="0">
                <a:latin typeface="Constantia" pitchFamily="18" charset="0"/>
              </a:rPr>
              <a:t> </a:t>
            </a:r>
            <a:r>
              <a:rPr lang="ru-RU" sz="2400" b="1" dirty="0" err="1" smtClean="0">
                <a:latin typeface="Constantia" pitchFamily="18" charset="0"/>
              </a:rPr>
              <a:t>і</a:t>
            </a:r>
            <a:r>
              <a:rPr lang="ru-RU" sz="2400" b="1" dirty="0" smtClean="0">
                <a:latin typeface="Constantia" pitchFamily="18" charset="0"/>
              </a:rPr>
              <a:t> </a:t>
            </a:r>
            <a:r>
              <a:rPr lang="ru-RU" sz="2400" b="1" dirty="0" err="1" smtClean="0">
                <a:latin typeface="Constantia" pitchFamily="18" charset="0"/>
              </a:rPr>
              <a:t>повчальна</a:t>
            </a:r>
            <a:r>
              <a:rPr lang="ru-RU" sz="2400" b="1" dirty="0" smtClean="0">
                <a:latin typeface="Constantia" pitchFamily="18" charset="0"/>
              </a:rPr>
              <a:t> </a:t>
            </a:r>
            <a:r>
              <a:rPr lang="ru-RU" sz="2400" b="1" dirty="0" err="1" smtClean="0">
                <a:latin typeface="Constantia" pitchFamily="18" charset="0"/>
              </a:rPr>
              <a:t>спрямованість</a:t>
            </a:r>
            <a:r>
              <a:rPr lang="ru-RU" sz="2400" b="1" dirty="0" smtClean="0">
                <a:latin typeface="Constantia" pitchFamily="18" charset="0"/>
              </a:rPr>
              <a:t> </a:t>
            </a:r>
            <a:r>
              <a:rPr lang="ru-RU" sz="2400" b="1" dirty="0" err="1" smtClean="0">
                <a:latin typeface="Constantia" pitchFamily="18" charset="0"/>
              </a:rPr>
              <a:t>байок</a:t>
            </a:r>
            <a:r>
              <a:rPr lang="ru-RU" sz="2400" b="1" dirty="0" smtClean="0">
                <a:latin typeface="Constantia" pitchFamily="18" charset="0"/>
              </a:rPr>
              <a:t> </a:t>
            </a:r>
            <a:r>
              <a:rPr lang="ru-RU" sz="2400" b="1" dirty="0" err="1" smtClean="0">
                <a:latin typeface="Constantia" pitchFamily="18" charset="0"/>
              </a:rPr>
              <a:t>письменника</a:t>
            </a:r>
            <a:r>
              <a:rPr lang="ru-RU" sz="2400" b="1" dirty="0" smtClean="0">
                <a:latin typeface="Constantia" pitchFamily="18" charset="0"/>
              </a:rPr>
              <a:t>.</a:t>
            </a:r>
            <a:br>
              <a:rPr lang="ru-RU" sz="2400" b="1" dirty="0" smtClean="0">
                <a:latin typeface="Constantia" pitchFamily="18" charset="0"/>
              </a:rPr>
            </a:br>
            <a:r>
              <a:rPr lang="ru-RU" sz="2400" b="1" dirty="0" smtClean="0">
                <a:solidFill>
                  <a:srgbClr val="00B050"/>
                </a:solidFill>
                <a:latin typeface="Constantia" pitchFamily="18" charset="0"/>
              </a:rPr>
              <a:t>Байка </a:t>
            </a:r>
            <a:r>
              <a:rPr lang="ru-RU" sz="2400" b="1" dirty="0" smtClean="0">
                <a:solidFill>
                  <a:srgbClr val="0070C0"/>
                </a:solidFill>
                <a:latin typeface="Constantia" pitchFamily="18" charset="0"/>
              </a:rPr>
              <a:t>«Щука».</a:t>
            </a:r>
            <a:endParaRPr lang="ru-RU" sz="2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257" y="261257"/>
            <a:ext cx="222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i="1" dirty="0" smtClean="0">
                <a:latin typeface="Constantia" pitchFamily="18" charset="0"/>
              </a:rPr>
              <a:t>Українська література.</a:t>
            </a:r>
          </a:p>
          <a:p>
            <a:pPr algn="ctr"/>
            <a:r>
              <a:rPr lang="uk-UA" i="1" dirty="0" smtClean="0">
                <a:latin typeface="Constantia" pitchFamily="18" charset="0"/>
              </a:rPr>
              <a:t>6 клас.</a:t>
            </a:r>
          </a:p>
          <a:p>
            <a:pPr algn="ctr"/>
            <a:endParaRPr lang="ru-RU" i="1" dirty="0"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5611" y="3461658"/>
            <a:ext cx="131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Тема:</a:t>
            </a:r>
            <a:endParaRPr lang="ru-RU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953589"/>
          </a:xfrm>
        </p:spPr>
        <p:txBody>
          <a:bodyPr>
            <a:normAutofit/>
          </a:bodyPr>
          <a:lstStyle/>
          <a:p>
            <a:pPr algn="ctr"/>
            <a:r>
              <a:rPr lang="uk-UA" sz="48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tantia" pitchFamily="18" charset="0"/>
              </a:rPr>
              <a:t>Леонід Глібов</a:t>
            </a:r>
            <a:r>
              <a:rPr lang="uk-UA" sz="4800" b="1" spc="50" dirty="0" smtClean="0">
                <a:ln w="11430"/>
                <a:solidFill>
                  <a:schemeClr val="accent5">
                    <a:lumMod val="50000"/>
                  </a:schemeClr>
                </a:solidFill>
                <a:latin typeface="Constantia" pitchFamily="18" charset="0"/>
              </a:rPr>
              <a:t>(1827-1893)</a:t>
            </a:r>
            <a:endParaRPr lang="ru-RU" sz="4800" dirty="0"/>
          </a:p>
        </p:txBody>
      </p:sp>
      <p:pic>
        <p:nvPicPr>
          <p:cNvPr id="1030" name="Picture 6" descr="Шкільний бібліотек@р: Леонід Гліб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8902" y="1"/>
            <a:ext cx="8125097" cy="66620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4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tantia" pitchFamily="18" charset="0"/>
              </a:rPr>
              <a:t>Леонід Глібов</a:t>
            </a:r>
            <a:endParaRPr lang="ru-RU" sz="4400" b="1" spc="50" dirty="0">
              <a:ln w="11430"/>
              <a:solidFill>
                <a:schemeClr val="accent5">
                  <a:lumMod val="50000"/>
                </a:schemeClr>
              </a:solidFill>
              <a:latin typeface="Constanti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9611" y="666207"/>
            <a:ext cx="7171509" cy="626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Народився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 лютого 1827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 у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селі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Веселий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Поділ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Хорольського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повіту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 в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родині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управителя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маєтків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магнатів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Родзянків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ru-RU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Початкову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освіту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здобув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вдома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матері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 1840р. 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вступив до </a:t>
            </a:r>
            <a:r>
              <a:rPr lang="ru-RU" sz="21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Полтавської</a:t>
            </a:r>
            <a:r>
              <a:rPr lang="ru-RU" sz="21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гімназії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, де почав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писати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вірші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де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вийшла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перша </a:t>
            </a:r>
            <a:r>
              <a:rPr lang="ru-RU" sz="21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збірка</a:t>
            </a:r>
            <a:r>
              <a:rPr lang="ru-RU" sz="2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російською</a:t>
            </a:r>
            <a:r>
              <a:rPr lang="ru-RU" sz="2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мовою</a:t>
            </a:r>
            <a:r>
              <a:rPr lang="ru-RU" sz="2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«Стихотворения Леонида Глебова» 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(1847). </a:t>
            </a:r>
          </a:p>
          <a:p>
            <a:pPr>
              <a:buFont typeface="Arial" pitchFamily="34" charset="0"/>
              <a:buChar char="•"/>
            </a:pPr>
            <a:endParaRPr lang="ru-RU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До жанру байки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Глібов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звертається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навчання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Ніжинському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ліцеї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вищих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наук,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тоді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ж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деякі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них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друкує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газеті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«Черниговские губернские ведомости».</a:t>
            </a:r>
          </a:p>
          <a:p>
            <a:pPr>
              <a:buFont typeface="Arial" pitchFamily="34" charset="0"/>
              <a:buChar char="•"/>
            </a:pPr>
            <a:endParaRPr lang="ru-RU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закінчення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ліцею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(1855)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Глібов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працював</a:t>
            </a:r>
            <a:r>
              <a:rPr lang="ru-RU" sz="2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вчителем</a:t>
            </a:r>
            <a:r>
              <a:rPr lang="ru-RU" sz="2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історії</a:t>
            </a:r>
            <a:r>
              <a:rPr lang="ru-RU" sz="21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1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географії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в Чорному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Острові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 на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Поділлі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1858 р. — у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Чернігівській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чоловічій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гімназії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захищав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прогресивні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педагогічні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 err="1" smtClean="0"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200" dirty="0" smtClean="0"/>
          </a:p>
          <a:p>
            <a:endParaRPr lang="ru-RU" sz="2200" b="1" dirty="0"/>
          </a:p>
        </p:txBody>
      </p:sp>
      <p:pic>
        <p:nvPicPr>
          <p:cNvPr id="12290" name="Picture 2" descr="Леонід Глібов і дві його Параскев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67989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42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3850" y="0"/>
            <a:ext cx="7720149" cy="6858000"/>
          </a:xfrm>
        </p:spPr>
        <p:txBody>
          <a:bodyPr>
            <a:normAutofit fontScale="85000" lnSpcReduction="20000"/>
          </a:bodyPr>
          <a:lstStyle/>
          <a:p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Свої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байки та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вірші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Глібов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друкував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журналі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“Основа”,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1861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виходив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Петербурзі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1861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оку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письменник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став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видавцем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редактором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новоствореної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газети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«Черниговский листок».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сторінках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цього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тижневика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часто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з’являлися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соціально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гострі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спрямовані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проти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місцевих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урядовців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поміщиків-деспотів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проти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зловживань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судових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органів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матеріали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зв’язки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членом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підпільної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організації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«Земля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воля» І. 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Андрущенком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 1863 р.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Глібова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позбавлено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права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вчителювати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встановлено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над ним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поліцейський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нагляд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Глібов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відомий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байкар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перша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збірка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«Байки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Леоніда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Глібова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містила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36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творів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вийшла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Києві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1863 р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але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майже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весь тираж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знищений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зв’язку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валуєвським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циркуляром. Два роки поет жив у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Ніжині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1865 р.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повертається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Чернігова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деякий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працював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дрібним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чиновником у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канцелярії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губернатора.</a:t>
            </a:r>
          </a:p>
          <a:p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 1867 р.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стає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управителем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земської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друкарні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продовжує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активну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творчу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працю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готує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збірки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своїх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байок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видає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книги-«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метелики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друкує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фейлетони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театральні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огляди,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публіцистичні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статті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поезії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російською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мовою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твори для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дітей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Хвороба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серця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астма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підірвали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здоровя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Леоніда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Івановича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Утративши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зір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продовжував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писати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лінійку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лупою. </a:t>
            </a:r>
          </a:p>
          <a:p>
            <a:pPr>
              <a:buNone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Помер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10 листопада 1893 р. в </a:t>
            </a:r>
            <a:r>
              <a:rPr lang="ru-RU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Чернігові</a:t>
            </a:r>
            <a:r>
              <a:rPr lang="ru-RU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\</a:t>
            </a:r>
            <a:endParaRPr lang="ru-RU" dirty="0"/>
          </a:p>
        </p:txBody>
      </p:sp>
      <p:pic>
        <p:nvPicPr>
          <p:cNvPr id="10242" name="Picture 2" descr="Глібов Леонід Іванович: біографія, біографічні статті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8354" cy="2024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244" name="AutoShape 4" descr="data:image/jpeg;base64,/9j/4AAQSkZJRgABAQAAAQABAAD/2wCEAAkGBxMTEhUTExMWFhUXGBgYFxcYGBgZFhcYGBoYHRUXFxoYHSggGBolGxUYITEiJSkrLi4uFx8zODMtNygtLisBCgoKDg0OGxAQGy0lHyUtLS0tLS0tLS0tLS0tLS0tLS0tLS0tLS0tLS0vLS0tLS0tLS0tLS0tLS0tLS0tLS0tLf/AABEIAQYAwQMBIgACEQEDEQH/xAAcAAABBQEBAQAAAAAAAAAAAAAEAAIDBQYBBwj/xABFEAABAwIDBAYHBQYFBAMBAAABAAIRAyEEEjEFQVFhBiIycYGRE1KhscHR8CNCcqLhFDNigrLxJENTktIWNGPCFXOTB//EABkBAAMBAQEAAAAAAAAAAAAAAAABAgMEBf/EACYRAAICAgMAAQQCAwAAAAAAAAABAhESIQMxQWEEEyJRMqEUccH/2gAMAwEAAhEDEQA/APcUkkkAJeb9O9vHEVDgqDvs2mK7x94j/LB4DfxNtxn0WtTDmlpkAggwS034EXB5hYvaXQwUWzg2Tr1HOFjxlxuOSUroqNemUq02Na2mBcbh9fXilh2Fxki+gHAfX1dEYXCODiHgh4PXnUHh3/34IrCYW7p0njM8u5ZpFtj8Nh/L+r9PrRH02rjWqOq8k5Ga/ePAcBz5rToz7B8SQXmCOB7xuUL2KSrs9oMA+UQojhCND7D8CnYhmKZ1T4e8KENXamIbBh7SeE39uq62eCLsfQDRb9s78Q9zVe5bFU+Qel0+8Pc1WlXEwLARvc4wO4cUCJZDWyTA+tENicTbryAdGDtO7+AUD8TJ6vWfx+4zk0bypcLgJ6zjrqTqf09iVjBvRvqkTZu5o08eKPaxlIXu7c0a+HzXfT/dpDvdu8OPen08O1l3GXHxJPx+tEARik+r2rN9UaePH3d6kbWptORpvy+a7VcSJecrdYm5H8R3BB4eu19TqDqtGsW8D+iYgXpR2aZ/iPtAVhhDd3gg+kphtPXtn3FEbPdM66b0xehKjxIt4qZQ4rs+PzTGDpJqSQj1hJJJIYkkkkAZzpPh252Pi5BB5xEeN1QUG3d3rTdJWzk/m+Cy76hktp3c7fuaOPf9cAUB3FVyDkZd58m8+/8AueYxrCm3U3O7tPPBvLi4pVKmU+jpdaoe0/XLx13/AEZNi5mBuXPdNrnh/COA7rnvSGVuR0k5G3vaRE7pVT0h2qaUUpgEAuEzrpJOovoPktNWrdYBrCWwII+ULA9IA0YqpVMuYSBcWa5rQCyd5BHhZZ8zajo2+nSc9kD64IMvE8Lg+9aDoztJzqZa4glkQXHVpmL8oKxz8TVeSAafo7kAgDQSABru3rV9DaANAvcQHOcRAtAbprzJWXDdm31FYlrUxMOBgHM4jXqzlBE8Yg+aOo4Qu6zz5/DgPq6q6rGNeJH3xoNbDU94jxVxke/tWb6o+PH6suo4kcpU2UxJuSbNGp8FKKb6l32bub8+Pu713CYZrbhEkTZFARB4Ahg7zuHzQlfGhphsvfv/AFO7u15Lpo1Klv3bBaBqfEaeHmVIfRUABvOgAlzu4D+yABW4Fz+vXdDRfLo0d/zN0XhqrSIYIbJuRE8xy5po9JUIkZGerYud+LcAiKvaCEgKrpUPsmH/AMg/pcicDr/KPgoOkzZo/wA7fc5TbO3fhHuCoXoYVDih1fFTkKHE9nxCBgSS7CSBHrCSSSQxLj3QCeF7Ak+Q1XUkAecbZ6UHFVGU6LPsbEuJIeQYzS0tsBwm8eCZUd/l0bTcu4DgOfz8rDpHjKhrGnFx2bHK1p0IntOMdw8EHhqLg45jPl8lCKZNhMK2m2B4neUHtPH0Kf7x8kf5bbmecaeKOxFXLTc71WuPiAYXmOOqhjw4mQXdbjDp18fio5eTCka8XFntmh2n0jc+Mg9GIi2sd+7wWM2ljQxmSJkuMjfmM2KucQ3h9BCV8K2o0wBIvbluWDmpdnSoY9GZpYlrey4gkXFxNtLahej9FK1N+GpskZ2zI3xJI77ELEs2ewHs+fDldGUHlukiIgjURpCuM0noznxuSNs5sVI4EfBXgWW2Lj3Vhmd2gQCeOkH64LUNXUmmrRxtNOmOpaKQKKibJ6YgU06xk+kAk7m9kX0n7x4lMqOo4YZ3k5jvPWe7u+oROIxAp03PImBpxO4eaxOIqPqPL3mXHyA3ADcFLdDL7/qtmb904M9aRm78v6q3rvPpGtDTETmtHdxWGxOVg61zGnzW9BnKeLQUotsADpA37A97fr2ruzhBA5JdIZ9A6ImWa/iCj2WXSM0GxuLTru3KxeliosV2fJSFR4jsH63oGCLqYkgR6wkkkkMSSSSAM70rLpphrdzuuYtpI71n6VOHG5PeVqOkxszvPwWab2igBu0nhtCqSQB6Nwk8xAjnJA8V5ZtynLYFgIJ5m36r0XpVVa3CuzHVzRyJmRPlPgvN9o4WpUEAtLdREjz4rl5v5HXwL8QvBY0PEngBy0CmYctwLe5C7Pw+RsEdYzAG76CIbUhpkE+XzXG7y+Dt1iC45sGBviO43t5QhniJg6I3EMDQC/mBBG+fgN0qvzhw6txH181tF2ZNUi76HGW1CCNWH6ut21ed9D3kVC1zS2W79CQQbc4n2r0Rq7eJ3E8/lVSOUDZSBRUdFKFoZg2PP2Tt9x7wqYUgSO9XOO/dv8PeFV0u0O9JqwM/tTDiSbkkrcYN006R402H8oWS2oNfxfFajZJ+wof/AFM/pClaY2N6QCcNU/l/qaodlGcncfiidrj7Cp3A+RCD2QbN8fir8J9LWFFW7DlIUyr2XdyBlb6QJJ0pJiPWUkklJQkkkkAUnSbRnefgsntDGtoMqVXyQ0aDVxJhrRzJIHitZ0m0Z3n4LB7daalahR3Z3VXd1MAN/PUaf5UMCs6RYuqMF6XEBpOdpDWiGtJMRMy4CYk6m6x4200CbOcd2gaNwXpzWsMhzPSE2yRLWt3B02jksriejeEDmgUwA0Ek5jLiYMu3QNBbzXPycak7s6eHkcVRR4PEvcC+7p0DWwB53KH2li6pplrKbw6144GfFXe0CxjopgQABA3G894QZqHifJcqg1JnU5xcTNVBiXQHzltIjdvNxrzR9Co1gMNPKXdaeMhH13S0jkYkGJ8lTur1gZc1rhyjRX30idLsmbjMr2uAhwvu3cyvVNnYttakyqycr2hwkQRyK8yw2IDrhuXwhbfoXUJpVBMhr7cgWt08Z81twy3iYfUQtZF5R0UjVHS0TgV1HIQ4vsP7h8FVUu0FbYrsP7lT09QhgBbWHa5P+K0GxT/h6H4B7FR7UaZcB63x5q+2QzJQpB/VIBkGxFzu7oU+jJNq/uan4T7FW7EqS1h5n4ovauPaKT2tElzSATYX4cfCfBVXR+pFPO5wDWudJuAABJJuq8J9NAZTarTld3H3LP4vp5hW2pipVPFrYb4lxBHkqPbHTHE1GZWU20GuOocX1CBreAGi+6T3JZJCckauCuLzT9qxP+vV/wD0f/ySSzJyPqdJJJM1EkkkgCl6T9lnefcshWw7TUL+tmDS3qm8EgkDvLQtf0n7DPxH3LLF0FxAk7hxQBXY7FOp08zvsmaNY273mLAncqBuMNXMSAAGkgDjIg33q06Vh/o6eciS4wAIa227eTfVUlEQHd0e0LN9lp6A6/a+uCbNvrROrHreSYmSSMuPGya8nj/dOpHVRvTENoVZBkyeaP2LiHNq02tcWtc9ocBYOm1x4qrew7jCJ2c3LVpng9h8nAoGb1upTgo3PgmGlx4D56BQYvHNpgmrVp0QPWIzR3T81ZJHtfaDaTXBzXuLhADWzc8SSAFT0RiKnYphg4uufLQeZVdX6c0AT6Kg6q71nkCeYgERykKn2h0uxtR0NeKLNwYAD35jJHmociXJI2b9kspD0+Jq9m+d14JgdW1j+EBA4jpfhGmKNN+IeN9r/wA7pIPfGixowFWqczs9V+4vJPlmsjKPRyrYZmtM3vHDlz1U3+iXyfoDOOrOb2nH+J7iXH8ZF3H+ZROqHLkdJEzqQ0fyiATpd0lXtbZuHow11cVHCARTHVsOI14eKcMXSZ+7oX9Z9j5XJCW2TUmUuGwriJDbbtw8yisNs4uJJLR4qavVe/U/7RA8zdQDDD6klGhrhkwz9jpf6rfMfNJC/sw+gEk8kV9k+hG9IsP6x/2u+ATv+ocN/qfkf/xXnTNtYYC9Wl4OHuIB9iMwuNo1T9lUa/k2CRHLUaqylKzdDb+H/wBT8r/+K5/1Bhv9T8r/APisaB7P4fjN7LMbd2hVZXczM0NgFpLBNxcX35pRYZHpG29o0qrWim7MQZNnC0HiFQkdYqu6L4l1Sm57yCQ5zRFrCIt53Vj94poozfSYH0ouSIsCbCzdBu1VTNu9W3SUfaDuPuaqknduhZvstdAmIHWPu8NVLTwwIBkjquO7cSI0ncPNQVG9Y9/wThJJgnRx1OgBcRA4wlK6Eh72hsXmWh3dy9vFNrsyuLZ0JHkY+CcKLjF5lpgb4AcYE6H7MgAcu5PrYN+Yy5pJc4TJ1aXZybfwz/MFKl+2NoFeE4OiHbxfy/VPfh3ASQI11v2nNv4scox8FommTQDV6Q46uD1jSY6ex1Rf1XW52JKBGzhnAc8E63JPj6vtVpUolxzGSeJPwC7+y/QH0VDkR9uTOYfZ2EY0ekrOeRfKxsSY0kzEn3qvdTcXSzqN3Aa/7zf2q2ZguDUQ3Z5KVlLiXpV4ek5ujyDyN/NPOHB1GY8Tf9FdUNm3uj6eAHBGylGKM0zDcBHs9ymZhDwV7Swov3qZ1ENaXRMIplaKJmBJU7NnqTEbXy2FKO8z7oU+xsU+rUcHAAAaRvkJ4iyIP/j+SSv/AECSrAMiXA5XZpAEAGzRznXuVdT2hV9I99JtFtoBqA5o1+6d9rTuR+zLOqjcAR3wSFn3nrG40bYlvqt4rnjyyXEpNWzRwi5tXSLkbUxhn/th/LUP/uhMfhMTWILjQJjcxw/9yhqL7OIyw3U236eaKY+dMpgSYyG3h3pL6p9qLJf08JastujtOqwGm9tMNAkFmaSZ3gmP7KyDDmKocBWqjN6JrXPLbAlgtmAzGSLAj+6odvNxrnOp1YAOXRzizQGBYNPPq+xdHHyZRyoiUcHii16R1Wuq9VwdDYMEGDAsY0Kqwh8HRcxpDjJnwAiIU4Kd2NdALz1j9aBOa8jTgR4EQR5FMqdozxTwEyRwxLpm2kSBpOab/wA5SGIdPEw4XHrZpP5j5BMcmwpxQ7Y+pWcTrbeOJkmfaVwpsrpVJJCLrDbPDmtdxaD5gIn9ia3Ugd5AU9GnOFaf4G6coHwWbrYJoqEkkxBEnmliOy8xRZSEuBPcJ0QmG2qH1WsbTIDjGYnkrbbVO7P5vgqfBtiqy0fae9PEVl0KKmFJTFq6AqoLAqVO7u8ruKp/Zu7viFMxt3d67iG9R3cUUBl8dhyQDGh94RvR9n2z+bXf1NQ+1GdQccw8oKJ2D+/PNrveCihF/lST4SVAZjY+2mhpb2QWxmF4HEQIkk6mwVNjcY6nUlwBPVuOw4ZG+2IUGy9sGhLmdstLDmmA08ALzbeYCrMW50WuHXIAgA6w2eHwXEo1FRFKbey1bteGVW7nzA5ZhEc4kyrrZ1QNFQaEkAieTTAtusFjGiBMZRYlpPWlo9kkn61shis9T7PsNaHZS4NktEgS4ibxbWyVUmkVGVOzdbFdGJYN5w9Q68Kzd0X7Ws+9XGKph8tcJ4cjxCz/AEOL6jzVeAPsyG7yAXNMDkYmLLQ1aoDje9rb7xddPF/BJlTdu0ZPblINq5R6oPtKCKsekv788mt+KrXFDBAdQ3K6Db61TH9op4TJOZvr3pNP1uScJHj9fFdaUwGEXXTdInikgDX7Nvg2/hPscfkqLGEh5/CD7eKu9hGcHHD0nvJ+Kqce7rRA7GsX1KYmX21m9jx+CoKbQKwjT0zPabrQbQuyme73LP4gxX/nYfY2famBqnBJOeLlcQBA3tFOqjqO/CfcuR1ipHjqu7j7kAZnab4YLA3GviptiuiuBxB/plN2k0ZBJi43TxXNkEftDLk67v4DzQI0qSdCSoZ45WfAhx3HL1d88Z014oZ1d7TEt3aEEX0m2q0exNhMq03kh2fIYzktAOl9ZEk8FR19mlr8uUgdXMZkkEAnKIgj9NVzJKrE4uwP9plFYeu3jbjA8JTsBsvOyoXSHgEMEEgu1Nx2Rlabne4KbD1BTF2EOkGwJjlrCTrwMX6b7occrmNMS6k8iDMw5smY4nSd60bx19SO7es50Yqh1SgQf8utaRmAJaRIHctK7t+SviX4mk+zK9JT/iX9zB+UfNVz0b0gP+Jq/wAn9DUDU0TfYLoAcbnvT2XG+1kxwMnvKdKokeEimzCRfbTwskA4qNx1TyUzf9eSYjW9GDOFeODnj8rT8VXbQHWFgZYeO7xRnQ900Ko/jPtaPkh9qC7bfddv4gzaOSpdAy5xV6VM8m/0rPY8ltR1/UPA/dnTVaFxmhS7mf0rP7Us98gdlpm/LmmI1r9U1PcmoGRHtJ+49xTD2lIEAZ3aVImnA1kJmz6JFemdwIH5YROPpTTI7j7VDs+jFRh4FqCWaVJJJMo8qZWqQWurWNrAzA0vuNlMMP2eu4tGgvfhB1/sp6206RuKL2bgBUzme40wYhCVMVmYTfMCe7Lw0udfYvNk21RpyKUFb9+TuK2Y4lnonwWk5mEkWvNxvMwe+VFXe0OaHFxsBEWPA+1F7EcS5xhzjldFwLgS3XQTE8pWhp7Jw7R1TXHIvYY8churSuKsSTaugH/+cvqVcUS1jvRsY6XfdaTGUEneb25LfupHPEcEHsJjRShogAxJ7ToAu7KBJ3KendxvF90rrgklolprTMjtz/uav4h/SEE5EbXP+Iq/jPsQrnhS+yl0CPNz3n3rrSmONz4roduj63pkjikAkmnf7kAPTHj3jnvHwT3BNCYGn6FiRWHNh8w75KxxWxi+OtETuO8EfFU/QxxzVgDEhp0nQu+a0ZLvX/L+qpdCYhgoptZPZAE9yCxWwg8yXRaLDnKMLj6/5f1Xet6/5f1TFROKNv0S9EoZd6/5f1Sl3r/l/VAxxo9ZPFFC5nZj1/Z+qkGb1/y/qgDh2eDYkkfXNMbsmmCCJkEHXgZE3Uku9YeRSzO9dvkUxUT+j7/YuobM71m/m+S6gZ5D6Yt1MCeU8l1jxqBIJ5bx+nFS4jCvDAdPvX3i2nHT2obDTLSCRGulge/Sy4dUK2mGUXvBdlvIygzbUE6HT9Vo8PtmmKYaXdYABuuvAzH9huWbaQQTBOsdYNv5GVHg8YLgy7Tfp4wTvNklaKjLFG2wPSptMZWsLpM66SN1rjTheShsJ0oqtqDMGkEguJkW3kRIE66b1nsK8l7jTc6wuYjfpHOPYm1XlwJLmiPWMONptb5aok+TVMl5F7jamaq93rOJtpruUD23lNpOkN4wPcnVCug0AibnvKeDZMJue8roP91RI8FcOoSck0+1AD02y47UXSz7kwLzoi/7aoONOfJzfmtRCxvR/EGnWkNzy0giQLSCTfXTTfZX22tt06JiSYkOygG9oGaSG67wdNI1eSS2Fenau0jFLNTc0vqZXXDmsh33njqicumsGU8bbpS0aE597TBYYy2OptHGVisXtao0BrTaoMxi8GXQCAMrTECAOB10oa9ZwMzEw7iSdRzmVguWTYpSXh6ni9rsZlIghxjrEtM6RET2ok6aqXD4kTUL61OASWts1zGtAzZr3EnWNL715P8AtbjlEkz48jZT4TGPFRxzGQZ01JMX1nUyDbVDnJbYKa6o9TfiGB4GYS4S3mORRCz+ytpPNfLV+zzNaQARlJIFgXbyALC3Vtqrw125/R3zRm0MRMWdEE8uS3hNSQDyuFdK4VYCSXJSTEeUnGO9JIh40h+4xb6HAKQvyhoYw5ZJsHEbvcAqp1Swkd8WMb5PFHUGGL1CBIlmfWfWv1dxniuJrRq3Lk/0v6IDijJ1t+nwUtGmCSQYdA3E+zyROOpNgkPYZsWibW1BMk+aEwzQ2HF02sPrVRZm4a2yUuaHhps5xAtAmTE8OKt6mAoukddoMWBDtN91SNc1zmADRzY8/wBVpHBbRiqCPVEPoGiIqacQR7rLlQEf5jf9wT3C6DxDPr67laLsY97pMka8WpgqmdR9eCbkvyTw1USOdV4n68kg7n71G8CYJuRbn8/1UjoEBAD/AEkrof8AUJgjiE4O4eKQHadUgzJm94FvMqOu3NJBdJiZi+6ddVIV1qTin2BUFxlwOgAzAzYxE23fND4hvC7ZERMm0EiRMiU6uSHunNcuuNImIjhITajyLaG0TBGo4DfO7ksEqZnWyOgwmI3eF7680XQpuDruuJg66n64KF2IEB2uupmbxu7vYnYA5gYtlkze4F45Ik3Q6YdgcQ1riYBF43cNPV36LcdDqr3CqXPkF8jP+8IjqkkW089y86oMII0MkTwuAfmPBbWligA0CztOqbW9yrjqMgV+mxcxNLFmae0yNOEi+qkZt943T5rqTTKNBkXVQ/8AUh9T2/okqEYIYcMAykG93Cc2lgTAnQ2XMk39lwfdouMq/dOkTPARYeZTKLBcTebcbb7aBcVA5Saq9EOJeGOAA0AvrqSp3E3ETw+X18Vz0BMghpJOZpMERwglF7OwmYBzqoaRaA2RfQAfWqKTRWKx2/6/6cw2AdmabWId97SbbtfH9bonRcbhPUcQNdLEGDEgySOJ4ptQluo8dQrjfo07HO4IXEajuKILkPXdcKkxsgLLpEFPFguaqrJCcNVLWu60AwCJjN1X6ibgSNbSU57xLusI1ALgZAnKOqINzYWAkKCg7KHGAbDUAiJBvPdHip30+yDTizd0TPoz1hv1m/rLCdKTNI9CFdl9CTIGtu1fSDIiPxcrNxRvOZrtwLZ0GmoFoXX0XAOBDdMx6rGkAB0Agdk20GtuS5i4mQANZgtO+1m6CPGAiFZaFLogKcE3MVwWC6CCjx2LgluoDnEXOszx3FA4iuJLoAvx7txMDTct7htvv6rfRshoyyWgmGiJlTO248iAxs7zl7oImyhKNi2YBmLaKTYImSCN0GSN6k2TiTDhTYHuIIIGYm+/qmZW5btsgwWsMaxTZIPg1S0tvOc2MmUDg2FWMQMpRw2JdH+FrCJk+iq3sALQrvZezMRVcXOpGiIiX522iwaHDdfU71YUNrVS2BpMknWOCD2rtN1NvWcMzuy0ceJ5BLGHYbYbjNn06JAbUlx1baQNxtukIU0SeJVNTrOJLnHM6wJO6ATAjvV9ssgiCCSYEzHeY3+xRCSU9dB4c/YXfRCSuf2M+qfIfNJdRJkaWyYaetABED79+UQ7hHyuwbJOdjWyGukFxBJm9iImIEXsiDV60tlsAagjgR8LnknUsaA6CJcN5sBa1je94PLxXmvkpM0UV6Ct2OcuYuEzYyY8ZEjeicLgcrjnLRBEtBJcLaDLYanionhz3nISSbtggTYmDwNtU6lj3tGUsyEGS5xDnEtBNuH4oGoUQ5JNWx0ixc9rQA0GANADIG7ncceCF2hhi8BxtS1IkZyeYngQLaXUf7ZmbYCc26SB1jm1AmDbdogK1aoXZg2X6tba/WEwBaZ9/k/uTE2kH52kAt0N5mwHDnAi/FCVXSZGkX+CJq4ljGkP1IzcTp2RubuvxI03gsfrwJlscIBjhqdxOk71pxSd7BsnYZsF19vh3KOjM21tCdWEGDxghbZUxEzaE798ePWjcYEjx8JTX0gBzkiTpAi+lt481G154nz3p9Mc4/Tn4Ixa22O0IUhB7u4WnTyGq7AExABE9q4N4HaPK19BpKhcuOP13owfdhZ0u+oTmush3Vb2XKhJbmDgL77TyCqU1HsmwkYsSCWthttLGNT7VJSe97pphsQJvYa3meUeCAfXOUQ4EXBBtrqY7+aWHxrvuwJBaRprr7uC47lt/JKaNBVrNaR3XjgNT3ptfEBzSGyZ4CZ3W4hU2HYwibkSJ6wiTpEceW4IyjUDOyQWxdpMxzFkPmmi0FGuQ0BgnfPGZ18iFR4nZ+IqPLxDyeE2HBg4C/j5q0pZmg5G6iIzCDroDvuTqdEyXMbPpHNiHdW+WdN9/upQ5ZehQFgKbg05hoXTeYnSOV1dbMcwQRmkb7/P2Ksq4zJmbmbmMu0iZ1AiYHcYupsLtlkCCA7mNNbQPiqjy07aCkvTRf8AyX/l9oSVF+3D13ebfmkr/wAv4LqP7I62Opuk5odYay2DfvHv8kyo4ZQDcZvugZtLC6iNYjKA0OaJGgJ4mNAbk3HO67QpSDUcIFxAgDxvJNuWoWb6sOydj29bJckm5HtzD380wBzmfaASCQDNwOHLSR3qLEVIDTcACRE9Zu+bwXCNOC6cWHgerNomZFhcbo48lDV7F8BLaLGQwQS65ibuFhJ0sO5RU8O8Om8OsdL31NpOnsK6azgcmWSJ5Bs6mYgbj56pYY6kl+bRokxHrN3kKWmFWcFJmZzyScp0kTpEtjXqmN2ieG06Qy5BoZm5gnqkTpElDeiBJfOUusRa4G9sGx3aRdEfs7YY4icotBuJmJHu8Era9JCXYPsvIc2bTIABtBFrjxtZdcxrgZBD3k+2IPid6hfDy4SesASAbRfv3hDvcWuAduhwicsf3kFPKT6HJpEowgySX9aYcIsI1v3BQOPu4KerjIBBMEgE6X36Hn8U+njjUeZa2WkhthvsLLaPO6/IVL9gkAu5GPhzTKz7uI3bh7I5fJGVMI5wa9sa3iADz1AnRUWKDnPyEFpnTrAmeyTxGq2jyZLQnoke4Hq3zEaTlM8rXGvsTsXTbDYIcIiQIkxE66mFX7VYSabAzK0ACfvaRBnhCIxmFLACSQCAYBOZ15JnmfcoaurZDGvaSIaM1yJE2IuBwiIFo8V3BsiA7OSQQdYk2iGidTx95UOGe4tJbLXXA1j+Y6qwwGYNdMF5IdIkcmmTxuUPWhxRO0NNjDdxtcxuB3G3vTn1gW5gQLjKIEkX3296Axm0jT0a57swObLYQPuubN/E7inV8UzskObmgw6C4PjrZoiRMqHBl3QRVx4dTvJAO4kRF7HjxRdDFghjW5SHAEHNDgI+/F5mfaq4lriGFwFjoerDe0AIncdyHxQ9R1m36jGtcSbWIvoOe9SuJdCTaZa1K3XyCHaHLILSLWueIFhwQYDW1STJYRDRusRoPcN0qvw20fQyPRw4tiTILTOkEDLvHin4uk+oxriPRsNpd1odvLoHVJO7kVS42tXoG7NPkpf6Tv8AY1JU/oKfqj68UlWKKv4J2Fz4aIAETHwjWw38d8J2PJaCQ1ogCSJDjMxffZJJKaCT/ErcJiiSBc9V0SbCxJMDUwIR+yKzqt7Zerc9rraGBYkQN6SS0nFYi49tBOMfLoaAJMfmjUXA8U/aDHXLYhs6kggARaxlJJcbe6CT0yVrgWCRIaQBeCC4CNLe8qCq403AySe+xHAgDj36lJJTewk6FSxJDspY2S1zs28ADrCY5WTHl7nNpjKQabnibA5Ys4DfbnCSStRTkmyltAge6q5tmyWNfN56wAjyhO/aruYAMxdrzJ4i5F0klpJLaICKmIqU3NokibGR7d2+/sRezsYKjjmaJaJaSASABfx+0HkkknGKRcH4AYltOrUDus17XAyIv1p949/Fc2xgi4Z80Ogwb6NOhE2MjVcSWSk0++jKXoLn9Hla7rFxEExYg2mwtceSl/bCGZxJzB1ibAtjKNLi/hzSSXSvBxYZgsEDTD6l87WnKCQ1oNyImHHS8blA3AsLatJo6ocHtzXcCQZuI33SSXGuWWUlfRUtEGztgteQ6oT1CGjKRcD1pF/AhXReyRlZENhmljlME8bW7iUklo+SUuy4L8UwI02PyuLBmuc0DNcQL6217wnNLGNAyBzRBg8zJubzrdJJZSk7xvRneg79kb/o0f8AaPkkkktbf7Fk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46" name="AutoShape 6" descr="data:image/jpeg;base64,/9j/4AAQSkZJRgABAQAAAQABAAD/2wCEAAkGBxMTEhUTExMWFhUXGBgYFxcYGBgZFhcYGBoYHRUXFxoYHSggGBolGxUYITEiJSkrLi4uFx8zODMtNygtLisBCgoKDg0OGxAQGy0lHyUtLS0tLS0tLS0tLS0tLS0tLS0tLS0tLS0tLS0vLS0tLS0tLS0tLS0tLS0tLS0tLS0tLf/AABEIAQYAwQMBIgACEQEDEQH/xAAcAAABBQEBAQAAAAAAAAAAAAAEAAIDBQYBBwj/xABFEAABAwIDBAYHBQYFBAMBAAABAAIRAyEEEjEFQVFhBiIycYGRE1KhscHR8CNCcqLhFDNigrLxJENTktIWNGPCFXOTB//EABkBAAMBAQEAAAAAAAAAAAAAAAABAgMEBf/EACYRAAICAgMAAQQCAwAAAAAAAAABAhESIQMxQWEEEyJRMqEUccH/2gAMAwEAAhEDEQA/APcUkkkAJeb9O9vHEVDgqDvs2mK7x94j/LB4DfxNtxn0WtTDmlpkAggwS034EXB5hYvaXQwUWzg2Tr1HOFjxlxuOSUroqNemUq02Na2mBcbh9fXilh2Fxki+gHAfX1dEYXCODiHgh4PXnUHh3/34IrCYW7p0njM8u5ZpFtj8Nh/L+r9PrRH02rjWqOq8k5Ga/ePAcBz5rToz7B8SQXmCOB7xuUL2KSrs9oMA+UQojhCND7D8CnYhmKZ1T4e8KENXamIbBh7SeE39uq62eCLsfQDRb9s78Q9zVe5bFU+Qel0+8Pc1WlXEwLARvc4wO4cUCJZDWyTA+tENicTbryAdGDtO7+AUD8TJ6vWfx+4zk0bypcLgJ6zjrqTqf09iVjBvRvqkTZu5o08eKPaxlIXu7c0a+HzXfT/dpDvdu8OPen08O1l3GXHxJPx+tEARik+r2rN9UaePH3d6kbWptORpvy+a7VcSJecrdYm5H8R3BB4eu19TqDqtGsW8D+iYgXpR2aZ/iPtAVhhDd3gg+kphtPXtn3FEbPdM66b0xehKjxIt4qZQ4rs+PzTGDpJqSQj1hJJJIYkkkkAZzpPh252Pi5BB5xEeN1QUG3d3rTdJWzk/m+Cy76hktp3c7fuaOPf9cAUB3FVyDkZd58m8+/8AueYxrCm3U3O7tPPBvLi4pVKmU+jpdaoe0/XLx13/AEZNi5mBuXPdNrnh/COA7rnvSGVuR0k5G3vaRE7pVT0h2qaUUpgEAuEzrpJOovoPktNWrdYBrCWwII+ULA9IA0YqpVMuYSBcWa5rQCyd5BHhZZ8zajo2+nSc9kD64IMvE8Lg+9aDoztJzqZa4glkQXHVpmL8oKxz8TVeSAafo7kAgDQSABru3rV9DaANAvcQHOcRAtAbprzJWXDdm31FYlrUxMOBgHM4jXqzlBE8Yg+aOo4Qu6zz5/DgPq6q6rGNeJH3xoNbDU94jxVxke/tWb6o+PH6suo4kcpU2UxJuSbNGp8FKKb6l32bub8+Pu713CYZrbhEkTZFARB4Ahg7zuHzQlfGhphsvfv/AFO7u15Lpo1Klv3bBaBqfEaeHmVIfRUABvOgAlzu4D+yABW4Fz+vXdDRfLo0d/zN0XhqrSIYIbJuRE8xy5po9JUIkZGerYud+LcAiKvaCEgKrpUPsmH/AMg/pcicDr/KPgoOkzZo/wA7fc5TbO3fhHuCoXoYVDih1fFTkKHE9nxCBgSS7CSBHrCSSSQxLj3QCeF7Ak+Q1XUkAecbZ6UHFVGU6LPsbEuJIeQYzS0tsBwm8eCZUd/l0bTcu4DgOfz8rDpHjKhrGnFx2bHK1p0IntOMdw8EHhqLg45jPl8lCKZNhMK2m2B4neUHtPH0Kf7x8kf5bbmecaeKOxFXLTc71WuPiAYXmOOqhjw4mQXdbjDp18fio5eTCka8XFntmh2n0jc+Mg9GIi2sd+7wWM2ljQxmSJkuMjfmM2KucQ3h9BCV8K2o0wBIvbluWDmpdnSoY9GZpYlrey4gkXFxNtLahej9FK1N+GpskZ2zI3xJI77ELEs2ewHs+fDldGUHlukiIgjURpCuM0noznxuSNs5sVI4EfBXgWW2Lj3Vhmd2gQCeOkH64LUNXUmmrRxtNOmOpaKQKKibJ6YgU06xk+kAk7m9kX0n7x4lMqOo4YZ3k5jvPWe7u+oROIxAp03PImBpxO4eaxOIqPqPL3mXHyA3ADcFLdDL7/qtmb904M9aRm78v6q3rvPpGtDTETmtHdxWGxOVg61zGnzW9BnKeLQUotsADpA37A97fr2ruzhBA5JdIZ9A6ImWa/iCj2WXSM0GxuLTru3KxeliosV2fJSFR4jsH63oGCLqYkgR6wkkkkMSSSSAM70rLpphrdzuuYtpI71n6VOHG5PeVqOkxszvPwWab2igBu0nhtCqSQB6Nwk8xAjnJA8V5ZtynLYFgIJ5m36r0XpVVa3CuzHVzRyJmRPlPgvN9o4WpUEAtLdREjz4rl5v5HXwL8QvBY0PEngBy0CmYctwLe5C7Pw+RsEdYzAG76CIbUhpkE+XzXG7y+Dt1iC45sGBviO43t5QhniJg6I3EMDQC/mBBG+fgN0qvzhw6txH181tF2ZNUi76HGW1CCNWH6ut21ed9D3kVC1zS2W79CQQbc4n2r0Rq7eJ3E8/lVSOUDZSBRUdFKFoZg2PP2Tt9x7wqYUgSO9XOO/dv8PeFV0u0O9JqwM/tTDiSbkkrcYN006R402H8oWS2oNfxfFajZJ+wof/AFM/pClaY2N6QCcNU/l/qaodlGcncfiidrj7Cp3A+RCD2QbN8fir8J9LWFFW7DlIUyr2XdyBlb6QJJ0pJiPWUkklJQkkkkAUnSbRnefgsntDGtoMqVXyQ0aDVxJhrRzJIHitZ0m0Z3n4LB7daalahR3Z3VXd1MAN/PUaf5UMCs6RYuqMF6XEBpOdpDWiGtJMRMy4CYk6m6x4200CbOcd2gaNwXpzWsMhzPSE2yRLWt3B02jksriejeEDmgUwA0Ek5jLiYMu3QNBbzXPycak7s6eHkcVRR4PEvcC+7p0DWwB53KH2li6pplrKbw6144GfFXe0CxjopgQABA3G894QZqHifJcqg1JnU5xcTNVBiXQHzltIjdvNxrzR9Co1gMNPKXdaeMhH13S0jkYkGJ8lTur1gZc1rhyjRX30idLsmbjMr2uAhwvu3cyvVNnYttakyqycr2hwkQRyK8yw2IDrhuXwhbfoXUJpVBMhr7cgWt08Z81twy3iYfUQtZF5R0UjVHS0TgV1HIQ4vsP7h8FVUu0FbYrsP7lT09QhgBbWHa5P+K0GxT/h6H4B7FR7UaZcB63x5q+2QzJQpB/VIBkGxFzu7oU+jJNq/uan4T7FW7EqS1h5n4ovauPaKT2tElzSATYX4cfCfBVXR+pFPO5wDWudJuAABJJuq8J9NAZTarTld3H3LP4vp5hW2pipVPFrYb4lxBHkqPbHTHE1GZWU20GuOocX1CBreAGi+6T3JZJCckauCuLzT9qxP+vV/wD0f/ySSzJyPqdJJJM1EkkkgCl6T9lnefcshWw7TUL+tmDS3qm8EgkDvLQtf0n7DPxH3LLF0FxAk7hxQBXY7FOp08zvsmaNY273mLAncqBuMNXMSAAGkgDjIg33q06Vh/o6eciS4wAIa227eTfVUlEQHd0e0LN9lp6A6/a+uCbNvrROrHreSYmSSMuPGya8nj/dOpHVRvTENoVZBkyeaP2LiHNq02tcWtc9ocBYOm1x4qrew7jCJ2c3LVpng9h8nAoGb1upTgo3PgmGlx4D56BQYvHNpgmrVp0QPWIzR3T81ZJHtfaDaTXBzXuLhADWzc8SSAFT0RiKnYphg4uufLQeZVdX6c0AT6Kg6q71nkCeYgERykKn2h0uxtR0NeKLNwYAD35jJHmociXJI2b9kspD0+Jq9m+d14JgdW1j+EBA4jpfhGmKNN+IeN9r/wA7pIPfGixowFWqczs9V+4vJPlmsjKPRyrYZmtM3vHDlz1U3+iXyfoDOOrOb2nH+J7iXH8ZF3H+ZROqHLkdJEzqQ0fyiATpd0lXtbZuHow11cVHCARTHVsOI14eKcMXSZ+7oX9Z9j5XJCW2TUmUuGwriJDbbtw8yisNs4uJJLR4qavVe/U/7RA8zdQDDD6klGhrhkwz9jpf6rfMfNJC/sw+gEk8kV9k+hG9IsP6x/2u+ATv+ocN/qfkf/xXnTNtYYC9Wl4OHuIB9iMwuNo1T9lUa/k2CRHLUaqylKzdDb+H/wBT8r/+K5/1Bhv9T8r/APisaB7P4fjN7LMbd2hVZXczM0NgFpLBNxcX35pRYZHpG29o0qrWim7MQZNnC0HiFQkdYqu6L4l1Sm57yCQ5zRFrCIt53Vj94poozfSYH0ouSIsCbCzdBu1VTNu9W3SUfaDuPuaqknduhZvstdAmIHWPu8NVLTwwIBkjquO7cSI0ncPNQVG9Y9/wThJJgnRx1OgBcRA4wlK6Eh72hsXmWh3dy9vFNrsyuLZ0JHkY+CcKLjF5lpgb4AcYE6H7MgAcu5PrYN+Yy5pJc4TJ1aXZybfwz/MFKl+2NoFeE4OiHbxfy/VPfh3ASQI11v2nNv4scox8FommTQDV6Q46uD1jSY6ex1Rf1XW52JKBGzhnAc8E63JPj6vtVpUolxzGSeJPwC7+y/QH0VDkR9uTOYfZ2EY0ekrOeRfKxsSY0kzEn3qvdTcXSzqN3Aa/7zf2q2ZguDUQ3Z5KVlLiXpV4ek5ujyDyN/NPOHB1GY8Tf9FdUNm3uj6eAHBGylGKM0zDcBHs9ymZhDwV7Swov3qZ1ENaXRMIplaKJmBJU7NnqTEbXy2FKO8z7oU+xsU+rUcHAAAaRvkJ4iyIP/j+SSv/AECSrAMiXA5XZpAEAGzRznXuVdT2hV9I99JtFtoBqA5o1+6d9rTuR+zLOqjcAR3wSFn3nrG40bYlvqt4rnjyyXEpNWzRwi5tXSLkbUxhn/th/LUP/uhMfhMTWILjQJjcxw/9yhqL7OIyw3U236eaKY+dMpgSYyG3h3pL6p9qLJf08JastujtOqwGm9tMNAkFmaSZ3gmP7KyDDmKocBWqjN6JrXPLbAlgtmAzGSLAj+6odvNxrnOp1YAOXRzizQGBYNPPq+xdHHyZRyoiUcHii16R1Wuq9VwdDYMEGDAsY0Kqwh8HRcxpDjJnwAiIU4Kd2NdALz1j9aBOa8jTgR4EQR5FMqdozxTwEyRwxLpm2kSBpOab/wA5SGIdPEw4XHrZpP5j5BMcmwpxQ7Y+pWcTrbeOJkmfaVwpsrpVJJCLrDbPDmtdxaD5gIn9ia3Ugd5AU9GnOFaf4G6coHwWbrYJoqEkkxBEnmliOy8xRZSEuBPcJ0QmG2qH1WsbTIDjGYnkrbbVO7P5vgqfBtiqy0fae9PEVl0KKmFJTFq6AqoLAqVO7u8ruKp/Zu7viFMxt3d67iG9R3cUUBl8dhyQDGh94RvR9n2z+bXf1NQ+1GdQccw8oKJ2D+/PNrveCihF/lST4SVAZjY+2mhpb2QWxmF4HEQIkk6mwVNjcY6nUlwBPVuOw4ZG+2IUGy9sGhLmdstLDmmA08ALzbeYCrMW50WuHXIAgA6w2eHwXEo1FRFKbey1bteGVW7nzA5ZhEc4kyrrZ1QNFQaEkAieTTAtusFjGiBMZRYlpPWlo9kkn61shis9T7PsNaHZS4NktEgS4ibxbWyVUmkVGVOzdbFdGJYN5w9Q68Kzd0X7Ws+9XGKph8tcJ4cjxCz/AEOL6jzVeAPsyG7yAXNMDkYmLLQ1aoDje9rb7xddPF/BJlTdu0ZPblINq5R6oPtKCKsekv788mt+KrXFDBAdQ3K6Db61TH9op4TJOZvr3pNP1uScJHj9fFdaUwGEXXTdInikgDX7Nvg2/hPscfkqLGEh5/CD7eKu9hGcHHD0nvJ+Kqce7rRA7GsX1KYmX21m9jx+CoKbQKwjT0zPabrQbQuyme73LP4gxX/nYfY2famBqnBJOeLlcQBA3tFOqjqO/CfcuR1ipHjqu7j7kAZnab4YLA3GviptiuiuBxB/plN2k0ZBJi43TxXNkEftDLk67v4DzQI0qSdCSoZ45WfAhx3HL1d88Z014oZ1d7TEt3aEEX0m2q0exNhMq03kh2fIYzktAOl9ZEk8FR19mlr8uUgdXMZkkEAnKIgj9NVzJKrE4uwP9plFYeu3jbjA8JTsBsvOyoXSHgEMEEgu1Nx2Rlabne4KbD1BTF2EOkGwJjlrCTrwMX6b7occrmNMS6k8iDMw5smY4nSd60bx19SO7es50Yqh1SgQf8utaRmAJaRIHctK7t+SviX4mk+zK9JT/iX9zB+UfNVz0b0gP+Jq/wAn9DUDU0TfYLoAcbnvT2XG+1kxwMnvKdKokeEimzCRfbTwskA4qNx1TyUzf9eSYjW9GDOFeODnj8rT8VXbQHWFgZYeO7xRnQ900Ko/jPtaPkh9qC7bfddv4gzaOSpdAy5xV6VM8m/0rPY8ltR1/UPA/dnTVaFxmhS7mf0rP7Us98gdlpm/LmmI1r9U1PcmoGRHtJ+49xTD2lIEAZ3aVImnA1kJmz6JFemdwIH5YROPpTTI7j7VDs+jFRh4FqCWaVJJJMo8qZWqQWurWNrAzA0vuNlMMP2eu4tGgvfhB1/sp6206RuKL2bgBUzme40wYhCVMVmYTfMCe7Lw0udfYvNk21RpyKUFb9+TuK2Y4lnonwWk5mEkWvNxvMwe+VFXe0OaHFxsBEWPA+1F7EcS5xhzjldFwLgS3XQTE8pWhp7Jw7R1TXHIvYY8churSuKsSTaugH/+cvqVcUS1jvRsY6XfdaTGUEneb25LfupHPEcEHsJjRShogAxJ7ToAu7KBJ3KendxvF90rrgklolprTMjtz/uav4h/SEE5EbXP+Iq/jPsQrnhS+yl0CPNz3n3rrSmONz4roduj63pkjikAkmnf7kAPTHj3jnvHwT3BNCYGn6FiRWHNh8w75KxxWxi+OtETuO8EfFU/QxxzVgDEhp0nQu+a0ZLvX/L+qpdCYhgoptZPZAE9yCxWwg8yXRaLDnKMLj6/5f1Xet6/5f1TFROKNv0S9EoZd6/5f1Sl3r/l/VAxxo9ZPFFC5nZj1/Z+qkGb1/y/qgDh2eDYkkfXNMbsmmCCJkEHXgZE3Uku9YeRSzO9dvkUxUT+j7/YuobM71m/m+S6gZ5D6Yt1MCeU8l1jxqBIJ5bx+nFS4jCvDAdPvX3i2nHT2obDTLSCRGulge/Sy4dUK2mGUXvBdlvIygzbUE6HT9Vo8PtmmKYaXdYABuuvAzH9huWbaQQTBOsdYNv5GVHg8YLgy7Tfp4wTvNklaKjLFG2wPSptMZWsLpM66SN1rjTheShsJ0oqtqDMGkEguJkW3kRIE66b1nsK8l7jTc6wuYjfpHOPYm1XlwJLmiPWMONptb5aok+TVMl5F7jamaq93rOJtpruUD23lNpOkN4wPcnVCug0AibnvKeDZMJue8roP91RI8FcOoSck0+1AD02y47UXSz7kwLzoi/7aoONOfJzfmtRCxvR/EGnWkNzy0giQLSCTfXTTfZX22tt06JiSYkOygG9oGaSG67wdNI1eSS2Fenau0jFLNTc0vqZXXDmsh33njqicumsGU8bbpS0aE597TBYYy2OptHGVisXtao0BrTaoMxi8GXQCAMrTECAOB10oa9ZwMzEw7iSdRzmVguWTYpSXh6ni9rsZlIghxjrEtM6RET2ok6aqXD4kTUL61OASWts1zGtAzZr3EnWNL715P8AtbjlEkz48jZT4TGPFRxzGQZ01JMX1nUyDbVDnJbYKa6o9TfiGB4GYS4S3mORRCz+ytpPNfLV+zzNaQARlJIFgXbyALC3Vtqrw125/R3zRm0MRMWdEE8uS3hNSQDyuFdK4VYCSXJSTEeUnGO9JIh40h+4xb6HAKQvyhoYw5ZJsHEbvcAqp1Swkd8WMb5PFHUGGL1CBIlmfWfWv1dxniuJrRq3Lk/0v6IDijJ1t+nwUtGmCSQYdA3E+zyROOpNgkPYZsWibW1BMk+aEwzQ2HF02sPrVRZm4a2yUuaHhps5xAtAmTE8OKt6mAoukddoMWBDtN91SNc1zmADRzY8/wBVpHBbRiqCPVEPoGiIqacQR7rLlQEf5jf9wT3C6DxDPr67laLsY97pMka8WpgqmdR9eCbkvyTw1USOdV4n68kg7n71G8CYJuRbn8/1UjoEBAD/AEkrof8AUJgjiE4O4eKQHadUgzJm94FvMqOu3NJBdJiZi+6ddVIV1qTin2BUFxlwOgAzAzYxE23fND4hvC7ZERMm0EiRMiU6uSHunNcuuNImIjhITajyLaG0TBGo4DfO7ksEqZnWyOgwmI3eF7680XQpuDruuJg66n64KF2IEB2uupmbxu7vYnYA5gYtlkze4F45Ik3Q6YdgcQ1riYBF43cNPV36LcdDqr3CqXPkF8jP+8IjqkkW089y86oMII0MkTwuAfmPBbWligA0CztOqbW9yrjqMgV+mxcxNLFmae0yNOEi+qkZt943T5rqTTKNBkXVQ/8AUh9T2/okqEYIYcMAykG93Cc2lgTAnQ2XMk39lwfdouMq/dOkTPARYeZTKLBcTebcbb7aBcVA5Saq9EOJeGOAA0AvrqSp3E3ETw+X18Vz0BMghpJOZpMERwglF7OwmYBzqoaRaA2RfQAfWqKTRWKx2/6/6cw2AdmabWId97SbbtfH9bonRcbhPUcQNdLEGDEgySOJ4ptQluo8dQrjfo07HO4IXEajuKILkPXdcKkxsgLLpEFPFguaqrJCcNVLWu60AwCJjN1X6ibgSNbSU57xLusI1ALgZAnKOqINzYWAkKCg7KHGAbDUAiJBvPdHip30+yDTizd0TPoz1hv1m/rLCdKTNI9CFdl9CTIGtu1fSDIiPxcrNxRvOZrtwLZ0GmoFoXX0XAOBDdMx6rGkAB0Agdk20GtuS5i4mQANZgtO+1m6CPGAiFZaFLogKcE3MVwWC6CCjx2LgluoDnEXOszx3FA4iuJLoAvx7txMDTct7htvv6rfRshoyyWgmGiJlTO248iAxs7zl7oImyhKNi2YBmLaKTYImSCN0GSN6k2TiTDhTYHuIIIGYm+/qmZW5btsgwWsMaxTZIPg1S0tvOc2MmUDg2FWMQMpRw2JdH+FrCJk+iq3sALQrvZezMRVcXOpGiIiX522iwaHDdfU71YUNrVS2BpMknWOCD2rtN1NvWcMzuy0ceJ5BLGHYbYbjNn06JAbUlx1baQNxtukIU0SeJVNTrOJLnHM6wJO6ATAjvV9ssgiCCSYEzHeY3+xRCSU9dB4c/YXfRCSuf2M+qfIfNJdRJkaWyYaetABED79+UQ7hHyuwbJOdjWyGukFxBJm9iImIEXsiDV60tlsAagjgR8LnknUsaA6CJcN5sBa1je94PLxXmvkpM0UV6Ct2OcuYuEzYyY8ZEjeicLgcrjnLRBEtBJcLaDLYanionhz3nISSbtggTYmDwNtU6lj3tGUsyEGS5xDnEtBNuH4oGoUQ5JNWx0ixc9rQA0GANADIG7ncceCF2hhi8BxtS1IkZyeYngQLaXUf7ZmbYCc26SB1jm1AmDbdogK1aoXZg2X6tba/WEwBaZ9/k/uTE2kH52kAt0N5mwHDnAi/FCVXSZGkX+CJq4ljGkP1IzcTp2RubuvxI03gsfrwJlscIBjhqdxOk71pxSd7BsnYZsF19vh3KOjM21tCdWEGDxghbZUxEzaE798ePWjcYEjx8JTX0gBzkiTpAi+lt481G154nz3p9Mc4/Tn4Ixa22O0IUhB7u4WnTyGq7AExABE9q4N4HaPK19BpKhcuOP13owfdhZ0u+oTmush3Vb2XKhJbmDgL77TyCqU1HsmwkYsSCWthttLGNT7VJSe97pphsQJvYa3meUeCAfXOUQ4EXBBtrqY7+aWHxrvuwJBaRprr7uC47lt/JKaNBVrNaR3XjgNT3ptfEBzSGyZ4CZ3W4hU2HYwibkSJ6wiTpEceW4IyjUDOyQWxdpMxzFkPmmi0FGuQ0BgnfPGZ18iFR4nZ+IqPLxDyeE2HBg4C/j5q0pZmg5G6iIzCDroDvuTqdEyXMbPpHNiHdW+WdN9/upQ5ZehQFgKbg05hoXTeYnSOV1dbMcwQRmkb7/P2Ksq4zJmbmbmMu0iZ1AiYHcYupsLtlkCCA7mNNbQPiqjy07aCkvTRf8AyX/l9oSVF+3D13ebfmkr/wAv4LqP7I62Opuk5odYay2DfvHv8kyo4ZQDcZvugZtLC6iNYjKA0OaJGgJ4mNAbk3HO67QpSDUcIFxAgDxvJNuWoWb6sOydj29bJckm5HtzD380wBzmfaASCQDNwOHLSR3qLEVIDTcACRE9Zu+bwXCNOC6cWHgerNomZFhcbo48lDV7F8BLaLGQwQS65ibuFhJ0sO5RU8O8Om8OsdL31NpOnsK6azgcmWSJ5Bs6mYgbj56pYY6kl+bRokxHrN3kKWmFWcFJmZzyScp0kTpEtjXqmN2ieG06Qy5BoZm5gnqkTpElDeiBJfOUusRa4G9sGx3aRdEfs7YY4icotBuJmJHu8Era9JCXYPsvIc2bTIABtBFrjxtZdcxrgZBD3k+2IPid6hfDy4SesASAbRfv3hDvcWuAduhwicsf3kFPKT6HJpEowgySX9aYcIsI1v3BQOPu4KerjIBBMEgE6X36Hn8U+njjUeZa2WkhthvsLLaPO6/IVL9gkAu5GPhzTKz7uI3bh7I5fJGVMI5wa9sa3iADz1AnRUWKDnPyEFpnTrAmeyTxGq2jyZLQnoke4Hq3zEaTlM8rXGvsTsXTbDYIcIiQIkxE66mFX7VYSabAzK0ACfvaRBnhCIxmFLACSQCAYBOZ15JnmfcoaurZDGvaSIaM1yJE2IuBwiIFo8V3BsiA7OSQQdYk2iGidTx95UOGe4tJbLXXA1j+Y6qwwGYNdMF5IdIkcmmTxuUPWhxRO0NNjDdxtcxuB3G3vTn1gW5gQLjKIEkX3296Axm0jT0a57swObLYQPuubN/E7inV8UzskObmgw6C4PjrZoiRMqHBl3QRVx4dTvJAO4kRF7HjxRdDFghjW5SHAEHNDgI+/F5mfaq4lriGFwFjoerDe0AIncdyHxQ9R1m36jGtcSbWIvoOe9SuJdCTaZa1K3XyCHaHLILSLWueIFhwQYDW1STJYRDRusRoPcN0qvw20fQyPRw4tiTILTOkEDLvHin4uk+oxriPRsNpd1odvLoHVJO7kVS42tXoG7NPkpf6Tv8AY1JU/oKfqj68UlWKKv4J2Fz4aIAETHwjWw38d8J2PJaCQ1ogCSJDjMxffZJJKaCT/ErcJiiSBc9V0SbCxJMDUwIR+yKzqt7Zerc9rraGBYkQN6SS0nFYi49tBOMfLoaAJMfmjUXA8U/aDHXLYhs6kggARaxlJJcbe6CT0yVrgWCRIaQBeCC4CNLe8qCq403AySe+xHAgDj36lJJTewk6FSxJDspY2S1zs28ADrCY5WTHl7nNpjKQabnibA5Ys4DfbnCSStRTkmyltAge6q5tmyWNfN56wAjyhO/aruYAMxdrzJ4i5F0klpJLaICKmIqU3NokibGR7d2+/sRezsYKjjmaJaJaSASABfx+0HkkknGKRcH4AYltOrUDus17XAyIv1p949/Fc2xgi4Z80Ogwb6NOhE2MjVcSWSk0++jKXoLn9Hla7rFxEExYg2mwtceSl/bCGZxJzB1ibAtjKNLi/hzSSXSvBxYZgsEDTD6l87WnKCQ1oNyImHHS8blA3AsLatJo6ocHtzXcCQZuI33SSXGuWWUlfRUtEGztgteQ6oT1CGjKRcD1pF/AhXReyRlZENhmljlME8bW7iUklo+SUuy4L8UwI02PyuLBmuc0DNcQL6217wnNLGNAyBzRBg8zJubzrdJJZSk7xvRneg79kb/o0f8AaPkkkktbf7Fk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79268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solidFill>
                  <a:srgbClr val="7030A0"/>
                </a:solidFill>
                <a:latin typeface="Constantia" pitchFamily="18" charset="0"/>
              </a:rPr>
              <a:t>Творча спадщина</a:t>
            </a:r>
            <a:endParaRPr lang="ru-RU" sz="4000" b="1" dirty="0">
              <a:solidFill>
                <a:srgbClr val="7030A0"/>
              </a:solidFill>
              <a:latin typeface="Constantia" pitchFamily="18" charset="0"/>
            </a:endParaRPr>
          </a:p>
        </p:txBody>
      </p:sp>
      <p:pic>
        <p:nvPicPr>
          <p:cNvPr id="9218" name="Picture 2" descr="https://knygy.com.ua/pix/24/b0/f0/24b0f0f6ee308b8f6092ed12327dde1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070610"/>
            <a:ext cx="2886891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0" name="Picture 4" descr="https://znannia.com.ua/img/uploads/premed/752053oz40_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6523" y="613954"/>
            <a:ext cx="3201580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2" name="Picture 6" descr="https://encrypted-tbn0.gstatic.com/images?q=tbn%3AANd9GcRCTSuEJ-e8V6JikLfPegHqsjfE3EuijX68wH39L0xJEXzD38DA&amp;usqp=CA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00355" y="1071154"/>
            <a:ext cx="2873466" cy="2952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4" name="Picture 8" descr="https://encrypted-tbn0.gstatic.com/images?q=tbn%3AANd9GcQe2LdDadeJom2VBdNOcCajenZaF_fWmwMbfcQPG5LvvwEyUkbz&amp;usqp=CA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37270" y="4376056"/>
            <a:ext cx="1606730" cy="24819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6" name="Picture 10" descr="https://mala.storinka.org/uploaded/images/Articles/leonid_glibov/virshi/kotylasia_tarilochka/001_Kotylasya_tarilochka_zbirka_Leonid_Glibov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29246" y="4296709"/>
            <a:ext cx="1867988" cy="2561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8" name="Picture 12" descr="https://encrypted-tbn0.gstatic.com/images?q=tbn%3AANd9GcRIhaxwaixlNtosO7Lk2H5xioxKsTippsnRNdSIRgUWySXNivOl&amp;usqp=CAU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84172" y="4323806"/>
            <a:ext cx="1789612" cy="2534194"/>
          </a:xfrm>
          <a:prstGeom prst="rect">
            <a:avLst/>
          </a:prstGeom>
          <a:noFill/>
        </p:spPr>
      </p:pic>
      <p:pic>
        <p:nvPicPr>
          <p:cNvPr id="9230" name="Picture 14" descr="https://encrypted-tbn0.gstatic.com/images?q=tbn%3AANd9GcQl7flCI40CTEAV52YMpWPZdrsT-_SBEC-rYWZrtdGm9OCqXXZV&amp;usqp=CAU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73783" y="4305300"/>
            <a:ext cx="1815737" cy="2552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32" name="Picture 16" descr="https://encrypted-tbn0.gstatic.com/images?q=tbn%3AANd9GcSr2rMj8yaIox8MHGBAM36-qBf4ykPdIEHkCMSMgFBzSfRFB0e3&amp;usqp=CAU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3974374"/>
            <a:ext cx="2155371" cy="2883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13954"/>
            <a:ext cx="8515350" cy="300446"/>
          </a:xfrm>
        </p:spPr>
        <p:txBody>
          <a:bodyPr>
            <a:noAutofit/>
          </a:bodyPr>
          <a:lstStyle/>
          <a:p>
            <a:pPr algn="ctr"/>
            <a:r>
              <a:rPr lang="ru-RU" sz="2800" b="1" i="1" dirty="0" err="1" smtClean="0">
                <a:solidFill>
                  <a:srgbClr val="FF0048"/>
                </a:solidFill>
                <a:latin typeface="Constantia" pitchFamily="18" charset="0"/>
              </a:rPr>
              <a:t>Чи</a:t>
            </a:r>
            <a: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  <a:t> </a:t>
            </a:r>
            <a:r>
              <a:rPr lang="ru-RU" sz="2800" b="1" i="1" dirty="0" err="1" smtClean="0">
                <a:solidFill>
                  <a:srgbClr val="FF0048"/>
                </a:solidFill>
                <a:latin typeface="Constantia" pitchFamily="18" charset="0"/>
              </a:rPr>
              <a:t>пам'ятаєте</a:t>
            </a:r>
            <a: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  <a:t> </a:t>
            </a:r>
            <a:r>
              <a:rPr lang="ru-RU" sz="2800" b="1" i="1" dirty="0" err="1" smtClean="0">
                <a:solidFill>
                  <a:srgbClr val="FF0048"/>
                </a:solidFill>
                <a:latin typeface="Constantia" pitchFamily="18" charset="0"/>
              </a:rPr>
              <a:t>ви</a:t>
            </a:r>
            <a: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  <a:t>, </a:t>
            </a:r>
            <a:r>
              <a:rPr lang="ru-RU" sz="2800" b="1" i="1" dirty="0" err="1" smtClean="0">
                <a:solidFill>
                  <a:srgbClr val="FF0048"/>
                </a:solidFill>
                <a:latin typeface="Constantia" pitchFamily="18" charset="0"/>
              </a:rPr>
              <a:t>що</a:t>
            </a:r>
            <a: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  <a:t> </a:t>
            </a:r>
            <a:r>
              <a:rPr lang="ru-RU" sz="2800" b="1" i="1" dirty="0" err="1" smtClean="0">
                <a:solidFill>
                  <a:srgbClr val="FF0048"/>
                </a:solidFill>
                <a:latin typeface="Constantia" pitchFamily="18" charset="0"/>
              </a:rPr>
              <a:t>таке</a:t>
            </a:r>
            <a: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  <a:t> байка </a:t>
            </a:r>
            <a:r>
              <a:rPr lang="ru-RU" sz="2800" b="1" i="1" dirty="0" err="1" smtClean="0">
                <a:solidFill>
                  <a:srgbClr val="FF0048"/>
                </a:solidFill>
                <a:latin typeface="Constantia" pitchFamily="18" charset="0"/>
              </a:rPr>
              <a:t>і</a:t>
            </a:r>
            <a: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  <a:t> </a:t>
            </a:r>
            <a:r>
              <a:rPr lang="ru-RU" sz="2800" b="1" i="1" dirty="0" err="1" smtClean="0">
                <a:solidFill>
                  <a:srgbClr val="FF0048"/>
                </a:solidFill>
                <a:latin typeface="Constantia" pitchFamily="18" charset="0"/>
              </a:rPr>
              <a:t>які</a:t>
            </a:r>
            <a: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  <a:t> </a:t>
            </a:r>
            <a:r>
              <a:rPr lang="ru-RU" sz="2800" b="1" i="1" dirty="0" err="1" smtClean="0">
                <a:solidFill>
                  <a:srgbClr val="FF0048"/>
                </a:solidFill>
                <a:latin typeface="Constantia" pitchFamily="18" charset="0"/>
              </a:rPr>
              <a:t>її</a:t>
            </a:r>
            <a: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  <a:t> </a:t>
            </a:r>
            <a:r>
              <a:rPr lang="ru-RU" sz="2800" b="1" i="1" dirty="0" err="1" smtClean="0">
                <a:solidFill>
                  <a:srgbClr val="FF0048"/>
                </a:solidFill>
                <a:latin typeface="Constantia" pitchFamily="18" charset="0"/>
              </a:rPr>
              <a:t>особливості</a:t>
            </a:r>
            <a: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  <a:t>?</a:t>
            </a:r>
            <a:b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</a:br>
            <a: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  <a:t/>
            </a:r>
            <a:br>
              <a:rPr lang="ru-RU" sz="2800" b="1" i="1" dirty="0" smtClean="0">
                <a:solidFill>
                  <a:srgbClr val="FF0048"/>
                </a:solidFill>
                <a:latin typeface="Constantia" pitchFamily="18" charset="0"/>
              </a:rPr>
            </a:br>
            <a:endParaRPr lang="ru-RU" sz="2800" b="1" i="1" dirty="0">
              <a:solidFill>
                <a:srgbClr val="FF0048"/>
              </a:solidFill>
              <a:latin typeface="Constantia" pitchFamily="18" charset="0"/>
            </a:endParaRPr>
          </a:p>
        </p:txBody>
      </p:sp>
      <p:pic>
        <p:nvPicPr>
          <p:cNvPr id="8194" name="Picture 2" descr="https://svitppt.com.ua/images/31/30315/770/im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79" y="731520"/>
            <a:ext cx="4193178" cy="3592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502228" y="4415246"/>
            <a:ext cx="764177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900" dirty="0" smtClean="0">
                <a:latin typeface="Times New Roman" pitchFamily="18" charset="0"/>
                <a:cs typeface="Times New Roman" pitchFamily="18" charset="0"/>
              </a:rPr>
              <a:t>Байки були відомі ще в Стародавній Греції. Батьком літературної байки називають </a:t>
            </a:r>
            <a:r>
              <a:rPr lang="uk-UA" sz="19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Езопа</a:t>
            </a:r>
            <a:r>
              <a:rPr lang="uk-UA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1900" dirty="0" smtClean="0">
                <a:latin typeface="Times New Roman" pitchFamily="18" charset="0"/>
                <a:cs typeface="Times New Roman" pitchFamily="18" charset="0"/>
              </a:rPr>
              <a:t> Тому про алегоричну мову часто </a:t>
            </a:r>
            <a:r>
              <a:rPr lang="uk-UA" sz="19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говорять «езопова</a:t>
            </a:r>
            <a:r>
              <a:rPr lang="uk-UA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». </a:t>
            </a:r>
            <a:r>
              <a:rPr lang="uk-UA" sz="1900" dirty="0" smtClean="0">
                <a:latin typeface="Times New Roman" pitchFamily="18" charset="0"/>
                <a:cs typeface="Times New Roman" pitchFamily="18" charset="0"/>
              </a:rPr>
              <a:t>В Україні жанр байки має давню і багату традицію. </a:t>
            </a:r>
            <a:r>
              <a:rPr lang="uk-UA" sz="19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Ф.Прокопович, Г.</a:t>
            </a:r>
            <a:r>
              <a:rPr lang="uk-UA" sz="19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Кониський</a:t>
            </a:r>
            <a:r>
              <a:rPr lang="uk-UA" sz="1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900" dirty="0" smtClean="0">
                <a:latin typeface="Times New Roman" pitchFamily="18" charset="0"/>
                <a:cs typeface="Times New Roman" pitchFamily="18" charset="0"/>
              </a:rPr>
              <a:t>були авторами повчальних байок в підручниках з риторики. Видатний філософ і просвітитель </a:t>
            </a:r>
            <a:r>
              <a:rPr lang="uk-UA" sz="19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Г.Сковорода</a:t>
            </a:r>
            <a:r>
              <a:rPr lang="uk-UA" sz="1900" dirty="0" smtClean="0">
                <a:latin typeface="Times New Roman" pitchFamily="18" charset="0"/>
                <a:cs typeface="Times New Roman" pitchFamily="18" charset="0"/>
              </a:rPr>
              <a:t> написав цикл «Байки </a:t>
            </a:r>
            <a:r>
              <a:rPr lang="uk-UA" sz="1900" dirty="0" err="1" smtClean="0">
                <a:latin typeface="Times New Roman" pitchFamily="18" charset="0"/>
                <a:cs typeface="Times New Roman" pitchFamily="18" charset="0"/>
              </a:rPr>
              <a:t>Харьковскія</a:t>
            </a:r>
            <a:r>
              <a:rPr lang="uk-UA" sz="1900" dirty="0" smtClean="0">
                <a:latin typeface="Times New Roman" pitchFamily="18" charset="0"/>
                <a:cs typeface="Times New Roman" pitchFamily="18" charset="0"/>
              </a:rPr>
              <a:t>». Нове слово було мовлене і байкарями </a:t>
            </a:r>
            <a:r>
              <a:rPr lang="uk-UA" sz="19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П.Гулаком-Артемовським, Л.Боровиковським, Є.Гребінкою та Л.Глібовим.</a:t>
            </a:r>
            <a:endParaRPr lang="ru-RU" sz="19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5421087" y="1097280"/>
            <a:ext cx="37229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u="sng" dirty="0" smtClean="0">
                <a:solidFill>
                  <a:srgbClr val="7030A0"/>
                </a:solidFill>
                <a:latin typeface="Constantia" pitchFamily="18" charset="0"/>
              </a:rPr>
              <a:t>Особливості байки:</a:t>
            </a: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- невеликий розмір, </a:t>
            </a: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- віршована форма, </a:t>
            </a: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- алегоричність, </a:t>
            </a: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- повчальний зміст, </a:t>
            </a:r>
          </a:p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будова: </a:t>
            </a:r>
          </a:p>
          <a:p>
            <a:pPr algn="ctr"/>
            <a:endParaRPr lang="uk-UA" dirty="0" smtClean="0"/>
          </a:p>
          <a:p>
            <a:endParaRPr lang="uk-UA" dirty="0" smtClean="0"/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оповідь(фабула)         мораль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 flipV="1">
            <a:off x="6335486" y="3030581"/>
            <a:ext cx="914402" cy="548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7302137" y="3030583"/>
            <a:ext cx="731520" cy="600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175657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Байка </a:t>
            </a:r>
            <a:r>
              <a:rPr lang="uk-UA" sz="60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“</a:t>
            </a:r>
            <a:r>
              <a:rPr lang="uk-UA" sz="6000" b="1" i="1" dirty="0" err="1" smtClean="0">
                <a:solidFill>
                  <a:srgbClr val="5B05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Щука</a:t>
            </a:r>
            <a:r>
              <a:rPr lang="uk-UA" sz="60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”</a:t>
            </a:r>
            <a:endParaRPr lang="ru-RU" sz="60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674" name="Picture 2" descr="Щука — Вікіпеді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0344"/>
            <a:ext cx="9144000" cy="57476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93668" y="195944"/>
            <a:ext cx="7550331" cy="66620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sz="3600" b="1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Читаючи байку, нам будуть траплятися незрозумілі слова. Зверніть увагу:</a:t>
            </a:r>
          </a:p>
          <a:p>
            <a:pPr>
              <a:buNone/>
            </a:pPr>
            <a:endParaRPr lang="ru-RU" sz="2800" dirty="0" smtClean="0">
              <a:solidFill>
                <a:srgbClr val="FF00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Бомага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 – папір.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Буцімби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 – нібито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Шаплик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 – посудина з ручками для носіння рідини.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Нікчемна 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- ні на що не здатний.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Стряпчий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 – захисник обвинуваченого в суді.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b="1" i="1" dirty="0" smtClean="0">
                <a:solidFill>
                  <a:srgbClr val="5B0549"/>
                </a:solidFill>
                <a:latin typeface="Times New Roman" pitchFamily="18" charset="0"/>
                <a:cs typeface="Times New Roman" pitchFamily="18" charset="0"/>
              </a:rPr>
              <a:t>Завсіди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 – зазвичай.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Щупачок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 – самець щуки.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Річ держать 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– промовляти, говорити.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27650" name="Picture 2" descr="Казка про Щуку і Окуня | Nochdobra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5037" y="1808649"/>
            <a:ext cx="2679065" cy="1405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1336</Words>
  <Application>Microsoft Office PowerPoint</Application>
  <PresentationFormat>Экран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Constantia</vt:lpstr>
      <vt:lpstr>Times New Roman</vt:lpstr>
      <vt:lpstr>Тема Office</vt:lpstr>
      <vt:lpstr>Двадцять сьоме квітня</vt:lpstr>
      <vt:lpstr>Леонід Глібов - визначний український байкар, поет. Викривальна і повчальна спрямованість байок письменника. Байка «Щука».</vt:lpstr>
      <vt:lpstr>Леонід Глібов(1827-1893)</vt:lpstr>
      <vt:lpstr>Леонід Глібов</vt:lpstr>
      <vt:lpstr>\</vt:lpstr>
      <vt:lpstr>Творча спадщина</vt:lpstr>
      <vt:lpstr>Чи пам'ятаєте ви, що таке байка і які її особливості?  </vt:lpstr>
      <vt:lpstr>Байка “Щука”</vt:lpstr>
      <vt:lpstr>Презентация PowerPoint</vt:lpstr>
      <vt:lpstr>“Щука” (1858)</vt:lpstr>
      <vt:lpstr>Презентация PowerPoint</vt:lpstr>
      <vt:lpstr>Презентация PowerPoint</vt:lpstr>
      <vt:lpstr>Композиція байки :</vt:lpstr>
      <vt:lpstr>Чого нас вчить ця байка?  </vt:lpstr>
      <vt:lpstr>Домашнє завдання: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Соломія Баранська</dc:creator>
  <cp:lastModifiedBy>Юлия Анатолиевна</cp:lastModifiedBy>
  <cp:revision>202</cp:revision>
  <dcterms:created xsi:type="dcterms:W3CDTF">2014-11-21T11:00:06Z</dcterms:created>
  <dcterms:modified xsi:type="dcterms:W3CDTF">2021-04-27T06:18:36Z</dcterms:modified>
</cp:coreProperties>
</file>