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322" r:id="rId3"/>
    <p:sldId id="323" r:id="rId4"/>
    <p:sldId id="324" r:id="rId5"/>
    <p:sldId id="270" r:id="rId6"/>
    <p:sldId id="279" r:id="rId7"/>
    <p:sldId id="274" r:id="rId8"/>
    <p:sldId id="280" r:id="rId9"/>
    <p:sldId id="281" r:id="rId10"/>
    <p:sldId id="282" r:id="rId11"/>
    <p:sldId id="345" r:id="rId12"/>
    <p:sldId id="346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242"/>
    <a:srgbClr val="00B050"/>
    <a:srgbClr val="1694E9"/>
    <a:srgbClr val="FFFF00"/>
    <a:srgbClr val="295FFF"/>
    <a:srgbClr val="FFB441"/>
    <a:srgbClr val="709E32"/>
    <a:srgbClr val="000000"/>
    <a:srgbClr val="002060"/>
    <a:srgbClr val="C55A1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322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08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06.04.2022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06.04.2022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06.04.2022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06.04.2022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06.04.2022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06.04.2022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06.04.2022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06.04.2022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06.04.2022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06.04.2022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06.04.2022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06.04.2022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06.04.2022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microsoft.com/office/2007/relationships/hdphoto" Target="../media/hdphoto1.wdp"/><Relationship Id="rId7" Type="http://schemas.openxmlformats.org/officeDocument/2006/relationships/image" Target="../media/image1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32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№80-81</a:t>
            </a:r>
            <a:endParaRPr lang="ru-RU" sz="32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87751" y="3049727"/>
            <a:ext cx="92042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solidFill>
                  <a:srgbClr val="2F3242"/>
                </a:solidFill>
              </a:rPr>
              <a:t>Родинне дерево.</a:t>
            </a:r>
          </a:p>
          <a:p>
            <a:pPr algn="ctr"/>
            <a:r>
              <a:rPr lang="uk-UA" sz="5400" b="1" dirty="0">
                <a:solidFill>
                  <a:srgbClr val="2F3242"/>
                </a:solidFill>
              </a:rPr>
              <a:t>Створення дерева свого роду за зразком чи власним задумом</a:t>
            </a:r>
            <a:endParaRPr lang="ru-RU" sz="54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106" y="178195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Я досліджую світ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76885" y="178195"/>
            <a:ext cx="4842254" cy="306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2857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91165" y="1313898"/>
            <a:ext cx="6612964" cy="5049573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Висновок.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69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4197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xmlns="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Оберіть відповідну цеглинку </a:t>
            </a:r>
            <a:r>
              <a:rPr lang="uk-UA" sz="2000" b="1" dirty="0" err="1">
                <a:solidFill>
                  <a:schemeClr val="bg1"/>
                </a:solidFill>
              </a:rPr>
              <a:t>лего</a:t>
            </a:r>
            <a:r>
              <a:rPr lang="uk-UA" sz="2000" b="1" dirty="0">
                <a:solidFill>
                  <a:schemeClr val="bg1"/>
                </a:solidFill>
              </a:rPr>
              <a:t>...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xmlns="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9CD629D0-336C-419F-A8A4-2C0197B936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77625" y="2867878"/>
            <a:ext cx="5183691" cy="190087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3CA90978-B131-4245-BEFF-17900FECEF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43040" y="1186308"/>
            <a:ext cx="4993114" cy="183098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xmlns="" id="{15E43342-029B-4C75-BB88-C367F6B9417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8098" y="4754316"/>
            <a:ext cx="4859054" cy="178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70020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xmlns="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Створимо пірамідку нашого настрою. </a:t>
            </a:r>
            <a:endParaRPr lang="ru-RU" sz="2000" b="1" dirty="0"/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xmlns="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grpSp>
        <p:nvGrpSpPr>
          <p:cNvPr id="14" name="Групувати 1">
            <a:extLst>
              <a:ext uri="{FF2B5EF4-FFF2-40B4-BE49-F238E27FC236}">
                <a16:creationId xmlns:a16="http://schemas.microsoft.com/office/drawing/2014/main" xmlns="" id="{32258A9F-8212-49B1-95DF-38C4E708E613}"/>
              </a:ext>
            </a:extLst>
          </p:cNvPr>
          <p:cNvGrpSpPr/>
          <p:nvPr/>
        </p:nvGrpSpPr>
        <p:grpSpPr>
          <a:xfrm>
            <a:off x="254834" y="2353456"/>
            <a:ext cx="11671004" cy="3348511"/>
            <a:chOff x="2233765" y="2416091"/>
            <a:chExt cx="7095632" cy="1970942"/>
          </a:xfrm>
        </p:grpSpPr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xmlns="" id="{BCDC0D07-BCA4-43BA-943E-A61F5BC9D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004685" y="3901258"/>
              <a:ext cx="1324712" cy="485775"/>
            </a:xfrm>
            <a:prstGeom prst="rect">
              <a:avLst/>
            </a:prstGeom>
          </p:spPr>
        </p:pic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xmlns="" id="{7FD3DB48-8647-4217-B1DE-6D0B98708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842635" y="3901258"/>
              <a:ext cx="1324712" cy="485775"/>
            </a:xfrm>
            <a:prstGeom prst="rect">
              <a:avLst/>
            </a:prstGeom>
          </p:spPr>
        </p:pic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xmlns="" id="{3CFCFC9C-D992-4D0F-97AF-CA4B6B783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693695" y="3901258"/>
              <a:ext cx="1324712" cy="485775"/>
            </a:xfrm>
            <a:prstGeom prst="rect">
              <a:avLst/>
            </a:prstGeom>
          </p:spPr>
        </p:pic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xmlns="" id="{ECD47C33-D5B9-4E96-83DF-AEF1FE0CF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531645" y="3901258"/>
              <a:ext cx="1324712" cy="485775"/>
            </a:xfrm>
            <a:prstGeom prst="rect">
              <a:avLst/>
            </a:prstGeom>
          </p:spPr>
        </p:pic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xmlns="" id="{BF01A5CB-26BD-45DD-88D0-A1E9B453F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82705" y="3901257"/>
              <a:ext cx="1324712" cy="485775"/>
            </a:xfrm>
            <a:prstGeom prst="rect">
              <a:avLst/>
            </a:prstGeom>
          </p:spPr>
        </p:pic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xmlns="" id="{F0C88430-E17B-4753-864B-FCDF9CDAF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233765" y="3901256"/>
              <a:ext cx="1324712" cy="485775"/>
            </a:xfrm>
            <a:prstGeom prst="rect">
              <a:avLst/>
            </a:prstGeom>
          </p:spPr>
        </p:pic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xmlns="" id="{062CD9BD-64E4-4776-83D0-02385D6A5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398477" y="3596493"/>
              <a:ext cx="1324712" cy="485775"/>
            </a:xfrm>
            <a:prstGeom prst="rect">
              <a:avLst/>
            </a:prstGeom>
          </p:spPr>
        </p:pic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xmlns="" id="{61CFA840-AB05-4EAD-9BF5-8BA20D03C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263009" y="3596493"/>
              <a:ext cx="1324712" cy="485775"/>
            </a:xfrm>
            <a:prstGeom prst="rect">
              <a:avLst/>
            </a:prstGeom>
          </p:spPr>
        </p:pic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xmlns="" id="{0CAE8A8F-ED90-45B6-9BFE-936E2D4D9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137000" y="3596492"/>
              <a:ext cx="1324712" cy="485775"/>
            </a:xfrm>
            <a:prstGeom prst="rect">
              <a:avLst/>
            </a:prstGeom>
          </p:spPr>
        </p:pic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xmlns="" id="{2A56DD96-B1F7-4F1C-ADA8-96AA5C7F5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965129" y="3602023"/>
              <a:ext cx="1324712" cy="485775"/>
            </a:xfrm>
            <a:prstGeom prst="rect">
              <a:avLst/>
            </a:prstGeom>
          </p:spPr>
        </p:pic>
        <p:pic>
          <p:nvPicPr>
            <p:cNvPr id="25" name="Рисунок 24">
              <a:extLst>
                <a:ext uri="{FF2B5EF4-FFF2-40B4-BE49-F238E27FC236}">
                  <a16:creationId xmlns:a16="http://schemas.microsoft.com/office/drawing/2014/main" xmlns="" id="{E11BBB4F-404C-4E5B-A942-0561BF9D8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834391" y="3591422"/>
              <a:ext cx="1324712" cy="485775"/>
            </a:xfrm>
            <a:prstGeom prst="rect">
              <a:avLst/>
            </a:prstGeom>
          </p:spPr>
        </p:pic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xmlns="" id="{0DCA355C-9011-4AA5-8EB6-B254531EB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807892" y="3291728"/>
              <a:ext cx="1324712" cy="485775"/>
            </a:xfrm>
            <a:prstGeom prst="rect">
              <a:avLst/>
            </a:prstGeom>
          </p:spPr>
        </p:pic>
        <p:pic>
          <p:nvPicPr>
            <p:cNvPr id="27" name="Рисунок 26">
              <a:extLst>
                <a:ext uri="{FF2B5EF4-FFF2-40B4-BE49-F238E27FC236}">
                  <a16:creationId xmlns:a16="http://schemas.microsoft.com/office/drawing/2014/main" xmlns="" id="{D78B8658-2E7D-457C-B7BF-AABF9F0ED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667991" y="3283940"/>
              <a:ext cx="1324712" cy="485775"/>
            </a:xfrm>
            <a:prstGeom prst="rect">
              <a:avLst/>
            </a:prstGeom>
          </p:spPr>
        </p:pic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xmlns="" id="{2C337BD8-1A07-4057-9340-4CF9529A0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520971" y="3289471"/>
              <a:ext cx="1324712" cy="485775"/>
            </a:xfrm>
            <a:prstGeom prst="rect">
              <a:avLst/>
            </a:prstGeom>
          </p:spPr>
        </p:pic>
        <p:pic>
          <p:nvPicPr>
            <p:cNvPr id="29" name="Рисунок 28">
              <a:extLst>
                <a:ext uri="{FF2B5EF4-FFF2-40B4-BE49-F238E27FC236}">
                  <a16:creationId xmlns:a16="http://schemas.microsoft.com/office/drawing/2014/main" xmlns="" id="{35541D30-3110-49B0-B435-C9AA00F5C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72031" y="3289471"/>
              <a:ext cx="1324712" cy="485775"/>
            </a:xfrm>
            <a:prstGeom prst="rect">
              <a:avLst/>
            </a:prstGeom>
          </p:spPr>
        </p:pic>
        <p:pic>
          <p:nvPicPr>
            <p:cNvPr id="30" name="Рисунок 29">
              <a:extLst>
                <a:ext uri="{FF2B5EF4-FFF2-40B4-BE49-F238E27FC236}">
                  <a16:creationId xmlns:a16="http://schemas.microsoft.com/office/drawing/2014/main" xmlns="" id="{7B18C06D-0181-41C6-A3E2-2C099413B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191863" y="3003434"/>
              <a:ext cx="1324712" cy="485775"/>
            </a:xfrm>
            <a:prstGeom prst="rect">
              <a:avLst/>
            </a:prstGeom>
          </p:spPr>
        </p:pic>
        <p:pic>
          <p:nvPicPr>
            <p:cNvPr id="31" name="Рисунок 30">
              <a:extLst>
                <a:ext uri="{FF2B5EF4-FFF2-40B4-BE49-F238E27FC236}">
                  <a16:creationId xmlns:a16="http://schemas.microsoft.com/office/drawing/2014/main" xmlns="" id="{40088A84-4338-4DB1-AAF9-E9BA8FBA4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009468" y="3003434"/>
              <a:ext cx="1324712" cy="485775"/>
            </a:xfrm>
            <a:prstGeom prst="rect">
              <a:avLst/>
            </a:prstGeom>
          </p:spPr>
        </p:pic>
        <p:pic>
          <p:nvPicPr>
            <p:cNvPr id="32" name="Рисунок 31">
              <a:extLst>
                <a:ext uri="{FF2B5EF4-FFF2-40B4-BE49-F238E27FC236}">
                  <a16:creationId xmlns:a16="http://schemas.microsoft.com/office/drawing/2014/main" xmlns="" id="{4681C890-2938-4826-8E65-94D2B61CA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900428" y="3002428"/>
              <a:ext cx="1324712" cy="485775"/>
            </a:xfrm>
            <a:prstGeom prst="rect">
              <a:avLst/>
            </a:prstGeom>
          </p:spPr>
        </p:pic>
        <p:pic>
          <p:nvPicPr>
            <p:cNvPr id="33" name="Рисунок 32">
              <a:extLst>
                <a:ext uri="{FF2B5EF4-FFF2-40B4-BE49-F238E27FC236}">
                  <a16:creationId xmlns:a16="http://schemas.microsoft.com/office/drawing/2014/main" xmlns="" id="{D56E03B9-4415-403C-833B-8A9DEF3BC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564895" y="2715447"/>
              <a:ext cx="1324712" cy="485775"/>
            </a:xfrm>
            <a:prstGeom prst="rect">
              <a:avLst/>
            </a:prstGeom>
          </p:spPr>
        </p:pic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xmlns="" id="{DEF81BC7-2234-4250-B943-8CF44F2C9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447392" y="2715385"/>
              <a:ext cx="1324712" cy="485775"/>
            </a:xfrm>
            <a:prstGeom prst="rect">
              <a:avLst/>
            </a:prstGeom>
          </p:spPr>
        </p:pic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xmlns="" id="{36CA5EBA-688D-4105-BC6C-C57F519E2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973877" y="2416091"/>
              <a:ext cx="1324712" cy="485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3189462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Прослухайте вірш та налаштуймося на роботу.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459" t="1878" r="719" b="13240"/>
          <a:stretch/>
        </p:blipFill>
        <p:spPr>
          <a:xfrm>
            <a:off x="5497317" y="1493949"/>
            <a:ext cx="6384283" cy="4761873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76068" y="1493949"/>
            <a:ext cx="4172754" cy="478428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  <a:prstDash val="sysDash"/>
            <a:miter lim="800000"/>
            <a:headEnd/>
            <a:tailEnd/>
          </a:ln>
          <a:effectLst/>
        </p:spPr>
        <p:txBody>
          <a:bodyPr vert="horz" wrap="square" lIns="457056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sz="28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Пролунав та </a:t>
            </a:r>
            <a:r>
              <a:rPr lang="uk-UA" sz="2800" b="1" dirty="0" err="1">
                <a:solidFill>
                  <a:schemeClr val="accent2">
                    <a:lumMod val="50000"/>
                  </a:schemeClr>
                </a:solidFill>
                <a:latin typeface="+mn-lt"/>
              </a:rPr>
              <a:t>змовк</a:t>
            </a:r>
            <a:r>
              <a:rPr lang="uk-UA" sz="28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 дзвінок, </a:t>
            </a:r>
          </a:p>
          <a:p>
            <a:pPr algn="ctr"/>
            <a:r>
              <a:rPr lang="uk-UA" sz="28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Починається урок. </a:t>
            </a:r>
          </a:p>
          <a:p>
            <a:pPr algn="ctr"/>
            <a:r>
              <a:rPr lang="uk-UA" sz="28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Любі діти всі тихенько сіли, </a:t>
            </a:r>
          </a:p>
          <a:p>
            <a:pPr algn="ctr"/>
            <a:r>
              <a:rPr lang="uk-UA" sz="28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Працювати захотіли. </a:t>
            </a:r>
          </a:p>
          <a:p>
            <a:pPr algn="ctr"/>
            <a:r>
              <a:rPr lang="uk-UA" sz="28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Краще будемо працювати </a:t>
            </a:r>
          </a:p>
          <a:p>
            <a:pPr algn="ctr"/>
            <a:r>
              <a:rPr lang="uk-UA" sz="28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Та оцінки гарні мати. </a:t>
            </a:r>
          </a:p>
        </p:txBody>
      </p:sp>
    </p:spTree>
    <p:extLst>
      <p:ext uri="{BB962C8B-B14F-4D97-AF65-F5344CB8AC3E}">
        <p14:creationId xmlns:p14="http://schemas.microsoft.com/office/powerpoint/2010/main" xmlns="" val="1901904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«Синоптик».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425003" y="1869264"/>
            <a:ext cx="4262907" cy="1199918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Яка зараз пора року?</a:t>
            </a:r>
            <a:endParaRPr lang="ru-RU" sz="3600" b="1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25004" y="3428713"/>
            <a:ext cx="4430332" cy="1143288"/>
          </a:xfrm>
          <a:prstGeom prst="roundRect">
            <a:avLst/>
          </a:prstGeom>
          <a:solidFill>
            <a:schemeClr val="accent2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Який місяць?</a:t>
            </a:r>
            <a:endParaRPr lang="ru-RU" sz="3600" b="1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25003" y="5050663"/>
            <a:ext cx="4430332" cy="1105437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Яке число?</a:t>
            </a:r>
            <a:endParaRPr lang="ru-RU" sz="3600" b="1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58" t="19906" r="2001" b="9108"/>
          <a:stretch/>
        </p:blipFill>
        <p:spPr>
          <a:xfrm>
            <a:off x="5293217" y="1236372"/>
            <a:ext cx="6503832" cy="5164807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764237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«Синоптик».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508715" y="1412049"/>
            <a:ext cx="4262907" cy="1199918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Тепло чи холодно надворі?</a:t>
            </a:r>
            <a:endParaRPr lang="ru-RU" sz="3600" b="1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25003" y="2802152"/>
            <a:ext cx="4430332" cy="1143288"/>
          </a:xfrm>
          <a:prstGeom prst="roundRect">
            <a:avLst/>
          </a:prstGeom>
          <a:solidFill>
            <a:schemeClr val="accent2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Який стан неба?</a:t>
            </a:r>
            <a:endParaRPr lang="ru-RU" sz="3600" b="1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25003" y="4215658"/>
            <a:ext cx="4430332" cy="1105437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Яка температура повітря?</a:t>
            </a:r>
            <a:endParaRPr lang="ru-RU" sz="3600" b="1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08691" y="5591313"/>
            <a:ext cx="4430332" cy="1143288"/>
          </a:xfrm>
          <a:prstGeom prst="roundRect">
            <a:avLst/>
          </a:prstGeom>
          <a:solidFill>
            <a:schemeClr val="accent2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Чи були протягом дня опади?</a:t>
            </a:r>
            <a:endParaRPr lang="ru-RU" sz="3600" b="1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976" t="18029" r="6362" b="12113"/>
          <a:stretch/>
        </p:blipFill>
        <p:spPr>
          <a:xfrm>
            <a:off x="4855335" y="1148886"/>
            <a:ext cx="4799803" cy="330653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0235"/>
          <a:stretch/>
        </p:blipFill>
        <p:spPr>
          <a:xfrm>
            <a:off x="8174310" y="3848777"/>
            <a:ext cx="3565623" cy="294463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4568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Розглянь родинне дерево.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Пов’язане зображення">
            <a:extLst>
              <a:ext uri="{FF2B5EF4-FFF2-40B4-BE49-F238E27FC236}">
                <a16:creationId xmlns:a16="http://schemas.microsoft.com/office/drawing/2014/main" xmlns="" id="{170D626B-8ECC-4516-AA11-271AB9C30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27396" y="1006642"/>
            <a:ext cx="5851358" cy="5851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xmlns="" id="{E894CF49-A2FC-488C-87D6-429D5149A6BF}"/>
              </a:ext>
            </a:extLst>
          </p:cNvPr>
          <p:cNvSpPr/>
          <p:nvPr/>
        </p:nvSpPr>
        <p:spPr>
          <a:xfrm>
            <a:off x="6208494" y="1055342"/>
            <a:ext cx="712270" cy="712270"/>
          </a:xfrm>
          <a:prstGeom prst="rect">
            <a:avLst/>
          </a:prstGeom>
          <a:solidFill>
            <a:schemeClr val="bg1"/>
          </a:solidFill>
          <a:ln w="57150"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>
                <a:solidFill>
                  <a:srgbClr val="2F3242"/>
                </a:solidFill>
              </a:rPr>
              <a:t>Я</a:t>
            </a:r>
            <a:endParaRPr lang="uk-UA" sz="4000" b="1" dirty="0">
              <a:solidFill>
                <a:srgbClr val="2F3242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A30C044F-4B3C-49E3-BF41-63DEB1CE391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5858" t="13135" r="46706" b="61777"/>
          <a:stretch/>
        </p:blipFill>
        <p:spPr>
          <a:xfrm>
            <a:off x="5038552" y="1614333"/>
            <a:ext cx="780165" cy="770453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7F2838A0-FA0A-4BA6-AE82-4FC1F3C9802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5255" t="9579" r="17309" b="65333"/>
          <a:stretch/>
        </p:blipFill>
        <p:spPr>
          <a:xfrm>
            <a:off x="7352443" y="1614333"/>
            <a:ext cx="780165" cy="770453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CDE3CE40-389F-4630-ADDF-B2761AC691D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935" t="7211" r="67626" b="64351"/>
          <a:stretch/>
        </p:blipFill>
        <p:spPr>
          <a:xfrm>
            <a:off x="5536399" y="2686545"/>
            <a:ext cx="848760" cy="90040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34BCD218-56A5-4F46-B6FE-CA6E989E4EC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6371" t="7211" r="8190" b="64351"/>
          <a:stretch/>
        </p:blipFill>
        <p:spPr>
          <a:xfrm>
            <a:off x="6542249" y="2686544"/>
            <a:ext cx="848760" cy="90040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xmlns="" id="{6715D9D3-CE6E-497B-A438-5BB5261DC7E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790" t="7211" r="13229" b="54807"/>
          <a:stretch/>
        </p:blipFill>
        <p:spPr>
          <a:xfrm>
            <a:off x="3427396" y="4289981"/>
            <a:ext cx="2150861" cy="121594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xmlns="" id="{DDEB1658-A58A-4357-8A71-0DC4721B3FBF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8619" t="1729" r="19888" b="66196"/>
          <a:stretch/>
        </p:blipFill>
        <p:spPr>
          <a:xfrm>
            <a:off x="7120327" y="4366713"/>
            <a:ext cx="2158427" cy="121594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xmlns="" id="{3EDC9B65-9897-4CA8-B27A-330897EFF8D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811" t="7211" r="52560" b="72029"/>
          <a:stretch/>
        </p:blipFill>
        <p:spPr>
          <a:xfrm>
            <a:off x="3799532" y="2613450"/>
            <a:ext cx="1020787" cy="1046592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xmlns="" id="{9364EAAD-5551-4FEA-BCD5-64B37E253B9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4149" t="7211" r="15222" b="72029"/>
          <a:stretch/>
        </p:blipFill>
        <p:spPr>
          <a:xfrm>
            <a:off x="8336512" y="2613450"/>
            <a:ext cx="1020787" cy="1046592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Прямокутник 15">
            <a:extLst>
              <a:ext uri="{FF2B5EF4-FFF2-40B4-BE49-F238E27FC236}">
                <a16:creationId xmlns:a16="http://schemas.microsoft.com/office/drawing/2014/main" xmlns="" id="{7372BB92-B8B8-4C5C-858C-A57132B29216}"/>
              </a:ext>
            </a:extLst>
          </p:cNvPr>
          <p:cNvSpPr/>
          <p:nvPr/>
        </p:nvSpPr>
        <p:spPr>
          <a:xfrm>
            <a:off x="3554393" y="1498746"/>
            <a:ext cx="1357162" cy="3691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i="1" dirty="0">
                <a:solidFill>
                  <a:schemeClr val="accent1">
                    <a:lumMod val="50000"/>
                  </a:schemeClr>
                </a:solidFill>
              </a:rPr>
              <a:t>сестричка</a:t>
            </a:r>
          </a:p>
        </p:txBody>
      </p:sp>
      <p:sp>
        <p:nvSpPr>
          <p:cNvPr id="21" name="Прямокутник 20">
            <a:extLst>
              <a:ext uri="{FF2B5EF4-FFF2-40B4-BE49-F238E27FC236}">
                <a16:creationId xmlns:a16="http://schemas.microsoft.com/office/drawing/2014/main" xmlns="" id="{32EA71EC-538C-46A2-A146-739C2E69B1A0}"/>
              </a:ext>
            </a:extLst>
          </p:cNvPr>
          <p:cNvSpPr/>
          <p:nvPr/>
        </p:nvSpPr>
        <p:spPr>
          <a:xfrm>
            <a:off x="8336512" y="1433388"/>
            <a:ext cx="1357162" cy="3691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i="1" dirty="0">
                <a:solidFill>
                  <a:schemeClr val="accent1">
                    <a:lumMod val="50000"/>
                  </a:schemeClr>
                </a:solidFill>
              </a:rPr>
              <a:t>братик</a:t>
            </a:r>
          </a:p>
        </p:txBody>
      </p:sp>
      <p:sp>
        <p:nvSpPr>
          <p:cNvPr id="22" name="Прямокутник 21">
            <a:extLst>
              <a:ext uri="{FF2B5EF4-FFF2-40B4-BE49-F238E27FC236}">
                <a16:creationId xmlns:a16="http://schemas.microsoft.com/office/drawing/2014/main" xmlns="" id="{BD7AB9F1-5D5E-4E55-9B56-A75986CC3150}"/>
              </a:ext>
            </a:extLst>
          </p:cNvPr>
          <p:cNvSpPr/>
          <p:nvPr/>
        </p:nvSpPr>
        <p:spPr>
          <a:xfrm>
            <a:off x="5471697" y="3651133"/>
            <a:ext cx="926296" cy="3691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i="1" dirty="0">
                <a:solidFill>
                  <a:schemeClr val="accent1">
                    <a:lumMod val="50000"/>
                  </a:schemeClr>
                </a:solidFill>
              </a:rPr>
              <a:t>мама</a:t>
            </a:r>
          </a:p>
        </p:txBody>
      </p:sp>
      <p:sp>
        <p:nvSpPr>
          <p:cNvPr id="23" name="Прямокутник 22">
            <a:extLst>
              <a:ext uri="{FF2B5EF4-FFF2-40B4-BE49-F238E27FC236}">
                <a16:creationId xmlns:a16="http://schemas.microsoft.com/office/drawing/2014/main" xmlns="" id="{76A5D4DC-6BAF-4190-B1D8-BB7F159865F0}"/>
              </a:ext>
            </a:extLst>
          </p:cNvPr>
          <p:cNvSpPr/>
          <p:nvPr/>
        </p:nvSpPr>
        <p:spPr>
          <a:xfrm>
            <a:off x="6516702" y="3651133"/>
            <a:ext cx="926296" cy="3691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i="1" dirty="0">
                <a:solidFill>
                  <a:schemeClr val="accent1">
                    <a:lumMod val="50000"/>
                  </a:schemeClr>
                </a:solidFill>
              </a:rPr>
              <a:t>тато</a:t>
            </a:r>
          </a:p>
        </p:txBody>
      </p:sp>
      <p:sp>
        <p:nvSpPr>
          <p:cNvPr id="24" name="Прямокутник 23">
            <a:extLst>
              <a:ext uri="{FF2B5EF4-FFF2-40B4-BE49-F238E27FC236}">
                <a16:creationId xmlns:a16="http://schemas.microsoft.com/office/drawing/2014/main" xmlns="" id="{E6CCD73F-4F77-41A7-A2C9-2C742EF96D14}"/>
              </a:ext>
            </a:extLst>
          </p:cNvPr>
          <p:cNvSpPr/>
          <p:nvPr/>
        </p:nvSpPr>
        <p:spPr>
          <a:xfrm>
            <a:off x="8391731" y="3743948"/>
            <a:ext cx="926296" cy="3691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i="1" dirty="0">
                <a:solidFill>
                  <a:schemeClr val="accent1">
                    <a:lumMod val="50000"/>
                  </a:schemeClr>
                </a:solidFill>
              </a:rPr>
              <a:t>тітка</a:t>
            </a:r>
          </a:p>
        </p:txBody>
      </p:sp>
      <p:sp>
        <p:nvSpPr>
          <p:cNvPr id="25" name="Прямокутник 24">
            <a:extLst>
              <a:ext uri="{FF2B5EF4-FFF2-40B4-BE49-F238E27FC236}">
                <a16:creationId xmlns:a16="http://schemas.microsoft.com/office/drawing/2014/main" xmlns="" id="{4035A600-D11A-41B0-B8B9-A924C5AB20C7}"/>
              </a:ext>
            </a:extLst>
          </p:cNvPr>
          <p:cNvSpPr/>
          <p:nvPr/>
        </p:nvSpPr>
        <p:spPr>
          <a:xfrm>
            <a:off x="3846777" y="3718394"/>
            <a:ext cx="926296" cy="3691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i="1" dirty="0">
                <a:solidFill>
                  <a:schemeClr val="accent1">
                    <a:lumMod val="50000"/>
                  </a:schemeClr>
                </a:solidFill>
              </a:rPr>
              <a:t>дядько</a:t>
            </a:r>
          </a:p>
        </p:txBody>
      </p:sp>
      <p:sp>
        <p:nvSpPr>
          <p:cNvPr id="26" name="Прямокутник 25">
            <a:extLst>
              <a:ext uri="{FF2B5EF4-FFF2-40B4-BE49-F238E27FC236}">
                <a16:creationId xmlns:a16="http://schemas.microsoft.com/office/drawing/2014/main" xmlns="" id="{0B7D5007-2192-41AE-9057-84702DDBF4DF}"/>
              </a:ext>
            </a:extLst>
          </p:cNvPr>
          <p:cNvSpPr/>
          <p:nvPr/>
        </p:nvSpPr>
        <p:spPr>
          <a:xfrm>
            <a:off x="3383628" y="5591003"/>
            <a:ext cx="2150861" cy="3691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i="1" dirty="0">
                <a:solidFill>
                  <a:schemeClr val="accent1">
                    <a:lumMod val="50000"/>
                  </a:schemeClr>
                </a:solidFill>
              </a:rPr>
              <a:t>дідусь та бабуся</a:t>
            </a:r>
          </a:p>
        </p:txBody>
      </p:sp>
      <p:sp>
        <p:nvSpPr>
          <p:cNvPr id="27" name="Прямокутник 26">
            <a:extLst>
              <a:ext uri="{FF2B5EF4-FFF2-40B4-BE49-F238E27FC236}">
                <a16:creationId xmlns:a16="http://schemas.microsoft.com/office/drawing/2014/main" xmlns="" id="{E4A089DC-617E-457D-9C01-F73844E661A9}"/>
              </a:ext>
            </a:extLst>
          </p:cNvPr>
          <p:cNvSpPr/>
          <p:nvPr/>
        </p:nvSpPr>
        <p:spPr>
          <a:xfrm>
            <a:off x="7120327" y="5719243"/>
            <a:ext cx="2150861" cy="3691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i="1" dirty="0">
                <a:solidFill>
                  <a:schemeClr val="accent1">
                    <a:lumMod val="50000"/>
                  </a:schemeClr>
                </a:solidFill>
              </a:rPr>
              <a:t>дідусь та бабуся</a:t>
            </a:r>
          </a:p>
        </p:txBody>
      </p:sp>
      <p:cxnSp>
        <p:nvCxnSpPr>
          <p:cNvPr id="28" name="Пряма сполучна лінія 27">
            <a:extLst>
              <a:ext uri="{FF2B5EF4-FFF2-40B4-BE49-F238E27FC236}">
                <a16:creationId xmlns:a16="http://schemas.microsoft.com/office/drawing/2014/main" xmlns="" id="{92BE375C-97D0-4719-B498-344B749A0A7F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818717" y="1999560"/>
            <a:ext cx="1533726" cy="0"/>
          </a:xfrm>
          <a:prstGeom prst="line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 сполучна лінія 29">
            <a:extLst>
              <a:ext uri="{FF2B5EF4-FFF2-40B4-BE49-F238E27FC236}">
                <a16:creationId xmlns:a16="http://schemas.microsoft.com/office/drawing/2014/main" xmlns="" id="{59FC30E2-684A-4FAC-AE5F-66B02FFB2D28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6564629" y="1767612"/>
            <a:ext cx="7649" cy="258287"/>
          </a:xfrm>
          <a:prstGeom prst="line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 сполучна лінія 33">
            <a:extLst>
              <a:ext uri="{FF2B5EF4-FFF2-40B4-BE49-F238E27FC236}">
                <a16:creationId xmlns:a16="http://schemas.microsoft.com/office/drawing/2014/main" xmlns="" id="{3A4CAE41-EB6D-4B04-A2B5-79AE715EF84A}"/>
              </a:ext>
            </a:extLst>
          </p:cNvPr>
          <p:cNvCxnSpPr>
            <a:cxnSpLocks/>
          </p:cNvCxnSpPr>
          <p:nvPr/>
        </p:nvCxnSpPr>
        <p:spPr>
          <a:xfrm flipV="1">
            <a:off x="6022552" y="2016853"/>
            <a:ext cx="1" cy="679350"/>
          </a:xfrm>
          <a:prstGeom prst="line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 сполучна лінія 35">
            <a:extLst>
              <a:ext uri="{FF2B5EF4-FFF2-40B4-BE49-F238E27FC236}">
                <a16:creationId xmlns:a16="http://schemas.microsoft.com/office/drawing/2014/main" xmlns="" id="{495E9A07-E7D2-4D4B-BD74-057BA028E1FE}"/>
              </a:ext>
            </a:extLst>
          </p:cNvPr>
          <p:cNvCxnSpPr>
            <a:cxnSpLocks/>
          </p:cNvCxnSpPr>
          <p:nvPr/>
        </p:nvCxnSpPr>
        <p:spPr>
          <a:xfrm flipV="1">
            <a:off x="7011106" y="1998935"/>
            <a:ext cx="1" cy="679350"/>
          </a:xfrm>
          <a:prstGeom prst="line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 сполучна лінія 36">
            <a:extLst>
              <a:ext uri="{FF2B5EF4-FFF2-40B4-BE49-F238E27FC236}">
                <a16:creationId xmlns:a16="http://schemas.microsoft.com/office/drawing/2014/main" xmlns="" id="{84F9F599-DF3B-4929-83B1-D4153B1C4D60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4820319" y="3136122"/>
            <a:ext cx="690961" cy="624"/>
          </a:xfrm>
          <a:prstGeom prst="line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 сполучна лінія 38">
            <a:extLst>
              <a:ext uri="{FF2B5EF4-FFF2-40B4-BE49-F238E27FC236}">
                <a16:creationId xmlns:a16="http://schemas.microsoft.com/office/drawing/2014/main" xmlns="" id="{82CE1BAB-6E54-450F-AA4A-DA43456B31D3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7391009" y="3136746"/>
            <a:ext cx="945503" cy="0"/>
          </a:xfrm>
          <a:prstGeom prst="line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 сполучна лінія 40">
            <a:extLst>
              <a:ext uri="{FF2B5EF4-FFF2-40B4-BE49-F238E27FC236}">
                <a16:creationId xmlns:a16="http://schemas.microsoft.com/office/drawing/2014/main" xmlns="" id="{6EE47805-D13A-4D3A-A5B3-7AF174EEDDA2}"/>
              </a:ext>
            </a:extLst>
          </p:cNvPr>
          <p:cNvCxnSpPr>
            <a:cxnSpLocks/>
          </p:cNvCxnSpPr>
          <p:nvPr/>
        </p:nvCxnSpPr>
        <p:spPr>
          <a:xfrm flipH="1">
            <a:off x="5151701" y="3136122"/>
            <a:ext cx="14098" cy="1153859"/>
          </a:xfrm>
          <a:prstGeom prst="line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 сполучна лінія 43">
            <a:extLst>
              <a:ext uri="{FF2B5EF4-FFF2-40B4-BE49-F238E27FC236}">
                <a16:creationId xmlns:a16="http://schemas.microsoft.com/office/drawing/2014/main" xmlns="" id="{6DDBBDD5-1B4D-4901-A3B9-914F6196E493}"/>
              </a:ext>
            </a:extLst>
          </p:cNvPr>
          <p:cNvCxnSpPr>
            <a:cxnSpLocks/>
          </p:cNvCxnSpPr>
          <p:nvPr/>
        </p:nvCxnSpPr>
        <p:spPr>
          <a:xfrm>
            <a:off x="7976792" y="3136121"/>
            <a:ext cx="0" cy="1230592"/>
          </a:xfrm>
          <a:prstGeom prst="line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65456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8158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Словничок</a:t>
            </a:r>
            <a:r>
              <a:rPr lang="ru-RU" sz="2000" b="1" dirty="0"/>
              <a:t>. </a:t>
            </a:r>
          </a:p>
          <a:p>
            <a:pPr algn="ctr"/>
            <a:r>
              <a:rPr lang="ru-RU" sz="2000" b="1" dirty="0" err="1"/>
              <a:t>Скільки</a:t>
            </a:r>
            <a:r>
              <a:rPr lang="ru-RU" sz="2000" b="1" dirty="0"/>
              <a:t> </a:t>
            </a:r>
            <a:r>
              <a:rPr lang="ru-RU" sz="2000" b="1" dirty="0" err="1"/>
              <a:t>поколінь</a:t>
            </a:r>
            <a:r>
              <a:rPr lang="ru-RU" sz="2000" b="1" dirty="0"/>
              <a:t> у </a:t>
            </a:r>
            <a:r>
              <a:rPr lang="ru-RU" sz="2000" b="1" dirty="0" err="1"/>
              <a:t>вашій</a:t>
            </a:r>
            <a:r>
              <a:rPr lang="ru-RU" sz="2000" b="1" dirty="0"/>
              <a:t> </a:t>
            </a:r>
            <a:r>
              <a:rPr lang="ru-RU" sz="2000" b="1" dirty="0" err="1"/>
              <a:t>родині</a:t>
            </a:r>
            <a:r>
              <a:rPr lang="ru-RU" sz="2000" b="1" dirty="0"/>
              <a:t>? </a:t>
            </a:r>
            <a:r>
              <a:rPr lang="ru-RU" sz="2000" b="1" dirty="0" err="1"/>
              <a:t>Назвіть</a:t>
            </a:r>
            <a:r>
              <a:rPr lang="ru-RU" sz="2000" b="1" dirty="0"/>
              <a:t> </a:t>
            </a:r>
            <a:r>
              <a:rPr lang="ru-RU" sz="2000" b="1" dirty="0" err="1"/>
              <a:t>цих</a:t>
            </a:r>
            <a:r>
              <a:rPr lang="ru-RU" sz="2000" b="1" dirty="0"/>
              <a:t> людей.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59623" y="1360200"/>
            <a:ext cx="11553333" cy="1417955"/>
          </a:xfrm>
          <a:prstGeom prst="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b="1" dirty="0"/>
              <a:t>   </a:t>
            </a:r>
            <a:r>
              <a:rPr lang="ru-RU" sz="3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Покоління</a:t>
            </a:r>
            <a:r>
              <a:rPr lang="ru-RU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600" b="1" dirty="0"/>
              <a:t>— </a:t>
            </a:r>
            <a:r>
              <a:rPr lang="ru-RU" sz="3600" b="1" dirty="0" err="1"/>
              <a:t>родичі</a:t>
            </a:r>
            <a:r>
              <a:rPr lang="ru-RU" sz="3600" b="1" dirty="0"/>
              <a:t> </a:t>
            </a:r>
            <a:r>
              <a:rPr lang="ru-RU" sz="3600" b="1" dirty="0" err="1"/>
              <a:t>різного</a:t>
            </a:r>
            <a:r>
              <a:rPr lang="ru-RU" sz="3600" b="1" dirty="0"/>
              <a:t> </a:t>
            </a:r>
            <a:r>
              <a:rPr lang="ru-RU" sz="3600" b="1" dirty="0" err="1"/>
              <a:t>віку</a:t>
            </a:r>
            <a:r>
              <a:rPr lang="ru-RU" sz="3600" b="1" dirty="0"/>
              <a:t>, </a:t>
            </a:r>
            <a:r>
              <a:rPr lang="ru-RU" sz="3600" b="1" dirty="0" err="1"/>
              <a:t>що</a:t>
            </a:r>
            <a:r>
              <a:rPr lang="ru-RU" sz="3600" b="1" dirty="0"/>
              <a:t> </a:t>
            </a:r>
            <a:r>
              <a:rPr lang="ru-RU" sz="3600" b="1" dirty="0" err="1"/>
              <a:t>живуть</a:t>
            </a:r>
            <a:r>
              <a:rPr lang="ru-RU" sz="3600" b="1" dirty="0"/>
              <a:t> в один час. </a:t>
            </a:r>
            <a:r>
              <a:rPr lang="ru-RU" sz="3600" b="1" dirty="0" err="1"/>
              <a:t>Наприклад</a:t>
            </a:r>
            <a:r>
              <a:rPr lang="ru-RU" sz="3600" b="1" dirty="0"/>
              <a:t>, </a:t>
            </a:r>
            <a:r>
              <a:rPr lang="ru-RU" sz="3600" b="1" dirty="0" err="1"/>
              <a:t>від</a:t>
            </a:r>
            <a:r>
              <a:rPr lang="ru-RU" sz="3600" b="1" dirty="0"/>
              <a:t> </a:t>
            </a:r>
            <a:r>
              <a:rPr lang="ru-RU" sz="3600" b="1" dirty="0" err="1"/>
              <a:t>бабусі</a:t>
            </a:r>
            <a:r>
              <a:rPr lang="ru-RU" sz="3600" b="1" dirty="0"/>
              <a:t> й </a:t>
            </a:r>
            <a:r>
              <a:rPr lang="ru-RU" sz="3600" b="1" dirty="0" err="1"/>
              <a:t>дідуся</a:t>
            </a:r>
            <a:r>
              <a:rPr lang="ru-RU" sz="3600" b="1" dirty="0"/>
              <a:t> до </a:t>
            </a:r>
            <a:r>
              <a:rPr lang="ru-RU" sz="3600" b="1" dirty="0" err="1"/>
              <a:t>онуків</a:t>
            </a:r>
            <a:r>
              <a:rPr lang="ru-RU" sz="3600" b="1" dirty="0"/>
              <a:t>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59623" y="3056149"/>
            <a:ext cx="11553333" cy="936994"/>
          </a:xfrm>
          <a:prstGeom prst="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Рід</a:t>
            </a:r>
            <a:r>
              <a:rPr lang="ru-RU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600" b="1" dirty="0"/>
              <a:t>— </a:t>
            </a:r>
            <a:r>
              <a:rPr lang="ru-RU" sz="3600" b="1" dirty="0" err="1"/>
              <a:t>усі</a:t>
            </a:r>
            <a:r>
              <a:rPr lang="ru-RU" sz="3600" b="1" dirty="0"/>
              <a:t> </a:t>
            </a:r>
            <a:r>
              <a:rPr lang="ru-RU" sz="3600" b="1" dirty="0" err="1"/>
              <a:t>рідні</a:t>
            </a:r>
            <a:r>
              <a:rPr lang="ru-RU" sz="3600" b="1" dirty="0"/>
              <a:t> люди, </a:t>
            </a:r>
            <a:r>
              <a:rPr lang="ru-RU" sz="3600" b="1" dirty="0" err="1"/>
              <a:t>родичі</a:t>
            </a:r>
            <a:r>
              <a:rPr lang="ru-RU" sz="3600" b="1" dirty="0"/>
              <a:t>, родина, </a:t>
            </a:r>
            <a:r>
              <a:rPr lang="ru-RU" sz="3600" b="1" dirty="0" err="1"/>
              <a:t>рідня</a:t>
            </a:r>
            <a:r>
              <a:rPr lang="ru-RU" sz="3600" b="1" dirty="0"/>
              <a:t>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59623" y="4177229"/>
            <a:ext cx="11553333" cy="1317202"/>
          </a:xfrm>
          <a:prstGeom prst="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Предки</a:t>
            </a:r>
            <a:r>
              <a:rPr lang="ru-RU" sz="3600" b="1" dirty="0"/>
              <a:t> — </a:t>
            </a:r>
            <a:r>
              <a:rPr lang="ru-RU" sz="3600" b="1" dirty="0" err="1"/>
              <a:t>старші</a:t>
            </a:r>
            <a:r>
              <a:rPr lang="ru-RU" sz="3600" b="1" dirty="0"/>
              <a:t> </a:t>
            </a:r>
            <a:r>
              <a:rPr lang="ru-RU" sz="3600" b="1" dirty="0" err="1"/>
              <a:t>родичі</a:t>
            </a:r>
            <a:r>
              <a:rPr lang="ru-RU" sz="3600" b="1" dirty="0"/>
              <a:t>, </a:t>
            </a:r>
            <a:r>
              <a:rPr lang="ru-RU" sz="3600" b="1" dirty="0" err="1"/>
              <a:t>зазвичай</a:t>
            </a:r>
            <a:r>
              <a:rPr lang="ru-RU" sz="3600" b="1" dirty="0"/>
              <a:t> </a:t>
            </a:r>
            <a:r>
              <a:rPr lang="ru-RU" sz="3600" b="1" dirty="0" err="1"/>
              <a:t>старіші</a:t>
            </a:r>
            <a:r>
              <a:rPr lang="ru-RU" sz="3600" b="1" dirty="0"/>
              <a:t> за </a:t>
            </a:r>
            <a:r>
              <a:rPr lang="ru-RU" sz="3600" b="1" dirty="0" err="1"/>
              <a:t>дідуся</a:t>
            </a:r>
            <a:r>
              <a:rPr lang="ru-RU" sz="3600" b="1" dirty="0"/>
              <a:t> і бабусю.</a:t>
            </a:r>
          </a:p>
        </p:txBody>
      </p:sp>
    </p:spTree>
    <p:extLst>
      <p:ext uri="{BB962C8B-B14F-4D97-AF65-F5344CB8AC3E}">
        <p14:creationId xmlns:p14="http://schemas.microsoft.com/office/powerpoint/2010/main" xmlns="" val="3154441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вправа.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xmlns="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98064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80623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Чи</a:t>
            </a:r>
            <a:r>
              <a:rPr lang="ru-RU" sz="2000" b="1" dirty="0"/>
              <a:t> </a:t>
            </a:r>
            <a:r>
              <a:rPr lang="ru-RU" sz="2000" b="1" dirty="0" err="1"/>
              <a:t>знаєте</a:t>
            </a:r>
            <a:r>
              <a:rPr lang="ru-RU" sz="2000" b="1" dirty="0"/>
              <a:t> </a:t>
            </a:r>
            <a:r>
              <a:rPr lang="ru-RU" sz="2000" b="1" dirty="0" err="1"/>
              <a:t>ви</a:t>
            </a:r>
            <a:r>
              <a:rPr lang="ru-RU" sz="2000" b="1" dirty="0"/>
              <a:t>, як </a:t>
            </a:r>
            <a:r>
              <a:rPr lang="ru-RU" sz="2000" b="1" dirty="0" err="1"/>
              <a:t>називають</a:t>
            </a:r>
            <a:r>
              <a:rPr lang="ru-RU" sz="2000" b="1" dirty="0"/>
              <a:t> </a:t>
            </a:r>
            <a:r>
              <a:rPr lang="ru-RU" sz="2000" b="1" dirty="0" err="1"/>
              <a:t>рідного</a:t>
            </a:r>
            <a:r>
              <a:rPr lang="ru-RU" sz="2000" b="1" dirty="0"/>
              <a:t> брата </a:t>
            </a:r>
            <a:r>
              <a:rPr lang="ru-RU" sz="2000" b="1" dirty="0" err="1"/>
              <a:t>вашого</a:t>
            </a:r>
            <a:r>
              <a:rPr lang="ru-RU" sz="2000" b="1" dirty="0"/>
              <a:t> тата, маму </a:t>
            </a:r>
            <a:r>
              <a:rPr lang="ru-RU" sz="2000" b="1" dirty="0" err="1"/>
              <a:t>вашої</a:t>
            </a:r>
            <a:r>
              <a:rPr lang="ru-RU" sz="2000" b="1" dirty="0"/>
              <a:t> </a:t>
            </a:r>
            <a:r>
              <a:rPr lang="ru-RU" sz="2000" b="1" dirty="0" err="1"/>
              <a:t>мами</a:t>
            </a:r>
            <a:r>
              <a:rPr lang="ru-RU" sz="2000" b="1" dirty="0"/>
              <a:t>, </a:t>
            </a:r>
            <a:r>
              <a:rPr lang="ru-RU" sz="2000" b="1" dirty="0" err="1"/>
              <a:t>сина</a:t>
            </a:r>
            <a:r>
              <a:rPr lang="ru-RU" sz="2000" b="1" dirty="0"/>
              <a:t> </a:t>
            </a:r>
            <a:r>
              <a:rPr lang="ru-RU" sz="2000" b="1" dirty="0" err="1"/>
              <a:t>маминої</a:t>
            </a:r>
            <a:r>
              <a:rPr lang="ru-RU" sz="2000" b="1" dirty="0"/>
              <a:t> </a:t>
            </a:r>
            <a:r>
              <a:rPr lang="ru-RU" sz="2000" b="1" dirty="0" err="1"/>
              <a:t>сестри</a:t>
            </a:r>
            <a:r>
              <a:rPr lang="ru-RU" sz="2000" b="1" dirty="0"/>
              <a:t>, батька </a:t>
            </a:r>
            <a:r>
              <a:rPr lang="ru-RU" sz="2000" b="1" dirty="0" err="1"/>
              <a:t>вашого</a:t>
            </a:r>
            <a:r>
              <a:rPr lang="ru-RU" sz="2000" b="1" dirty="0"/>
              <a:t> </a:t>
            </a:r>
            <a:r>
              <a:rPr lang="ru-RU" sz="2000" b="1" dirty="0" err="1"/>
              <a:t>діда</a:t>
            </a:r>
            <a:r>
              <a:rPr lang="ru-RU" sz="2000" b="1" dirty="0"/>
              <a:t>?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539" t="4498" r="12542" b="4923"/>
          <a:stretch/>
        </p:blipFill>
        <p:spPr>
          <a:xfrm>
            <a:off x="4241119" y="1387393"/>
            <a:ext cx="4681499" cy="504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50287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Створіть</a:t>
            </a:r>
            <a:r>
              <a:rPr lang="ru-RU" sz="2000" b="1" dirty="0"/>
              <a:t> дерево </a:t>
            </a:r>
            <a:r>
              <a:rPr lang="ru-RU" sz="2000" b="1" dirty="0" err="1"/>
              <a:t>свого</a:t>
            </a:r>
            <a:r>
              <a:rPr lang="ru-RU" sz="2000" b="1" dirty="0"/>
              <a:t> роду за </a:t>
            </a:r>
            <a:r>
              <a:rPr lang="ru-RU" sz="2000" b="1" dirty="0" err="1"/>
              <a:t>зразком</a:t>
            </a:r>
            <a:r>
              <a:rPr lang="ru-RU" sz="2000" b="1" dirty="0"/>
              <a:t> </a:t>
            </a:r>
            <a:r>
              <a:rPr lang="ru-RU" sz="2000" b="1" dirty="0" err="1"/>
              <a:t>чи</a:t>
            </a:r>
            <a:r>
              <a:rPr lang="ru-RU" sz="2000" b="1" dirty="0"/>
              <a:t> </a:t>
            </a:r>
            <a:r>
              <a:rPr lang="ru-RU" sz="2000" b="1" dirty="0" err="1"/>
              <a:t>власним</a:t>
            </a:r>
            <a:r>
              <a:rPr lang="ru-RU" sz="2000" b="1" dirty="0"/>
              <a:t> </a:t>
            </a:r>
            <a:r>
              <a:rPr lang="ru-RU" sz="2000" b="1" dirty="0" err="1"/>
              <a:t>задумом</a:t>
            </a:r>
            <a:r>
              <a:rPr lang="ru-RU" sz="2000" b="1" dirty="0"/>
              <a:t>.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Результат пошуку зображень за запитом &quot;створення родинного дерева&quot;">
            <a:extLst>
              <a:ext uri="{FF2B5EF4-FFF2-40B4-BE49-F238E27FC236}">
                <a16:creationId xmlns:a16="http://schemas.microsoft.com/office/drawing/2014/main" xmlns="" id="{2B149610-392D-47F6-B3EF-FAA2B6FEC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85286" y="1329567"/>
            <a:ext cx="6491851" cy="5383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32112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259</Words>
  <Application>Microsoft Office PowerPoint</Application>
  <PresentationFormat>Произвольный</PresentationFormat>
  <Paragraphs>81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I</cp:lastModifiedBy>
  <cp:revision>58</cp:revision>
  <dcterms:created xsi:type="dcterms:W3CDTF">2018-01-05T16:38:53Z</dcterms:created>
  <dcterms:modified xsi:type="dcterms:W3CDTF">2022-04-06T07:33:47Z</dcterms:modified>
</cp:coreProperties>
</file>