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0" r:id="rId2"/>
    <p:sldMasterId id="2147483704" r:id="rId3"/>
  </p:sldMasterIdLst>
  <p:notesMasterIdLst>
    <p:notesMasterId r:id="rId25"/>
  </p:notesMasterIdLst>
  <p:sldIdLst>
    <p:sldId id="284" r:id="rId4"/>
    <p:sldId id="285" r:id="rId5"/>
    <p:sldId id="286" r:id="rId6"/>
    <p:sldId id="283" r:id="rId7"/>
    <p:sldId id="280" r:id="rId8"/>
    <p:sldId id="256" r:id="rId9"/>
    <p:sldId id="293" r:id="rId10"/>
    <p:sldId id="288" r:id="rId11"/>
    <p:sldId id="294" r:id="rId12"/>
    <p:sldId id="272" r:id="rId13"/>
    <p:sldId id="295" r:id="rId14"/>
    <p:sldId id="271" r:id="rId15"/>
    <p:sldId id="289" r:id="rId16"/>
    <p:sldId id="263" r:id="rId17"/>
    <p:sldId id="274" r:id="rId18"/>
    <p:sldId id="278" r:id="rId19"/>
    <p:sldId id="277" r:id="rId20"/>
    <p:sldId id="266" r:id="rId21"/>
    <p:sldId id="290" r:id="rId22"/>
    <p:sldId id="292" r:id="rId23"/>
    <p:sldId id="26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62" d="100"/>
          <a:sy n="62" d="100"/>
        </p:scale>
        <p:origin x="52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E77B2-6E63-41DF-841F-CEED2A1626F9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735F6-075D-4543-A2C7-7922EEBDE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86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ru-RU" smtClean="0"/>
              <a:t>Образец заголовка</a:t>
            </a:r>
            <a:endParaRPr kumimoji="1"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55E39"/>
                </a:solidFill>
                <a:effectLst>
                  <a:outerShdw blurRad="50800" dist="38100" dir="2700000" algn="tl" rotWithShape="0">
                    <a:schemeClr val="bg1">
                      <a:alpha val="8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ru-RU" smtClean="0"/>
              <a:t>Образец подзаголовка</a:t>
            </a:r>
            <a:endParaRPr kumimoji="1"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fld id="{DCBE54BF-C20A-4A89-B661-AC9E323BCEDC}" type="datetimeFigureOut">
              <a:rPr lang="ru-RU" altLang="ja-JP" smtClean="0">
                <a:solidFill>
                  <a:srgbClr val="E8B7B7">
                    <a:lumMod val="25000"/>
                  </a:srgbClr>
                </a:solidFill>
              </a:rPr>
              <a:pPr/>
              <a:t>02.05.2022</a:t>
            </a:fld>
            <a:endParaRPr lang="ru-RU" dirty="0">
              <a:solidFill>
                <a:srgbClr val="E8B7B7">
                  <a:lumMod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endParaRPr lang="ru-RU" dirty="0">
              <a:solidFill>
                <a:srgbClr val="E8B7B7">
                  <a:lumMod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fld id="{B10D3B03-457D-4D29-B6ED-3FDDB7AE5EC3}" type="slidenum">
              <a:rPr lang="ru-RU" smtClean="0">
                <a:solidFill>
                  <a:srgbClr val="E8B7B7">
                    <a:lumMod val="2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E8B7B7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8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C19E9-DC6E-4638-8A2D-B52C94B400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54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71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08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30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07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15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5604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48A5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600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22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602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21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94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D69473"/>
                </a:solidFill>
              </a:defRPr>
            </a:lvl1pPr>
            <a:lvl2pPr>
              <a:defRPr sz="2400">
                <a:solidFill>
                  <a:srgbClr val="D69473"/>
                </a:solidFill>
              </a:defRPr>
            </a:lvl2pPr>
            <a:lvl3pPr>
              <a:defRPr sz="2000">
                <a:solidFill>
                  <a:srgbClr val="D69473"/>
                </a:solidFill>
              </a:defRPr>
            </a:lvl3pPr>
            <a:lvl4pPr>
              <a:defRPr sz="1800">
                <a:solidFill>
                  <a:srgbClr val="D69473"/>
                </a:solidFill>
              </a:defRPr>
            </a:lvl4pPr>
            <a:lvl5pPr>
              <a:defRPr sz="1800">
                <a:solidFill>
                  <a:srgbClr val="D6947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8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B81A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B81A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D69473"/>
                </a:solidFill>
              </a:defRPr>
            </a:lvl1pPr>
            <a:lvl2pPr>
              <a:defRPr sz="2000">
                <a:solidFill>
                  <a:srgbClr val="D69473"/>
                </a:solidFill>
              </a:defRPr>
            </a:lvl2pPr>
            <a:lvl3pPr>
              <a:defRPr sz="1800">
                <a:solidFill>
                  <a:srgbClr val="D69473"/>
                </a:solidFill>
              </a:defRPr>
            </a:lvl3pPr>
            <a:lvl4pPr>
              <a:defRPr sz="1600">
                <a:solidFill>
                  <a:srgbClr val="D69473"/>
                </a:solidFill>
              </a:defRPr>
            </a:lvl4pPr>
            <a:lvl5pPr>
              <a:defRPr sz="1600">
                <a:solidFill>
                  <a:srgbClr val="D6947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8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4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ru-RU" smtClean="0"/>
              <a:t>Вставка рисунка</a:t>
            </a:r>
            <a:endParaRPr kumimoji="1"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ru-RU" smtClean="0"/>
              <a:t>Образец заголовка</a:t>
            </a:r>
            <a:endParaRPr kumimoji="1"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aur" pitchFamily="18" charset="0"/>
              </a:defRPr>
            </a:lvl1pPr>
          </a:lstStyle>
          <a:p>
            <a:fld id="{DCBE54BF-C20A-4A89-B661-AC9E323BCEDC}" type="datetimeFigureOut">
              <a:rPr kumimoji="1"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kumimoji="1"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aur" pitchFamily="18" charset="0"/>
              </a:defRPr>
            </a:lvl1pPr>
          </a:lstStyle>
          <a:p>
            <a:endParaRPr kumimoji="1"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aur" pitchFamily="18" charset="0"/>
              </a:defRPr>
            </a:lvl1pPr>
          </a:lstStyle>
          <a:p>
            <a:fld id="{B10D3B03-457D-4D29-B6ED-3FDDB7AE5EC3}" type="slidenum">
              <a:rPr kumimoji="1"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 cap="none" spc="50">
          <a:ln w="13500">
            <a:noFill/>
            <a:prstDash val="solid"/>
          </a:ln>
          <a:solidFill>
            <a:srgbClr val="E30746"/>
          </a:solidFill>
          <a:effectLst>
            <a:outerShdw blurRad="50800" dist="38100" dir="2700000" algn="t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3200" b="1" kern="1200">
          <a:solidFill>
            <a:srgbClr val="4A452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sz="2800" kern="1200">
          <a:solidFill>
            <a:srgbClr val="4A452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kumimoji="1" sz="2400" kern="1200">
          <a:solidFill>
            <a:srgbClr val="4A452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kumimoji="1" sz="2000" kern="1200">
          <a:solidFill>
            <a:srgbClr val="4A452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9"/>
        </a:buBlip>
        <a:defRPr kumimoji="1" sz="2000" kern="1200">
          <a:solidFill>
            <a:srgbClr val="4A452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1800" kern="1200">
          <a:solidFill>
            <a:srgbClr val="4A452A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sz="1800" kern="1200">
          <a:solidFill>
            <a:srgbClr val="4A452A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kumimoji="1" sz="1600" kern="1200">
          <a:solidFill>
            <a:srgbClr val="4A452A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kumimoji="1" sz="1600" kern="1200">
          <a:solidFill>
            <a:srgbClr val="4A452A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2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5.png"/><Relationship Id="rId5" Type="http://schemas.openxmlformats.org/officeDocument/2006/relationships/image" Target="../media/image34.gif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945292" y="2102837"/>
            <a:ext cx="1186249" cy="280473"/>
          </a:xfrm>
        </p:spPr>
        <p:txBody>
          <a:bodyPr/>
          <a:lstStyle/>
          <a:p>
            <a:pPr algn="ctr"/>
            <a:fld id="{A822185A-496F-4C70-9D8D-D70AC743BCEE}" type="datetime1">
              <a:rPr lang="uk-UA" sz="1800" b="1">
                <a:solidFill>
                  <a:schemeClr val="bg1"/>
                </a:solidFill>
              </a:rPr>
              <a:pPr algn="ctr"/>
              <a:t>02.05.2022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7968" y="175658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Сьогодні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686" y="2852866"/>
            <a:ext cx="1291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№104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968" y="5445904"/>
            <a:ext cx="7318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C00000"/>
                </a:solidFill>
              </a:rPr>
              <a:t>Розрізняю різновиди текстів</a:t>
            </a:r>
            <a:endParaRPr lang="uk-UA" sz="4400" b="1" i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974" y="1136992"/>
            <a:ext cx="1801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5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1629" y="1067742"/>
            <a:ext cx="62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Розділ. Застосовую знання </a:t>
            </a:r>
            <a:r>
              <a:rPr lang="ru-RU" b="1" dirty="0">
                <a:solidFill>
                  <a:schemeClr val="bg1"/>
                </a:solidFill>
              </a:rPr>
              <a:t>про текст</a:t>
            </a:r>
          </a:p>
        </p:txBody>
      </p:sp>
      <p:pic>
        <p:nvPicPr>
          <p:cNvPr id="9218" name="Picture 2" descr="День ребенка в Мексике | Новости Mexico Experts Tra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4" y="386068"/>
            <a:ext cx="7950466" cy="468214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7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6094" y="245633"/>
            <a:ext cx="329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i="1" dirty="0" smtClean="0">
                <a:solidFill>
                  <a:srgbClr val="FF0000"/>
                </a:solidFill>
              </a:rPr>
              <a:t>Текст - опис</a:t>
            </a:r>
            <a:endParaRPr lang="ru-RU" sz="4400" b="1" i="1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rot="5400000">
            <a:off x="4072728" y="114219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5616" y="1349815"/>
            <a:ext cx="75641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3636D6"/>
                </a:solidFill>
              </a:rPr>
              <a:t>Це текст в якому описується ознака предмета</a:t>
            </a:r>
            <a:r>
              <a:rPr lang="en-US" sz="2800" b="1" dirty="0" smtClean="0">
                <a:solidFill>
                  <a:srgbClr val="3636D6"/>
                </a:solidFill>
              </a:rPr>
              <a:t> </a:t>
            </a:r>
            <a:endParaRPr lang="ru-RU" sz="2800" b="1" dirty="0" smtClean="0">
              <a:solidFill>
                <a:srgbClr val="3636D6"/>
              </a:solidFill>
            </a:endParaRPr>
          </a:p>
          <a:p>
            <a:r>
              <a:rPr lang="uk-UA" sz="2800" b="1" dirty="0" smtClean="0">
                <a:solidFill>
                  <a:srgbClr val="3636D6"/>
                </a:solidFill>
              </a:rPr>
              <a:t>                (який? яка? яке? які?)</a:t>
            </a:r>
            <a:endParaRPr lang="ru-RU" sz="2800" b="1" dirty="0" smtClean="0">
              <a:solidFill>
                <a:srgbClr val="3636D6"/>
              </a:solidFill>
            </a:endParaRPr>
          </a:p>
          <a:p>
            <a:endParaRPr lang="uk-UA" sz="2800" dirty="0" smtClean="0"/>
          </a:p>
          <a:p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51720" y="2218324"/>
            <a:ext cx="158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Мальва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9512" y="2636912"/>
            <a:ext cx="5572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      </a:t>
            </a:r>
            <a:r>
              <a:rPr lang="uk-UA" sz="2800" dirty="0" smtClean="0"/>
              <a:t>Мальва – це красива висока рослина. Влітку на ній з'являються чудові квітки. Вони бувають блідо-жовтого, рожевого або бордового кольору. Квітка мальви схожа на бальне плаття, або великий дзвіночок. Ця квітка дуже яскрава, і над нею кружляють бджоли-трудівниці.</a:t>
            </a:r>
            <a:endParaRPr lang="ru-RU" sz="2800" dirty="0"/>
          </a:p>
        </p:txBody>
      </p:sp>
      <p:pic>
        <p:nvPicPr>
          <p:cNvPr id="3074" name="Picture 2" descr="C:\Users\AURA\Desktop\мальв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4607" y="3284984"/>
            <a:ext cx="3056159" cy="2716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411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980728"/>
            <a:ext cx="82089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Ромашка</a:t>
            </a:r>
          </a:p>
          <a:p>
            <a:pPr algn="just"/>
            <a:r>
              <a:rPr lang="uk-UA" sz="3600" dirty="0" smtClean="0"/>
              <a:t>       </a:t>
            </a:r>
            <a:r>
              <a:rPr lang="uk-UA" sz="2800" dirty="0" smtClean="0">
                <a:solidFill>
                  <a:srgbClr val="2C2F34"/>
                </a:solidFill>
                <a:latin typeface="Verdana"/>
              </a:rPr>
              <a:t>Ромашка — корисна лікарська рослина. Вона лікує людину від застуди. Ромашка відмінний заспокійливий засіб, корисний для здорового сну і відпочинку. Чашка чаю з ромашки на ніч, заспокоїть нерви, </a:t>
            </a:r>
            <a:r>
              <a:rPr lang="uk-UA" sz="2800" dirty="0" err="1" smtClean="0">
                <a:solidFill>
                  <a:srgbClr val="2C2F34"/>
                </a:solidFill>
                <a:latin typeface="Verdana"/>
              </a:rPr>
              <a:t>зніме</a:t>
            </a:r>
            <a:r>
              <a:rPr lang="uk-UA" sz="2800" dirty="0" smtClean="0">
                <a:solidFill>
                  <a:srgbClr val="2C2F34"/>
                </a:solidFill>
                <a:latin typeface="Verdana"/>
              </a:rPr>
              <a:t> напругу, прискорить засипання.</a:t>
            </a:r>
            <a:endParaRPr lang="uk-UA" sz="2800" dirty="0" smtClean="0"/>
          </a:p>
          <a:p>
            <a:pPr algn="just"/>
            <a:endParaRPr lang="uk-UA" sz="3600" dirty="0" smtClean="0"/>
          </a:p>
        </p:txBody>
      </p:sp>
      <p:pic>
        <p:nvPicPr>
          <p:cNvPr id="2050" name="Picture 2" descr="C:\Users\AURA\Desktop\ромашк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7904" y="4869160"/>
            <a:ext cx="1906971" cy="1728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13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91139"/>
            <a:ext cx="4571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i="1" dirty="0" smtClean="0">
                <a:solidFill>
                  <a:srgbClr val="FF0000"/>
                </a:solidFill>
              </a:rPr>
              <a:t>Текст - міркування</a:t>
            </a:r>
            <a:endParaRPr lang="ru-RU" sz="4000" b="1" i="1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355976" y="641782"/>
            <a:ext cx="2158" cy="406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4586" y="916796"/>
            <a:ext cx="81946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rgbClr val="3636D6"/>
                </a:solidFill>
              </a:rPr>
              <a:t>У тексті пояснюється, чому саме ромашка – </a:t>
            </a:r>
            <a:endParaRPr lang="uk-UA" sz="3200" b="1" dirty="0" smtClean="0">
              <a:solidFill>
                <a:srgbClr val="3636D6"/>
              </a:solidFill>
            </a:endParaRPr>
          </a:p>
          <a:p>
            <a:r>
              <a:rPr lang="uk-UA" sz="3200" b="1" dirty="0" smtClean="0">
                <a:solidFill>
                  <a:srgbClr val="3636D6"/>
                </a:solidFill>
              </a:rPr>
              <a:t>лікарська рослина.</a:t>
            </a:r>
            <a:endParaRPr lang="ru-RU" sz="3200" b="1" dirty="0">
              <a:solidFill>
                <a:srgbClr val="3636D6"/>
              </a:solidFill>
            </a:endParaRP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40290" y="1772816"/>
            <a:ext cx="82089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Ромашка</a:t>
            </a:r>
          </a:p>
          <a:p>
            <a:pPr algn="just"/>
            <a:r>
              <a:rPr lang="uk-UA" sz="3600" dirty="0" smtClean="0"/>
              <a:t>       </a:t>
            </a:r>
            <a:r>
              <a:rPr lang="uk-UA" sz="2800" dirty="0" smtClean="0">
                <a:solidFill>
                  <a:srgbClr val="2C2F34"/>
                </a:solidFill>
                <a:latin typeface="Verdana"/>
              </a:rPr>
              <a:t>Ромашка — корисна лікарська рослина. Вона лікує людину від застуди. Ромашка відмінний заспокійливий засіб, корисний для здорового сну і відпочинку. Чашка чаю з ромашки на ніч, заспокоїть нерви, </a:t>
            </a:r>
            <a:r>
              <a:rPr lang="uk-UA" sz="2800" dirty="0" err="1" smtClean="0">
                <a:solidFill>
                  <a:srgbClr val="2C2F34"/>
                </a:solidFill>
                <a:latin typeface="Verdana"/>
              </a:rPr>
              <a:t>зніме</a:t>
            </a:r>
            <a:r>
              <a:rPr lang="uk-UA" sz="2800" dirty="0" smtClean="0">
                <a:solidFill>
                  <a:srgbClr val="2C2F34"/>
                </a:solidFill>
                <a:latin typeface="Verdana"/>
              </a:rPr>
              <a:t> напругу, прискорить засипання.</a:t>
            </a:r>
            <a:endParaRPr lang="uk-UA" sz="2800" dirty="0" smtClean="0"/>
          </a:p>
          <a:p>
            <a:pPr algn="just"/>
            <a:endParaRPr lang="uk-UA" sz="3600" dirty="0" smtClean="0"/>
          </a:p>
        </p:txBody>
      </p:sp>
      <p:pic>
        <p:nvPicPr>
          <p:cNvPr id="2050" name="Picture 2" descr="C:\Users\AURA\Desktop\ромашк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3928" y="5085184"/>
            <a:ext cx="1815498" cy="1645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64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241918"/>
            <a:ext cx="3184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b="1" i="1" dirty="0" smtClean="0">
                <a:solidFill>
                  <a:srgbClr val="FF0000"/>
                </a:solidFill>
              </a:rPr>
              <a:t>Текст - есе</a:t>
            </a:r>
            <a:endParaRPr lang="ru-RU" sz="4800" b="1" i="1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500561" y="1037495"/>
            <a:ext cx="2158" cy="34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888" y="1314494"/>
            <a:ext cx="8434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>
                <a:solidFill>
                  <a:srgbClr val="3636D6"/>
                </a:solidFill>
              </a:rPr>
              <a:t>Це твір, що має довільну будову власного розмірковування.</a:t>
            </a:r>
          </a:p>
          <a:p>
            <a:r>
              <a:rPr lang="uk-UA" sz="2400" b="1" dirty="0">
                <a:solidFill>
                  <a:srgbClr val="3636D6"/>
                </a:solidFill>
              </a:rPr>
              <a:t>Де </a:t>
            </a:r>
            <a:r>
              <a:rPr lang="uk-UA" sz="2400" b="1" dirty="0" smtClean="0">
                <a:solidFill>
                  <a:srgbClr val="3636D6"/>
                </a:solidFill>
              </a:rPr>
              <a:t>ви </a:t>
            </a:r>
            <a:r>
              <a:rPr lang="uk-UA" sz="2400" b="1" dirty="0">
                <a:solidFill>
                  <a:srgbClr val="3636D6"/>
                </a:solidFill>
              </a:rPr>
              <a:t>можете висловити власну думку чи враження.</a:t>
            </a:r>
            <a:endParaRPr lang="ru-RU" sz="2400" b="1" dirty="0">
              <a:solidFill>
                <a:srgbClr val="3636D6"/>
              </a:solidFill>
            </a:endParaRP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08403" y="207813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Ромашка</a:t>
            </a:r>
          </a:p>
          <a:p>
            <a:pPr algn="just"/>
            <a:r>
              <a:rPr lang="uk-UA" sz="3600" dirty="0" smtClean="0"/>
              <a:t>       Я дуже люблю ромашку. Ця квітка схожа на сонечко. Вона ніби посміхається усім. Ця рослина квітне влітку.</a:t>
            </a:r>
          </a:p>
        </p:txBody>
      </p:sp>
      <p:pic>
        <p:nvPicPr>
          <p:cNvPr id="7" name="Picture 2" descr="C:\Users\AURA\Desktop\знайк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5603" y="4567165"/>
            <a:ext cx="1714512" cy="2143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31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7704" y="87015"/>
            <a:ext cx="5665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636D6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Типи текстів:</a:t>
            </a:r>
            <a:endParaRPr lang="ru-RU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636D6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26796"/>
              </p:ext>
            </p:extLst>
          </p:nvPr>
        </p:nvGraphicFramePr>
        <p:xfrm>
          <a:off x="179514" y="1108038"/>
          <a:ext cx="8717061" cy="5217458"/>
        </p:xfrm>
        <a:graphic>
          <a:graphicData uri="http://schemas.openxmlformats.org/drawingml/2006/table">
            <a:tbl>
              <a:tblPr/>
              <a:tblGrid>
                <a:gridCol w="2870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2800" b="1" i="0" u="sng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Текст-розповідь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28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3600" b="1" i="1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Розказуємо про якісь події</a:t>
                      </a:r>
                      <a:endParaRPr kumimoji="1" lang="uk-UA" sz="4000" b="1" i="1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32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3636D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3200" b="1" i="0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3636D6"/>
                          </a:solidFill>
                          <a:effectLst/>
                          <a:uLnTx/>
                          <a:uFillTx/>
                          <a:latin typeface="+mn-lt"/>
                        </a:rPr>
                        <a:t>Що сталося? Що відбулося?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18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2800" b="1" i="0" u="sng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Текст-опис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28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3600" b="1" i="1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Яким є предмет чи особа</a:t>
                      </a:r>
                      <a:endParaRPr kumimoji="1" lang="uk-UA" sz="36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32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3636D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3200" b="1" i="0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3636D6"/>
                          </a:solidFill>
                          <a:effectLst/>
                          <a:uLnTx/>
                          <a:uFillTx/>
                          <a:latin typeface="+mn-lt"/>
                        </a:rPr>
                        <a:t>Який?</a:t>
                      </a:r>
                      <a:endParaRPr kumimoji="1" lang="ru-RU" sz="32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3636D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2800" b="1" i="0" u="sng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Текст-міркування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28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3600" b="1" i="1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Щось доводиться або заперечується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40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3636D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4000" b="1" i="0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3636D6"/>
                          </a:solidFill>
                          <a:effectLst/>
                          <a:uLnTx/>
                          <a:uFillTx/>
                          <a:latin typeface="+mn-lt"/>
                        </a:rPr>
                        <a:t>Чому?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16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3636D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2400" b="1" i="1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cs typeface="Times New Roman" panose="02020603050405020304" pitchFamily="18" charset="0"/>
                        </a:rPr>
                        <a:t>Твердження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2400" b="1" i="1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cs typeface="Times New Roman" panose="02020603050405020304" pitchFamily="18" charset="0"/>
                        </a:rPr>
                        <a:t>Доведення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2400" b="1" i="1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cs typeface="Times New Roman" panose="02020603050405020304" pitchFamily="18" charset="0"/>
                        </a:rPr>
                        <a:t>Висновок</a:t>
                      </a:r>
                      <a:endParaRPr kumimoji="1" lang="uk-UA" sz="1400" b="1" i="1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0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04" y="101092"/>
            <a:ext cx="5582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 smtClean="0"/>
              <a:t>Тексти за призначенням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4661" y="1685466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/>
              <a:t>Привітання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286247" y="1396830"/>
            <a:ext cx="1289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/>
              <a:t>Листи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46621" y="2278096"/>
            <a:ext cx="262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/>
              <a:t>Запрошення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320632" y="3856542"/>
            <a:ext cx="204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/>
              <a:t>Інструкції</a:t>
            </a:r>
            <a:endParaRPr lang="ru-RU" sz="3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301272" y="721253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286248" y="698432"/>
            <a:ext cx="3714776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6200000" flipH="1">
            <a:off x="4176478" y="864128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3095755" y="662713"/>
            <a:ext cx="1226214" cy="3321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C:\Users\AURA\Desktop\сов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0924" y="4644606"/>
            <a:ext cx="1800200" cy="2178177"/>
          </a:xfrm>
          <a:prstGeom prst="rect">
            <a:avLst/>
          </a:prstGeom>
          <a:noFill/>
        </p:spPr>
      </p:pic>
      <p:pic>
        <p:nvPicPr>
          <p:cNvPr id="13" name="Picture 4" descr="C:\Users\AURA\Desktop\поздравление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999" y="2341506"/>
            <a:ext cx="2143140" cy="1643074"/>
          </a:xfrm>
          <a:prstGeom prst="rect">
            <a:avLst/>
          </a:prstGeom>
          <a:noFill/>
        </p:spPr>
      </p:pic>
      <p:pic>
        <p:nvPicPr>
          <p:cNvPr id="14" name="Picture 5" descr="C:\Users\AURA\Desktop\запрошеня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17809" b="16969"/>
          <a:stretch/>
        </p:blipFill>
        <p:spPr bwMode="auto">
          <a:xfrm>
            <a:off x="6303922" y="2891679"/>
            <a:ext cx="2714644" cy="1584176"/>
          </a:xfrm>
          <a:prstGeom prst="rect">
            <a:avLst/>
          </a:prstGeom>
          <a:noFill/>
        </p:spPr>
      </p:pic>
      <p:pic>
        <p:nvPicPr>
          <p:cNvPr id="16" name="Picture 3" descr="C:\Users\AURA\Desktop\инструкция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13525" y="4601002"/>
            <a:ext cx="2375758" cy="1779525"/>
          </a:xfrm>
          <a:prstGeom prst="rect">
            <a:avLst/>
          </a:prstGeom>
          <a:noFill/>
        </p:spPr>
      </p:pic>
      <p:pic>
        <p:nvPicPr>
          <p:cNvPr id="17" name="Picture 6" descr="C:\Users\AURA\Desktop\доска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02352" y="2161693"/>
            <a:ext cx="1773688" cy="1694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10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2963"/>
            <a:ext cx="8352928" cy="584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95736" y="116632"/>
            <a:ext cx="4311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>
                <a:solidFill>
                  <a:srgbClr val="FF0000"/>
                </a:solidFill>
              </a:rPr>
              <a:t>Визначте </a:t>
            </a:r>
            <a:r>
              <a:rPr lang="uk-UA" sz="3600" b="1" dirty="0">
                <a:solidFill>
                  <a:srgbClr val="FF0000"/>
                </a:solidFill>
              </a:rPr>
              <a:t>тип тексту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52928" cy="525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04658" y="260648"/>
            <a:ext cx="47691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Виберіть </a:t>
            </a:r>
            <a:r>
              <a:rPr lang="uk-UA" sz="4000" b="1" dirty="0">
                <a:solidFill>
                  <a:srgbClr val="FF0000"/>
                </a:solidFill>
              </a:rPr>
              <a:t>текст-опис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819344">
            <a:off x="299630" y="2399164"/>
            <a:ext cx="717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18" name="Рисунок 17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819344">
            <a:off x="5263371" y="3166213"/>
            <a:ext cx="717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3077" name="Picture 5" descr="C:\Users\User\AppData\Local\Microsoft\Windows\Temporary Internet Files\Content.IE5\RX55UN76\MC9004358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0" y="4653145"/>
            <a:ext cx="1872209" cy="181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AppData\Local\Microsoft\Windows\Temporary Internet Files\Content.IE5\YW7EZBEY\MC90044042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10" y="4986088"/>
            <a:ext cx="1827886" cy="15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AppData\Local\Microsoft\Windows\Temporary Internet Files\Content.IE5\DSBY46MT\MM900354499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1" y="444106"/>
            <a:ext cx="1450781" cy="110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092280" y="260648"/>
            <a:ext cx="1777551" cy="172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 descr="C:\Users\User\AppData\Local\Microsoft\Windows\Temporary Internet Files\Content.IE5\RX55UN76\MC9004358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80409" y="5185234"/>
            <a:ext cx="1512168" cy="146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User\AppData\Local\Microsoft\Windows\Temporary Internet Files\Content.IE5\RX55UN76\MC9004358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2650" y="282855"/>
            <a:ext cx="1476340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94303" y="335545"/>
            <a:ext cx="47954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Пригадайте:</a:t>
            </a:r>
            <a:endParaRPr lang="ru-RU" sz="6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C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1" y="1844824"/>
            <a:ext cx="9252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 таке текст?</a:t>
            </a:r>
          </a:p>
          <a:p>
            <a:pPr marL="285750" indent="-285750">
              <a:buFontTx/>
              <a:buChar char="-"/>
            </a:pPr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яких частин складається текст?</a:t>
            </a:r>
          </a:p>
          <a:p>
            <a:pPr marL="285750" indent="-285750">
              <a:buFontTx/>
              <a:buChar char="-"/>
            </a:pPr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 типи текстів існують?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819344">
            <a:off x="7370854" y="4276160"/>
            <a:ext cx="717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20" name="Рисунок 19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6994547">
            <a:off x="6451330" y="1942045"/>
            <a:ext cx="717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21" name="Рисунок 20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819344">
            <a:off x="3274800" y="1437742"/>
            <a:ext cx="717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22" name="Рисунок 21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244779">
            <a:off x="2991440" y="6223761"/>
            <a:ext cx="6175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23" name="Рисунок 22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953854">
            <a:off x="1860906" y="4334635"/>
            <a:ext cx="6175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24" name="Рисунок 23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8806455">
            <a:off x="5592018" y="198838"/>
            <a:ext cx="6175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7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207125" y="1322830"/>
            <a:ext cx="1186249" cy="28047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1800" b="1">
                <a:solidFill>
                  <a:schemeClr val="bg1"/>
                </a:solidFill>
              </a:rPr>
              <a:pPr algn="ctr"/>
              <a:t>02.05.2022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9765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Сьогодні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86050" y="1149705"/>
            <a:ext cx="6549050" cy="5810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500" b="1" dirty="0">
                <a:solidFill>
                  <a:schemeClr val="bg1"/>
                </a:solidFill>
              </a:rPr>
              <a:t>Вправа 7. Прочитай </a:t>
            </a:r>
            <a:r>
              <a:rPr lang="uk-UA" sz="1500" b="1" dirty="0" smtClean="0">
                <a:solidFill>
                  <a:schemeClr val="bg1"/>
                </a:solidFill>
              </a:rPr>
              <a:t>текст</a:t>
            </a:r>
            <a:r>
              <a:rPr lang="uk-UA" sz="1500" b="1" dirty="0" smtClean="0">
                <a:solidFill>
                  <a:schemeClr val="bg1"/>
                </a:solidFill>
              </a:rPr>
              <a:t>. </a:t>
            </a:r>
            <a:r>
              <a:rPr lang="uk-UA" sz="1500" b="1" dirty="0" smtClean="0">
                <a:solidFill>
                  <a:schemeClr val="bg1"/>
                </a:solidFill>
              </a:rPr>
              <a:t> </a:t>
            </a:r>
            <a:r>
              <a:rPr lang="uk-UA" sz="1500" b="1" dirty="0">
                <a:solidFill>
                  <a:schemeClr val="bg1"/>
                </a:solidFill>
              </a:rPr>
              <a:t>Визнач тип цього тексту.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2486050" y="2045504"/>
            <a:ext cx="6290162" cy="3725622"/>
            <a:chOff x="3513986" y="1448457"/>
            <a:chExt cx="8425687" cy="5251413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5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Прямоугольник 13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</p:grpSp>
      <p:sp>
        <p:nvSpPr>
          <p:cNvPr id="17" name="Прямоугольник 16"/>
          <p:cNvSpPr/>
          <p:nvPr/>
        </p:nvSpPr>
        <p:spPr>
          <a:xfrm>
            <a:off x="2793158" y="2260634"/>
            <a:ext cx="56704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     Офіційна мова в Мексиці — іспанська. Чому саме іспанська? Річ у тому, що після відкриття Америки Христофором Колумбом сюди переселилося багато іспанців. Тут вони одружувалися, засновували міста. Тому офіційною в Мексиці стала їхня мова. 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6" y="2551036"/>
            <a:ext cx="2336342" cy="29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58" y="863676"/>
            <a:ext cx="5867754" cy="392649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207125" y="1322830"/>
            <a:ext cx="1186249" cy="28047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1800" b="1">
                <a:solidFill>
                  <a:schemeClr val="bg1"/>
                </a:solidFill>
              </a:rPr>
              <a:pPr algn="ctr"/>
              <a:t>02.05.2022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9765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Сьогодні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5050" y="1502125"/>
            <a:ext cx="3616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tx2">
                    <a:lumMod val="75000"/>
                  </a:schemeClr>
                </a:solidFill>
              </a:rPr>
              <a:t>ПЕРЕВІРЯЄМО</a:t>
            </a:r>
          </a:p>
          <a:p>
            <a:pPr algn="ctr"/>
            <a:r>
              <a:rPr lang="uk-UA" sz="2400" b="1" dirty="0">
                <a:solidFill>
                  <a:schemeClr val="tx2">
                    <a:lumMod val="75000"/>
                  </a:schemeClr>
                </a:solidFill>
              </a:rPr>
              <a:t>ДОМАШНЄ </a:t>
            </a:r>
          </a:p>
          <a:p>
            <a:pPr algn="ctr"/>
            <a:r>
              <a:rPr lang="uk-UA" sz="2400" b="1" dirty="0">
                <a:solidFill>
                  <a:schemeClr val="tx2">
                    <a:lumMod val="75000"/>
                  </a:schemeClr>
                </a:solidFill>
              </a:rPr>
              <a:t>ЗАВДАННЯ</a:t>
            </a:r>
          </a:p>
        </p:txBody>
      </p:sp>
      <p:pic>
        <p:nvPicPr>
          <p:cNvPr id="9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12558"/>
            <a:ext cx="2850698" cy="38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 flipH="1">
            <a:off x="4355976" y="3348201"/>
            <a:ext cx="4267443" cy="2656613"/>
            <a:chOff x="-129523" y="2302440"/>
            <a:chExt cx="4861161" cy="3133948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7" r="10334" b="12778"/>
            <a:stretch/>
          </p:blipFill>
          <p:spPr>
            <a:xfrm flipH="1">
              <a:off x="-129523" y="2302440"/>
              <a:ext cx="2912474" cy="2754568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1" b="87131" l="10019" r="88312">
                          <a14:foregroundMark x1="49351" y1="61814" x2="49351" y2="61814"/>
                          <a14:foregroundMark x1="53432" y1="52110" x2="53432" y2="52110"/>
                          <a14:foregroundMark x1="34323" y1="56962" x2="34323" y2="56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4" r="10987" b="11826"/>
            <a:stretch/>
          </p:blipFill>
          <p:spPr>
            <a:xfrm flipH="1">
              <a:off x="1816613" y="2665958"/>
              <a:ext cx="2915025" cy="2770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4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207125" y="1322830"/>
            <a:ext cx="1186249" cy="28047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1800" b="1">
                <a:solidFill>
                  <a:schemeClr val="bg1"/>
                </a:solidFill>
              </a:rPr>
              <a:pPr algn="ctr"/>
              <a:t>02.05.2022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9765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Сьогодні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807438"/>
            <a:ext cx="6549050" cy="37515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FF00"/>
                </a:solidFill>
              </a:rPr>
              <a:t>Пояснення домашнього завдання.</a:t>
            </a:r>
          </a:p>
        </p:txBody>
      </p:sp>
      <p:sp>
        <p:nvSpPr>
          <p:cNvPr id="2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533400" y="2085975"/>
            <a:ext cx="3952875" cy="3138738"/>
          </a:xfrm>
          <a:prstGeom prst="roundRect">
            <a:avLst/>
          </a:prstGeom>
          <a:solidFill>
            <a:srgbClr val="7CB85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335" y="2366448"/>
            <a:ext cx="3514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Підручник с.148, </a:t>
            </a: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</a:t>
            </a:r>
            <a:r>
              <a:rPr lang="uk-UA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</a:t>
            </a:r>
            <a:endParaRPr lang="uk-UA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Спиши</a:t>
            </a:r>
            <a:r>
              <a:rPr lang="uk-UA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текст. Добери заголовок.</a:t>
            </a: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50" y="1879057"/>
            <a:ext cx="3345656" cy="33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User\AppData\Local\Microsoft\Windows\Temporary Internet Files\Content.IE5\FY2T0YVV\MC90012400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79" y="0"/>
            <a:ext cx="72006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23728" y="2780928"/>
            <a:ext cx="44839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96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anose="03010101010201010101" pitchFamily="66" charset="0"/>
              </a:rPr>
              <a:t>Молодці!</a:t>
            </a:r>
            <a:endParaRPr lang="ru-RU" sz="96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76371" y="1428756"/>
            <a:ext cx="1717671" cy="1780741"/>
            <a:chOff x="153263" y="1685367"/>
            <a:chExt cx="3799317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4" r="10987" b="11826"/>
            <a:stretch/>
          </p:blipFill>
          <p:spPr>
            <a:xfrm flipH="1">
              <a:off x="1037555" y="1685367"/>
              <a:ext cx="2915025" cy="2770430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7" r="10334" b="12778"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207125" y="1322830"/>
            <a:ext cx="1186249" cy="28047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1800" b="1">
                <a:solidFill>
                  <a:schemeClr val="bg1"/>
                </a:solidFill>
              </a:rPr>
              <a:pPr algn="ctr"/>
              <a:t>02.05.2022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9765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Сьогодні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65018" y="238410"/>
            <a:ext cx="6796913" cy="11223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</a:rPr>
              <a:t> </a:t>
            </a:r>
            <a:r>
              <a:rPr lang="uk-UA" sz="2000" b="1" dirty="0">
                <a:solidFill>
                  <a:srgbClr val="FFFF00"/>
                </a:solidFill>
              </a:rPr>
              <a:t>Вправа 8. </a:t>
            </a:r>
            <a:r>
              <a:rPr lang="ru-RU" sz="2000" b="1" dirty="0" smtClean="0">
                <a:solidFill>
                  <a:srgbClr val="FFFF00"/>
                </a:solidFill>
              </a:rPr>
              <a:t> </a:t>
            </a:r>
            <a:r>
              <a:rPr lang="ru-RU" sz="2000" b="1" dirty="0">
                <a:solidFill>
                  <a:srgbClr val="FFFF00"/>
                </a:solidFill>
              </a:rPr>
              <a:t>Спиши </a:t>
            </a:r>
            <a:r>
              <a:rPr lang="ru-RU" sz="2000" b="1" dirty="0" err="1">
                <a:solidFill>
                  <a:srgbClr val="FFFF00"/>
                </a:solidFill>
              </a:rPr>
              <a:t>другий</a:t>
            </a:r>
            <a:r>
              <a:rPr lang="ru-RU" sz="2000" b="1" dirty="0">
                <a:solidFill>
                  <a:srgbClr val="FFFF00"/>
                </a:solidFill>
              </a:rPr>
              <a:t> абзац. </a:t>
            </a:r>
            <a:r>
              <a:rPr lang="ru-RU" sz="2000" b="1" dirty="0" err="1">
                <a:solidFill>
                  <a:srgbClr val="FFFF00"/>
                </a:solidFill>
              </a:rPr>
              <a:t>Підкресли</a:t>
            </a:r>
            <a:r>
              <a:rPr lang="ru-RU" sz="2000" b="1" dirty="0">
                <a:solidFill>
                  <a:srgbClr val="FFFF00"/>
                </a:solidFill>
              </a:rPr>
              <a:t> </a:t>
            </a:r>
            <a:r>
              <a:rPr lang="ru-RU" sz="2000" b="1" dirty="0" err="1">
                <a:solidFill>
                  <a:srgbClr val="FFFF00"/>
                </a:solidFill>
              </a:rPr>
              <a:t>орфограми</a:t>
            </a:r>
            <a:r>
              <a:rPr lang="ru-RU" sz="2000" b="1" dirty="0">
                <a:solidFill>
                  <a:srgbClr val="FFFF00"/>
                </a:solidFill>
              </a:rPr>
              <a:t> у </a:t>
            </a:r>
            <a:r>
              <a:rPr lang="ru-RU" sz="2000" b="1" dirty="0" err="1">
                <a:solidFill>
                  <a:srgbClr val="FFFF00"/>
                </a:solidFill>
              </a:rPr>
              <a:t>виділеному</a:t>
            </a:r>
            <a:r>
              <a:rPr lang="ru-RU" sz="2000" b="1" dirty="0">
                <a:solidFill>
                  <a:srgbClr val="FFFF00"/>
                </a:solidFill>
              </a:rPr>
              <a:t> </a:t>
            </a:r>
            <a:r>
              <a:rPr lang="ru-RU" sz="2000" b="1" dirty="0" err="1">
                <a:solidFill>
                  <a:srgbClr val="FFFF00"/>
                </a:solidFill>
              </a:rPr>
              <a:t>реченні</a:t>
            </a:r>
            <a:r>
              <a:rPr lang="ru-RU" sz="2000" b="1" dirty="0">
                <a:solidFill>
                  <a:srgbClr val="FFFF00"/>
                </a:solidFill>
              </a:rPr>
              <a:t>. </a:t>
            </a:r>
            <a:endParaRPr lang="uk-UA" sz="2000" b="1" dirty="0">
              <a:solidFill>
                <a:srgbClr val="FFFF00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415183" y="1721379"/>
            <a:ext cx="7355607" cy="3759078"/>
          </a:xfrm>
          <a:prstGeom prst="roundRect">
            <a:avLst/>
          </a:prstGeom>
          <a:solidFill>
            <a:srgbClr val="7CB854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76605" y="1819902"/>
            <a:ext cx="672459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b="1" dirty="0"/>
              <a:t>      </a:t>
            </a:r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Садівник посадив картоплю. </a:t>
            </a:r>
            <a:r>
              <a:rPr lang="uk-UA" sz="2400" b="1" dirty="0">
                <a:solidFill>
                  <a:srgbClr val="FF0000"/>
                </a:solidFill>
              </a:rPr>
              <a:t>С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початку виросли ку</a:t>
            </a:r>
            <a:r>
              <a:rPr lang="uk-U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ики, потім на них </a:t>
            </a:r>
            <a:r>
              <a:rPr lang="uk-U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з’я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вилися білі квіто</a:t>
            </a:r>
            <a:r>
              <a:rPr lang="uk-U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чк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и, а </a:t>
            </a:r>
            <a:r>
              <a:rPr lang="uk-U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годом — з</a:t>
            </a:r>
            <a:r>
              <a:rPr lang="uk-U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лені ягі</a:t>
            </a:r>
            <a:r>
              <a:rPr lang="uk-U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ки. </a:t>
            </a:r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Спробував садівник листя і ягоди — вони були несмачні. Тоді він вирішив вирвати рослини з корінням і спалити. Багаття вже догорало. Ненароком садівник наступив на картоплину, що викотилася з вогню. Відчув аромат печеної картоплі й відкусив білий шматочок. Смачно!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3" b="86272"/>
          <a:stretch/>
        </p:blipFill>
        <p:spPr>
          <a:xfrm>
            <a:off x="2094353" y="5380910"/>
            <a:ext cx="6305906" cy="108806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65"/>
          <a:stretch/>
        </p:blipFill>
        <p:spPr>
          <a:xfrm>
            <a:off x="4057341" y="5724316"/>
            <a:ext cx="1248953" cy="65197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4" t="635" r="22517" b="88732"/>
          <a:stretch/>
        </p:blipFill>
        <p:spPr>
          <a:xfrm>
            <a:off x="5306294" y="5818710"/>
            <a:ext cx="492596" cy="4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476672"/>
            <a:ext cx="4680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i="1" dirty="0" smtClean="0">
                <a:latin typeface="Monotype Corsiva" panose="03010101010201010101" pitchFamily="66" charset="0"/>
              </a:rPr>
              <a:t>Третє  травня</a:t>
            </a:r>
          </a:p>
          <a:p>
            <a:pPr algn="ctr"/>
            <a:r>
              <a:rPr lang="uk-UA" sz="4400" i="1" dirty="0" smtClean="0">
                <a:latin typeface="Monotype Corsiva" panose="03010101010201010101" pitchFamily="66" charset="0"/>
              </a:rPr>
              <a:t>Класна робота</a:t>
            </a:r>
            <a:endParaRPr lang="ru-RU" sz="4400" i="1" dirty="0">
              <a:latin typeface="Monotype Corsiva" panose="03010101010201010101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7" y="1993845"/>
            <a:ext cx="6026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i="1" dirty="0" err="1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Дд</a:t>
            </a:r>
            <a:r>
              <a:rPr lang="uk-UA" sz="4400" i="1" dirty="0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 </a:t>
            </a:r>
            <a:r>
              <a:rPr lang="uk-UA" sz="4400" i="1" dirty="0" err="1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дд</a:t>
            </a:r>
            <a:r>
              <a:rPr lang="uk-UA" sz="4400" i="1" dirty="0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uk-UA" sz="4400" i="1" dirty="0" err="1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др</a:t>
            </a:r>
            <a:r>
              <a:rPr lang="uk-UA" sz="4400" i="1" dirty="0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uk-UA" sz="4400" i="1" dirty="0" err="1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ру</a:t>
            </a:r>
            <a:r>
              <a:rPr lang="uk-UA" sz="4400" i="1" dirty="0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uk-UA" sz="4400" i="1" dirty="0" err="1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уг</a:t>
            </a:r>
            <a:r>
              <a:rPr lang="uk-UA" sz="4400" i="1" dirty="0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друг</a:t>
            </a:r>
            <a:endParaRPr lang="ru-RU" sz="4400" i="1" dirty="0">
              <a:solidFill>
                <a:srgbClr val="3636D6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833909"/>
            <a:ext cx="6664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1" dirty="0" smtClean="0">
                <a:solidFill>
                  <a:srgbClr val="3636D6"/>
                </a:solidFill>
                <a:latin typeface="Monotype Corsiva" panose="03010101010201010101" pitchFamily="66" charset="0"/>
              </a:rPr>
              <a:t>Друг не ворог, в </a:t>
            </a:r>
            <a:r>
              <a:rPr lang="ru-RU" sz="4000" i="1" dirty="0" err="1" smtClean="0">
                <a:solidFill>
                  <a:srgbClr val="3636D6"/>
                </a:solidFill>
                <a:latin typeface="Monotype Corsiva" panose="03010101010201010101" pitchFamily="66" charset="0"/>
              </a:rPr>
              <a:t>біді</a:t>
            </a:r>
            <a:r>
              <a:rPr lang="ru-RU" sz="4000" i="1" dirty="0" smtClean="0">
                <a:solidFill>
                  <a:srgbClr val="3636D6"/>
                </a:solidFill>
                <a:latin typeface="Monotype Corsiva" panose="03010101010201010101" pitchFamily="66" charset="0"/>
              </a:rPr>
              <a:t> не </a:t>
            </a:r>
            <a:r>
              <a:rPr lang="ru-RU" sz="4000" i="1" dirty="0" err="1" smtClean="0">
                <a:solidFill>
                  <a:srgbClr val="3636D6"/>
                </a:solidFill>
                <a:latin typeface="Monotype Corsiva" panose="03010101010201010101" pitchFamily="66" charset="0"/>
              </a:rPr>
              <a:t>залишить</a:t>
            </a:r>
            <a:r>
              <a:rPr lang="ru-RU" sz="4000" i="1" dirty="0" smtClean="0">
                <a:solidFill>
                  <a:srgbClr val="3636D6"/>
                </a:solidFill>
                <a:latin typeface="Monotype Corsiva" panose="03010101010201010101" pitchFamily="66" charset="0"/>
              </a:rPr>
              <a:t>.</a:t>
            </a:r>
            <a:endParaRPr lang="ru-RU" sz="4000" i="1" dirty="0">
              <a:solidFill>
                <a:srgbClr val="3636D6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41657"/>
            <a:ext cx="2829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err="1" smtClean="0">
                <a:solidFill>
                  <a:srgbClr val="3636D6"/>
                </a:solidFill>
                <a:latin typeface="ProximaNova"/>
              </a:rPr>
              <a:t>Хто</a:t>
            </a:r>
            <a:r>
              <a:rPr lang="ru-RU" sz="2800" i="1" dirty="0" smtClean="0">
                <a:solidFill>
                  <a:srgbClr val="3636D6"/>
                </a:solidFill>
                <a:latin typeface="ProximaNova"/>
              </a:rPr>
              <a:t> </a:t>
            </a:r>
            <a:r>
              <a:rPr lang="ru-RU" sz="2800" i="1" dirty="0" err="1" smtClean="0">
                <a:solidFill>
                  <a:srgbClr val="3636D6"/>
                </a:solidFill>
                <a:latin typeface="ProximaNova"/>
              </a:rPr>
              <a:t>твій</a:t>
            </a:r>
            <a:r>
              <a:rPr lang="ru-RU" sz="2800" i="1" dirty="0" smtClean="0">
                <a:solidFill>
                  <a:srgbClr val="3636D6"/>
                </a:solidFill>
                <a:latin typeface="ProximaNova"/>
              </a:rPr>
              <a:t> друг?</a:t>
            </a:r>
            <a:endParaRPr lang="ru-RU" sz="2800" i="1" dirty="0">
              <a:solidFill>
                <a:srgbClr val="3636D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149080"/>
            <a:ext cx="5553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>
                <a:solidFill>
                  <a:srgbClr val="3636D6"/>
                </a:solidFill>
                <a:latin typeface="ProximaNova"/>
              </a:rPr>
              <a:t>Будьте </a:t>
            </a:r>
            <a:r>
              <a:rPr lang="ru-RU" sz="2800" i="1" dirty="0" err="1" smtClean="0">
                <a:solidFill>
                  <a:srgbClr val="3636D6"/>
                </a:solidFill>
                <a:latin typeface="ProximaNova"/>
              </a:rPr>
              <a:t>природі</a:t>
            </a:r>
            <a:r>
              <a:rPr lang="ru-RU" sz="2800" i="1" dirty="0" smtClean="0">
                <a:solidFill>
                  <a:srgbClr val="3636D6"/>
                </a:solidFill>
                <a:latin typeface="ProximaNova"/>
              </a:rPr>
              <a:t> </a:t>
            </a:r>
            <a:r>
              <a:rPr lang="ru-RU" sz="2800" i="1" dirty="0" err="1" smtClean="0">
                <a:solidFill>
                  <a:srgbClr val="3636D6"/>
                </a:solidFill>
                <a:latin typeface="ProximaNova"/>
              </a:rPr>
              <a:t>вірним</a:t>
            </a:r>
            <a:r>
              <a:rPr lang="ru-RU" sz="2800" i="1" dirty="0" smtClean="0">
                <a:solidFill>
                  <a:srgbClr val="3636D6"/>
                </a:solidFill>
                <a:latin typeface="ProximaNova"/>
              </a:rPr>
              <a:t> другом!</a:t>
            </a:r>
            <a:endParaRPr lang="ru-RU" sz="2800" i="1" dirty="0">
              <a:solidFill>
                <a:srgbClr val="3636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2240" y="286468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 smtClean="0">
                <a:latin typeface="Monotype Corsiva" panose="03010101010201010101" pitchFamily="66" charset="0"/>
              </a:rPr>
              <a:t>(Розповідне)</a:t>
            </a:r>
            <a:endParaRPr lang="en-US" sz="3600" b="1" i="1" dirty="0">
              <a:latin typeface="Monotype Corsiva" panose="03010101010201010101" pitchFamily="66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45755" y="3423889"/>
            <a:ext cx="2169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i="1" dirty="0" smtClean="0">
                <a:latin typeface="Monotype Corsiva" panose="03010101010201010101" pitchFamily="66" charset="0"/>
              </a:rPr>
              <a:t>(Питальне)</a:t>
            </a:r>
            <a:endParaRPr lang="en-US" sz="3600" b="1" i="1" dirty="0">
              <a:latin typeface="Monotype Corsiva" panose="03010101010201010101" pitchFamily="66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24128" y="4026039"/>
            <a:ext cx="2593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i="1" dirty="0" smtClean="0">
                <a:latin typeface="Monotype Corsiva" panose="03010101010201010101" pitchFamily="66" charset="0"/>
              </a:rPr>
              <a:t>(Спонукальне</a:t>
            </a:r>
            <a:r>
              <a:rPr lang="uk-UA" sz="3600" b="1" i="1" dirty="0">
                <a:latin typeface="Monotype Corsiva" panose="03010101010201010101" pitchFamily="66" charset="0"/>
              </a:rPr>
              <a:t>)</a:t>
            </a:r>
            <a:endParaRPr lang="en-US" sz="3600" b="1" i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97"/>
          <a:stretch/>
        </p:blipFill>
        <p:spPr bwMode="auto">
          <a:xfrm>
            <a:off x="251519" y="1285520"/>
            <a:ext cx="8709217" cy="256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03"/>
          <a:stretch/>
        </p:blipFill>
        <p:spPr bwMode="auto">
          <a:xfrm>
            <a:off x="251519" y="3861048"/>
            <a:ext cx="8709217" cy="23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483768" y="200821"/>
            <a:ext cx="33393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4800" b="1" kern="0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3636D6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Повторимо</a:t>
            </a:r>
            <a:endParaRPr lang="ru-RU" sz="4800" b="1" kern="0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3636D6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1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08674" y="190299"/>
            <a:ext cx="3677802" cy="92333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kern="0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Повторимо</a:t>
            </a:r>
            <a:endParaRPr lang="ru-RU" sz="5400" b="1" kern="0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07808"/>
              </p:ext>
            </p:extLst>
          </p:nvPr>
        </p:nvGraphicFramePr>
        <p:xfrm>
          <a:off x="1331640" y="1340768"/>
          <a:ext cx="7488832" cy="4608511"/>
        </p:xfrm>
        <a:graphic>
          <a:graphicData uri="http://schemas.openxmlformats.org/drawingml/2006/table">
            <a:tbl>
              <a:tblPr firstRow="1" bandRow="1"/>
              <a:tblGrid>
                <a:gridCol w="495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73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uk-UA" sz="3200" dirty="0" smtClean="0">
                          <a:solidFill>
                            <a:srgbClr val="C00000"/>
                          </a:solidFill>
                          <a:latin typeface="+mn-lt"/>
                          <a:cs typeface="Arabic Typesetting" panose="03020402040406030203" pitchFamily="66" charset="-78"/>
                        </a:rPr>
                        <a:t>Зачин</a:t>
                      </a:r>
                      <a:r>
                        <a:rPr lang="uk-UA" sz="3200" dirty="0" smtClean="0">
                          <a:latin typeface="+mn-lt"/>
                          <a:cs typeface="Arabic Typesetting" panose="03020402040406030203" pitchFamily="66" charset="-78"/>
                        </a:rPr>
                        <a:t> називає тему</a:t>
                      </a:r>
                      <a:r>
                        <a:rPr lang="uk-UA" sz="3200" baseline="0" dirty="0" smtClean="0">
                          <a:latin typeface="+mn-lt"/>
                          <a:cs typeface="Arabic Typesetting" panose="03020402040406030203" pitchFamily="66" charset="-78"/>
                        </a:rPr>
                        <a:t> </a:t>
                      </a:r>
                      <a:r>
                        <a:rPr lang="uk-UA" sz="3200" dirty="0" smtClean="0">
                          <a:latin typeface="+mn-lt"/>
                          <a:cs typeface="Arabic Typesetting" panose="03020402040406030203" pitchFamily="66" charset="-78"/>
                        </a:rPr>
                        <a:t>висловлювання</a:t>
                      </a:r>
                      <a:endParaRPr lang="ru-RU" sz="3200" dirty="0">
                        <a:latin typeface="+mn-lt"/>
                        <a:cs typeface="Arabic Typesetting" panose="03020402040406030203" pitchFamily="66" charset="-7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uk-UA" sz="3200" dirty="0" smtClean="0"/>
                        <a:t>Що? Де? Коли?</a:t>
                      </a:r>
                      <a:endParaRPr lang="ru-RU" sz="3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55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uk-UA" sz="3200" b="1" dirty="0" smtClean="0">
                          <a:solidFill>
                            <a:srgbClr val="C00000"/>
                          </a:solidFill>
                        </a:rPr>
                        <a:t>Основна частина </a:t>
                      </a:r>
                      <a:r>
                        <a:rPr lang="uk-UA" sz="3200" b="1" dirty="0" smtClean="0"/>
                        <a:t>розкриває думку, намічену в зачині</a:t>
                      </a:r>
                      <a:endParaRPr lang="ru-RU" sz="32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uk-UA" sz="3200" b="1" dirty="0" smtClean="0"/>
                        <a:t>Як? Чому? Хто? Що?</a:t>
                      </a:r>
                      <a:endParaRPr lang="ru-RU" sz="32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5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uk-UA" sz="3200" b="1" dirty="0" smtClean="0">
                          <a:solidFill>
                            <a:srgbClr val="C00000"/>
                          </a:solidFill>
                        </a:rPr>
                        <a:t>Кінцівка</a:t>
                      </a:r>
                      <a:r>
                        <a:rPr lang="uk-UA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завершує текст, підводить до висновку</a:t>
                      </a:r>
                      <a:endParaRPr lang="ru-RU" sz="32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uk-UA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Що з того? Для чого?</a:t>
                      </a:r>
                      <a:endParaRPr lang="ru-RU" sz="32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31" name="Picture 7" descr="C:\Users\User\AppData\Local\Microsoft\Windows\Temporary Internet Files\Content.IE5\RX55UN76\MC900437990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3" y="140594"/>
            <a:ext cx="1296144" cy="12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91981" y="5930197"/>
            <a:ext cx="74908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b="1" i="1" cap="none" spc="0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Кожна частина пишеться з абзацу</a:t>
            </a:r>
            <a:endParaRPr lang="ru-RU" sz="3600" b="1" i="1" cap="none" spc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5535" y="1133450"/>
            <a:ext cx="604867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Ромашка</a:t>
            </a:r>
          </a:p>
          <a:p>
            <a:pPr algn="just"/>
            <a:r>
              <a:rPr lang="uk-UA" sz="3600" dirty="0" smtClean="0">
                <a:solidFill>
                  <a:srgbClr val="2C2F34"/>
                </a:solidFill>
                <a:latin typeface="Verdana"/>
              </a:rPr>
              <a:t>     </a:t>
            </a:r>
            <a:r>
              <a:rPr lang="uk-UA" sz="3200" dirty="0" smtClean="0">
                <a:solidFill>
                  <a:srgbClr val="2C2F34"/>
                </a:solidFill>
                <a:latin typeface="Verdana"/>
              </a:rPr>
              <a:t>Ромашка росте у </a:t>
            </a:r>
            <a:r>
              <a:rPr lang="uk-UA" sz="3200" dirty="0" smtClean="0">
                <a:solidFill>
                  <a:srgbClr val="2C2F34"/>
                </a:solidFill>
                <a:latin typeface="Verdana"/>
              </a:rPr>
              <a:t>полі. Дівчата </a:t>
            </a:r>
            <a:r>
              <a:rPr lang="uk-UA" sz="3200" dirty="0" smtClean="0">
                <a:solidFill>
                  <a:srgbClr val="2C2F34"/>
                </a:solidFill>
                <a:latin typeface="Verdana"/>
              </a:rPr>
              <a:t>полюбляють плести віночки з ромашок. Ромашка символізує доброту, ніжність.</a:t>
            </a:r>
            <a:endParaRPr lang="uk-UA" sz="3200" dirty="0" smtClean="0"/>
          </a:p>
          <a:p>
            <a:pPr algn="ctr"/>
            <a:endParaRPr lang="uk-UA" sz="3600" b="1" dirty="0" smtClean="0"/>
          </a:p>
        </p:txBody>
      </p:sp>
      <p:pic>
        <p:nvPicPr>
          <p:cNvPr id="2050" name="Picture 2" descr="C:\Users\AURA\Desktop\ромашк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9485" y="1772816"/>
            <a:ext cx="2145342" cy="1944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96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351" y="494103"/>
            <a:ext cx="4177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i="1" dirty="0" smtClean="0">
                <a:solidFill>
                  <a:srgbClr val="FF0000"/>
                </a:solidFill>
              </a:rPr>
              <a:t>Текст - розповідь</a:t>
            </a:r>
            <a:endParaRPr lang="ru-RU" sz="4000" b="1" i="1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499992" y="1214422"/>
            <a:ext cx="2158" cy="34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3517" y="1577081"/>
            <a:ext cx="8538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3636D6"/>
                </a:solidFill>
              </a:rPr>
              <a:t>Це розповідь в якій повідомляється про те, що було.</a:t>
            </a: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08403" y="2078139"/>
            <a:ext cx="82089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Ромашка</a:t>
            </a:r>
          </a:p>
          <a:p>
            <a:pPr algn="just"/>
            <a:r>
              <a:rPr lang="uk-UA" sz="3600" dirty="0" smtClean="0">
                <a:solidFill>
                  <a:srgbClr val="2C2F34"/>
                </a:solidFill>
                <a:latin typeface="Verdana"/>
              </a:rPr>
              <a:t>     </a:t>
            </a:r>
            <a:r>
              <a:rPr lang="uk-UA" sz="3200" dirty="0" smtClean="0">
                <a:solidFill>
                  <a:srgbClr val="2C2F34"/>
                </a:solidFill>
                <a:latin typeface="Verdana"/>
              </a:rPr>
              <a:t>Ромашка росте у полі. Дівчата полюбляють плести віночки з ромашок. Ромашка символізує доброту, ніжність.</a:t>
            </a:r>
            <a:endParaRPr lang="uk-UA" sz="3200" dirty="0" smtClean="0"/>
          </a:p>
          <a:p>
            <a:pPr algn="ctr"/>
            <a:endParaRPr lang="uk-UA" sz="3600" b="1" dirty="0" smtClean="0"/>
          </a:p>
        </p:txBody>
      </p:sp>
      <p:pic>
        <p:nvPicPr>
          <p:cNvPr id="2050" name="Picture 2" descr="C:\Users\AURA\Desktop\ромашк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9794" y="4365104"/>
            <a:ext cx="2542627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79712" y="1196752"/>
            <a:ext cx="158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Мальва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9512" y="1781527"/>
            <a:ext cx="5572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      </a:t>
            </a:r>
            <a:r>
              <a:rPr lang="uk-UA" sz="2800" dirty="0" smtClean="0"/>
              <a:t>Мальва – це красива висока рослина. Влітку на ній з'являються чудові квітки. Вони бувають блідо-жовтого, рожевого або бордового кольору. Квітка мальви схожа на бальне плаття, або великий дзвіночок. Ця квітка дуже яскрава, і над нею кружляють бджоли-трудівниці.</a:t>
            </a:r>
            <a:endParaRPr lang="ru-RU" sz="2800" dirty="0"/>
          </a:p>
        </p:txBody>
      </p:sp>
      <p:pic>
        <p:nvPicPr>
          <p:cNvPr id="3074" name="Picture 2" descr="C:\Users\AURA\Desktop\мальв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152" y="2204864"/>
            <a:ext cx="3056159" cy="2716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85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TP102669678_templat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nting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636</Words>
  <Application>Microsoft Office PowerPoint</Application>
  <PresentationFormat>Экран (4:3)</PresentationFormat>
  <Paragraphs>101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38" baseType="lpstr">
      <vt:lpstr>Arabic Typesetting</vt:lpstr>
      <vt:lpstr>Arial</vt:lpstr>
      <vt:lpstr>Bookman Old Style</vt:lpstr>
      <vt:lpstr>Calibri</vt:lpstr>
      <vt:lpstr>Centaur</vt:lpstr>
      <vt:lpstr>Corbel</vt:lpstr>
      <vt:lpstr>Courier New</vt:lpstr>
      <vt:lpstr>Gill Sans MT</vt:lpstr>
      <vt:lpstr>HGｺﾞｼｯｸE</vt:lpstr>
      <vt:lpstr>Monotype Corsiva</vt:lpstr>
      <vt:lpstr>ProximaNova</vt:lpstr>
      <vt:lpstr>Times New Roman</vt:lpstr>
      <vt:lpstr>Verdana</vt:lpstr>
      <vt:lpstr>Wingdings 2</vt:lpstr>
      <vt:lpstr>TP102669678_template</vt:lpstr>
      <vt:lpstr>Солнцестояние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Школа</cp:lastModifiedBy>
  <cp:revision>34</cp:revision>
  <dcterms:created xsi:type="dcterms:W3CDTF">2014-01-06T20:12:49Z</dcterms:created>
  <dcterms:modified xsi:type="dcterms:W3CDTF">2022-05-02T18:16:25Z</dcterms:modified>
</cp:coreProperties>
</file>