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8" r:id="rId2"/>
    <p:sldId id="669" r:id="rId3"/>
    <p:sldId id="1178" r:id="rId4"/>
    <p:sldId id="1179" r:id="rId5"/>
    <p:sldId id="1180" r:id="rId6"/>
    <p:sldId id="1181" r:id="rId7"/>
    <p:sldId id="1099" r:id="rId8"/>
    <p:sldId id="1130" r:id="rId9"/>
    <p:sldId id="1142" r:id="rId10"/>
    <p:sldId id="1191" r:id="rId11"/>
    <p:sldId id="1192" r:id="rId12"/>
    <p:sldId id="1193" r:id="rId13"/>
    <p:sldId id="1194" r:id="rId14"/>
    <p:sldId id="1195" r:id="rId15"/>
    <p:sldId id="1175" r:id="rId16"/>
    <p:sldId id="1176" r:id="rId17"/>
    <p:sldId id="1190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асиль Цупа" initials="ВЦ" lastIdx="5" clrIdx="0">
    <p:extLst>
      <p:ext uri="{19B8F6BF-5375-455C-9EA6-DF929625EA0E}">
        <p15:presenceInfo xmlns:p15="http://schemas.microsoft.com/office/powerpoint/2012/main" xmlns="" userId="c59f40493c0fa59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242"/>
    <a:srgbClr val="FF4343"/>
    <a:srgbClr val="712225"/>
    <a:srgbClr val="F2AEC6"/>
    <a:srgbClr val="3C4272"/>
    <a:srgbClr val="A6D724"/>
    <a:srgbClr val="D5F360"/>
    <a:srgbClr val="F0CC6C"/>
    <a:srgbClr val="3A6B40"/>
    <a:srgbClr val="539D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2" autoAdjust="0"/>
    <p:restoredTop sz="94269" autoAdjust="0"/>
  </p:normalViewPr>
  <p:slideViewPr>
    <p:cSldViewPr snapToGrid="0">
      <p:cViewPr varScale="1">
        <p:scale>
          <a:sx n="53" d="100"/>
          <a:sy n="53" d="100"/>
        </p:scale>
        <p:origin x="-90" y="-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21.02.2022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21.02.2022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21.02.2022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21.02.2022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21.02.2022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21.02.2022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21.02.2022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21.02.2022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21.02.2022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21.02.2022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21.02.2022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21.02.2022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8" y="266082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№82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52336" y="4628046"/>
            <a:ext cx="87636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>
                <a:solidFill>
                  <a:srgbClr val="2F3242"/>
                </a:solidFill>
              </a:rPr>
              <a:t>Чиє рішення краще? Марія Манеру «Збори іграшок»</a:t>
            </a:r>
            <a:endParaRPr lang="uk-UA" sz="4000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0106" y="28591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Читання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9EF94461-49AB-42B9-B17F-9C893476B0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90"/>
          <a:stretch/>
        </p:blipFill>
        <p:spPr>
          <a:xfrm>
            <a:off x="6574247" y="285916"/>
            <a:ext cx="5034657" cy="3839109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655C6260-9A11-4CD2-991D-1778287B17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90"/>
          <a:stretch/>
        </p:blipFill>
        <p:spPr>
          <a:xfrm>
            <a:off x="104338" y="1608184"/>
            <a:ext cx="6525527" cy="4975952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Марія Манеру «Збори іграшок»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xmlns="" id="{F0CEAEA5-5B90-476C-850E-DACB7D44B429}"/>
              </a:ext>
            </a:extLst>
          </p:cNvPr>
          <p:cNvSpPr/>
          <p:nvPr/>
        </p:nvSpPr>
        <p:spPr>
          <a:xfrm>
            <a:off x="4971243" y="1262270"/>
            <a:ext cx="7116419" cy="532186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— Ми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маємо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повернути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прихильність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Хлопчика, — сказав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Пазл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який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був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дуже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мудрим. </a:t>
            </a:r>
          </a:p>
          <a:p>
            <a:pPr algn="ctr"/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—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Що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ж ми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робитимемо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? — запитали Ролики та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М’ячі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що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були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найкращими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приятелями. </a:t>
            </a:r>
          </a:p>
        </p:txBody>
      </p:sp>
    </p:spTree>
    <p:extLst>
      <p:ext uri="{BB962C8B-B14F-4D97-AF65-F5344CB8AC3E}">
        <p14:creationId xmlns:p14="http://schemas.microsoft.com/office/powerpoint/2010/main" val="420270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655C6260-9A11-4CD2-991D-1778287B17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90"/>
          <a:stretch/>
        </p:blipFill>
        <p:spPr>
          <a:xfrm>
            <a:off x="104338" y="1608184"/>
            <a:ext cx="6525527" cy="4975952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Марія Манеру «Збори іграшок»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xmlns="" id="{F0CEAEA5-5B90-476C-850E-DACB7D44B429}"/>
              </a:ext>
            </a:extLst>
          </p:cNvPr>
          <p:cNvSpPr/>
          <p:nvPr/>
        </p:nvSpPr>
        <p:spPr>
          <a:xfrm>
            <a:off x="4971243" y="1262270"/>
            <a:ext cx="7116419" cy="532186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— Ми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маємо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підлаштув</a:t>
            </a:r>
            <a:r>
              <a:rPr lang="uk-UA" sz="3600" b="1" dirty="0">
                <a:solidFill>
                  <a:schemeClr val="accent6">
                    <a:lumMod val="50000"/>
                  </a:schemeClr>
                </a:solidFill>
              </a:rPr>
              <a:t>а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тися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до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цього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, —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відповів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Пластилін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.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Всі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іграшки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почувалися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дуже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нещасними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. </a:t>
            </a:r>
          </a:p>
          <a:p>
            <a:pPr algn="ctr"/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Але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Пазл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вигадав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дуже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гарний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план: </a:t>
            </a:r>
          </a:p>
          <a:p>
            <a:pPr algn="ctr"/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—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Об’єднаймось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із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Батарейками.</a:t>
            </a:r>
          </a:p>
        </p:txBody>
      </p:sp>
    </p:spTree>
    <p:extLst>
      <p:ext uri="{BB962C8B-B14F-4D97-AF65-F5344CB8AC3E}">
        <p14:creationId xmlns:p14="http://schemas.microsoft.com/office/powerpoint/2010/main" val="7542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655C6260-9A11-4CD2-991D-1778287B17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90"/>
          <a:stretch/>
        </p:blipFill>
        <p:spPr>
          <a:xfrm>
            <a:off x="104338" y="1608184"/>
            <a:ext cx="6525527" cy="4975952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Марія Манеру «Збори іграшок»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xmlns="" id="{F0CEAEA5-5B90-476C-850E-DACB7D44B429}"/>
              </a:ext>
            </a:extLst>
          </p:cNvPr>
          <p:cNvSpPr/>
          <p:nvPr/>
        </p:nvSpPr>
        <p:spPr>
          <a:xfrm>
            <a:off x="4971243" y="1262270"/>
            <a:ext cx="7116419" cy="532186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Так вони і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зробили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. Батарейки,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які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були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заодно з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іграшками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припинили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свою роботу.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Тож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відт</a:t>
            </a:r>
            <a:r>
              <a:rPr lang="uk-UA" sz="3600" b="1" dirty="0">
                <a:solidFill>
                  <a:schemeClr val="accent6">
                    <a:lumMod val="50000"/>
                  </a:schemeClr>
                </a:solidFill>
              </a:rPr>
              <a:t>о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ді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Робот перестав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працювати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.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Спочатку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Хлопчик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був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дуже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розлючений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він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струснув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Робота та кинув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його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на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підлогу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, але Робот і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далі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не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працював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7225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655C6260-9A11-4CD2-991D-1778287B17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90"/>
          <a:stretch/>
        </p:blipFill>
        <p:spPr>
          <a:xfrm>
            <a:off x="104338" y="1608184"/>
            <a:ext cx="6525527" cy="4975952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Марія Манеру «Збори іграшок»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xmlns="" id="{F0CEAEA5-5B90-476C-850E-DACB7D44B429}"/>
              </a:ext>
            </a:extLst>
          </p:cNvPr>
          <p:cNvSpPr/>
          <p:nvPr/>
        </p:nvSpPr>
        <p:spPr>
          <a:xfrm>
            <a:off x="4971243" y="1262270"/>
            <a:ext cx="7116419" cy="532186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Хлопчику стало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прикро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та нудно.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Він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не знав,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що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робити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без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свого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Робота! Але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потім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знову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почав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бавитися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із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звичайними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іграшками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радіючи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старим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друзям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7280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655C6260-9A11-4CD2-991D-1778287B17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90"/>
          <a:stretch/>
        </p:blipFill>
        <p:spPr>
          <a:xfrm>
            <a:off x="104338" y="1608184"/>
            <a:ext cx="6525527" cy="4975952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Марія Манеру «Збори іграшок»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xmlns="" id="{F0CEAEA5-5B90-476C-850E-DACB7D44B429}"/>
              </a:ext>
            </a:extLst>
          </p:cNvPr>
          <p:cNvSpPr/>
          <p:nvPr/>
        </p:nvSpPr>
        <p:spPr>
          <a:xfrm>
            <a:off x="4971243" y="1262270"/>
            <a:ext cx="7116419" cy="532186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Відтоді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кожного дня Хлопчик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грав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деякий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час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із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Роботом, але не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забував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і про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інші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іграшки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. А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понад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усе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йому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подобалося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кататися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на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ковзанах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і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грати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у футбол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зі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своїми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друзями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32247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Обговоріть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AAAC081A-CD7C-49F2-A7B8-350703F590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52"/>
          <a:stretch/>
        </p:blipFill>
        <p:spPr>
          <a:xfrm>
            <a:off x="5033161" y="1123122"/>
            <a:ext cx="6465648" cy="5504045"/>
          </a:xfrm>
          <a:prstGeom prst="rect">
            <a:avLst/>
          </a:prstGeom>
        </p:spPr>
      </p:pic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xmlns="" id="{EDB13A4C-CBA1-4264-A675-D53A12A5FA10}"/>
              </a:ext>
            </a:extLst>
          </p:cNvPr>
          <p:cNvSpPr/>
          <p:nvPr/>
        </p:nvSpPr>
        <p:spPr>
          <a:xfrm>
            <a:off x="428086" y="1417859"/>
            <a:ext cx="5526157" cy="507682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b="1" dirty="0" err="1">
                <a:solidFill>
                  <a:schemeClr val="accent2">
                    <a:lumMod val="50000"/>
                  </a:schemeClr>
                </a:solidFill>
              </a:rPr>
              <a:t>Який</a:t>
            </a:r>
            <a:r>
              <a:rPr lang="ru-RU" sz="48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4800" b="1" dirty="0" err="1">
                <a:solidFill>
                  <a:schemeClr val="accent2">
                    <a:lumMod val="50000"/>
                  </a:schemeClr>
                </a:solidFill>
              </a:rPr>
              <a:t>висновок</a:t>
            </a:r>
            <a:r>
              <a:rPr lang="ru-RU" sz="48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4800" b="1" dirty="0" err="1">
                <a:solidFill>
                  <a:schemeClr val="accent2">
                    <a:lumMod val="50000"/>
                  </a:schemeClr>
                </a:solidFill>
              </a:rPr>
              <a:t>із</a:t>
            </a:r>
            <a:r>
              <a:rPr lang="ru-RU" sz="48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4800" b="1" dirty="0" err="1">
                <a:solidFill>
                  <a:schemeClr val="accent2">
                    <a:lumMod val="50000"/>
                  </a:schemeClr>
                </a:solidFill>
              </a:rPr>
              <a:t>цієї</a:t>
            </a:r>
            <a:r>
              <a:rPr lang="ru-RU" sz="48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4800" b="1" dirty="0" err="1">
                <a:solidFill>
                  <a:schemeClr val="accent2">
                    <a:lumMod val="50000"/>
                  </a:schemeClr>
                </a:solidFill>
              </a:rPr>
              <a:t>історії</a:t>
            </a:r>
            <a:r>
              <a:rPr lang="ru-RU" sz="48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4800" b="1" dirty="0" err="1">
                <a:solidFill>
                  <a:schemeClr val="accent2">
                    <a:lumMod val="50000"/>
                  </a:schemeClr>
                </a:solidFill>
              </a:rPr>
              <a:t>зробив</a:t>
            </a:r>
            <a:r>
              <a:rPr lang="ru-RU" sz="48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4800" b="1" dirty="0" err="1">
                <a:solidFill>
                  <a:schemeClr val="accent2">
                    <a:lumMod val="50000"/>
                  </a:schemeClr>
                </a:solidFill>
              </a:rPr>
              <a:t>кожен</a:t>
            </a:r>
            <a:r>
              <a:rPr lang="ru-RU" sz="48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4800" b="1" dirty="0" err="1">
                <a:solidFill>
                  <a:schemeClr val="accent2">
                    <a:lumMod val="50000"/>
                  </a:schemeClr>
                </a:solidFill>
              </a:rPr>
              <a:t>із</a:t>
            </a:r>
            <a:r>
              <a:rPr lang="ru-RU" sz="4800" b="1" dirty="0">
                <a:solidFill>
                  <a:schemeClr val="accent2">
                    <a:lumMod val="50000"/>
                  </a:schemeClr>
                </a:solidFill>
              </a:rPr>
              <a:t> вас?</a:t>
            </a:r>
          </a:p>
        </p:txBody>
      </p:sp>
    </p:spTree>
    <p:extLst>
      <p:ext uri="{BB962C8B-B14F-4D97-AF65-F5344CB8AC3E}">
        <p14:creationId xmlns:p14="http://schemas.microsoft.com/office/powerpoint/2010/main" val="419478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355596" y="494529"/>
            <a:ext cx="8732066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Поясни прислів’я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09F32FD1-F971-444A-A1F7-D88810A3DA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27"/>
          <a:stretch/>
        </p:blipFill>
        <p:spPr>
          <a:xfrm>
            <a:off x="382808" y="1280070"/>
            <a:ext cx="5616713" cy="5160539"/>
          </a:xfrm>
          <a:prstGeom prst="rect">
            <a:avLst/>
          </a:prstGeom>
        </p:spPr>
      </p:pic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xmlns="" id="{55E6F9C2-B5AB-4024-B37A-75B26BBA8C81}"/>
              </a:ext>
            </a:extLst>
          </p:cNvPr>
          <p:cNvSpPr/>
          <p:nvPr/>
        </p:nvSpPr>
        <p:spPr>
          <a:xfrm>
            <a:off x="6146271" y="1196062"/>
            <a:ext cx="5776314" cy="5483033"/>
          </a:xfrm>
          <a:prstGeom prst="roundRect">
            <a:avLst/>
          </a:prstGeom>
          <a:solidFill>
            <a:srgbClr val="37784D"/>
          </a:solidFill>
          <a:ln w="57150">
            <a:solidFill>
              <a:srgbClr val="1428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>
                <a:solidFill>
                  <a:schemeClr val="bg1"/>
                </a:solidFill>
              </a:rPr>
              <a:t>Дружба та братство — </a:t>
            </a:r>
            <a:r>
              <a:rPr lang="ru-RU" sz="7200" b="1" dirty="0" err="1">
                <a:solidFill>
                  <a:schemeClr val="bg1"/>
                </a:solidFill>
              </a:rPr>
              <a:t>найбільше</a:t>
            </a:r>
            <a:r>
              <a:rPr lang="ru-RU" sz="7200" b="1" dirty="0">
                <a:solidFill>
                  <a:schemeClr val="bg1"/>
                </a:solidFill>
              </a:rPr>
              <a:t> </a:t>
            </a:r>
            <a:r>
              <a:rPr lang="ru-RU" sz="7200" b="1" dirty="0" err="1">
                <a:solidFill>
                  <a:schemeClr val="bg1"/>
                </a:solidFill>
              </a:rPr>
              <a:t>багатство</a:t>
            </a:r>
            <a:endParaRPr lang="ru-RU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04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Я дослідник, я дослідниця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0AAFBDD3-8562-4C75-9F38-90B5E91FA8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15"/>
          <a:stretch/>
        </p:blipFill>
        <p:spPr>
          <a:xfrm>
            <a:off x="253410" y="1552460"/>
            <a:ext cx="5323196" cy="4684767"/>
          </a:xfrm>
          <a:prstGeom prst="rect">
            <a:avLst/>
          </a:prstGeom>
        </p:spPr>
      </p:pic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xmlns="" id="{FF6FF6E1-43A9-49E7-9083-53E2879EC682}"/>
              </a:ext>
            </a:extLst>
          </p:cNvPr>
          <p:cNvSpPr/>
          <p:nvPr/>
        </p:nvSpPr>
        <p:spPr>
          <a:xfrm>
            <a:off x="5943600" y="1476941"/>
            <a:ext cx="5526157" cy="507682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b="1" dirty="0" err="1">
                <a:solidFill>
                  <a:schemeClr val="accent6">
                    <a:lumMod val="50000"/>
                  </a:schemeClr>
                </a:solidFill>
              </a:rPr>
              <a:t>Знайди</a:t>
            </a:r>
            <a:r>
              <a:rPr lang="ru-RU" sz="4800" b="1" dirty="0">
                <a:solidFill>
                  <a:schemeClr val="accent6">
                    <a:lumMod val="50000"/>
                  </a:schemeClr>
                </a:solidFill>
              </a:rPr>
              <a:t> в </a:t>
            </a:r>
            <a:r>
              <a:rPr lang="ru-RU" sz="4800" b="1" dirty="0" err="1">
                <a:solidFill>
                  <a:schemeClr val="accent6">
                    <a:lumMod val="50000"/>
                  </a:schemeClr>
                </a:solidFill>
              </a:rPr>
              <a:t>різних</a:t>
            </a:r>
            <a:r>
              <a:rPr lang="ru-RU" sz="48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4800" b="1" dirty="0" err="1">
                <a:solidFill>
                  <a:schemeClr val="accent6">
                    <a:lumMod val="50000"/>
                  </a:schemeClr>
                </a:solidFill>
              </a:rPr>
              <a:t>джерелах</a:t>
            </a:r>
            <a:r>
              <a:rPr lang="ru-RU" sz="48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4800" b="1" dirty="0" err="1">
                <a:solidFill>
                  <a:schemeClr val="accent6">
                    <a:lumMod val="50000"/>
                  </a:schemeClr>
                </a:solidFill>
              </a:rPr>
              <a:t>прислів’я</a:t>
            </a:r>
            <a:r>
              <a:rPr lang="ru-RU" sz="4800" b="1" dirty="0">
                <a:solidFill>
                  <a:schemeClr val="accent6">
                    <a:lumMod val="50000"/>
                  </a:schemeClr>
                </a:solidFill>
              </a:rPr>
              <a:t> про </a:t>
            </a:r>
            <a:r>
              <a:rPr lang="ru-RU" sz="4800" b="1" dirty="0" err="1">
                <a:solidFill>
                  <a:schemeClr val="accent6">
                    <a:lumMod val="50000"/>
                  </a:schemeClr>
                </a:solidFill>
              </a:rPr>
              <a:t>друзів</a:t>
            </a:r>
            <a:r>
              <a:rPr lang="ru-RU" sz="4800" b="1" dirty="0">
                <a:solidFill>
                  <a:schemeClr val="accent6">
                    <a:lumMod val="50000"/>
                  </a:schemeClr>
                </a:solidFill>
              </a:rPr>
              <a:t>, дружбу</a:t>
            </a:r>
          </a:p>
        </p:txBody>
      </p:sp>
    </p:spTree>
    <p:extLst>
      <p:ext uri="{BB962C8B-B14F-4D97-AF65-F5344CB8AC3E}">
        <p14:creationId xmlns:p14="http://schemas.microsoft.com/office/powerpoint/2010/main" val="291515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Озвучте малюнки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FFA017CF-8715-4B19-A18A-954FF8FEF2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52"/>
          <a:stretch/>
        </p:blipFill>
        <p:spPr>
          <a:xfrm>
            <a:off x="3355596" y="1359467"/>
            <a:ext cx="5796838" cy="537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007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Озвучте малюнки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5AA81ABE-16B3-469D-806D-A02A1811E5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05"/>
          <a:stretch/>
        </p:blipFill>
        <p:spPr>
          <a:xfrm>
            <a:off x="3084712" y="1288267"/>
            <a:ext cx="6586062" cy="5403435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084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Озвучте малюнки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551083B2-C197-4386-91AA-2C06429E7F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70"/>
          <a:stretch/>
        </p:blipFill>
        <p:spPr>
          <a:xfrm>
            <a:off x="2663943" y="1349787"/>
            <a:ext cx="7543545" cy="524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32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Озвучте малюнки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CEF482BE-A1EB-4A3C-8FD3-01B7AEFF29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29" b="18985"/>
          <a:stretch/>
        </p:blipFill>
        <p:spPr>
          <a:xfrm>
            <a:off x="2924175" y="1212573"/>
            <a:ext cx="7193860" cy="536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75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Озвучте малюнки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66D977B9-5ACB-44D4-9C06-B18C609D84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83" b="15798"/>
          <a:stretch/>
        </p:blipFill>
        <p:spPr>
          <a:xfrm>
            <a:off x="1609500" y="1393060"/>
            <a:ext cx="9633384" cy="5305832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1843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Артикуляційна вправа «Подивись і повтори»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xmlns="" id="{DD8F7C52-34E7-4995-9132-1FEAC2C471F4}"/>
              </a:ext>
            </a:extLst>
          </p:cNvPr>
          <p:cNvSpPr/>
          <p:nvPr/>
        </p:nvSpPr>
        <p:spPr>
          <a:xfrm>
            <a:off x="463825" y="1434957"/>
            <a:ext cx="5887279" cy="831165"/>
          </a:xfrm>
          <a:prstGeom prst="roundRect">
            <a:avLst/>
          </a:prstGeom>
          <a:solidFill>
            <a:srgbClr val="F2AEC6"/>
          </a:solidFill>
          <a:ln w="57150">
            <a:solidFill>
              <a:srgbClr val="71222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rgbClr val="712225"/>
                </a:solidFill>
              </a:rPr>
              <a:t>Витягни губи «трубочкою»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xmlns="" id="{F46EB18E-E86C-4259-96BD-46C16F96DDED}"/>
              </a:ext>
            </a:extLst>
          </p:cNvPr>
          <p:cNvSpPr/>
          <p:nvPr/>
        </p:nvSpPr>
        <p:spPr>
          <a:xfrm>
            <a:off x="463825" y="2580854"/>
            <a:ext cx="5887279" cy="831165"/>
          </a:xfrm>
          <a:prstGeom prst="roundRect">
            <a:avLst/>
          </a:prstGeom>
          <a:solidFill>
            <a:srgbClr val="F2AEC6"/>
          </a:solidFill>
          <a:ln w="57150">
            <a:solidFill>
              <a:srgbClr val="71222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rgbClr val="712225"/>
                </a:solidFill>
              </a:rPr>
              <a:t>Зімкніть губи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xmlns="" id="{1EC12E1E-47EF-4BC8-8864-80ADB458E6C4}"/>
              </a:ext>
            </a:extLst>
          </p:cNvPr>
          <p:cNvSpPr/>
          <p:nvPr/>
        </p:nvSpPr>
        <p:spPr>
          <a:xfrm>
            <a:off x="453162" y="3693445"/>
            <a:ext cx="5887279" cy="831165"/>
          </a:xfrm>
          <a:prstGeom prst="roundRect">
            <a:avLst/>
          </a:prstGeom>
          <a:solidFill>
            <a:srgbClr val="F2AEC6"/>
          </a:solidFill>
          <a:ln w="57150">
            <a:solidFill>
              <a:srgbClr val="71222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rgbClr val="712225"/>
                </a:solidFill>
              </a:rPr>
              <a:t>Покажіть губами букву О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xmlns="" id="{F2E4EE6C-874D-42C2-96AE-701979238EC5}"/>
              </a:ext>
            </a:extLst>
          </p:cNvPr>
          <p:cNvSpPr/>
          <p:nvPr/>
        </p:nvSpPr>
        <p:spPr>
          <a:xfrm>
            <a:off x="453161" y="4778651"/>
            <a:ext cx="5887279" cy="831165"/>
          </a:xfrm>
          <a:prstGeom prst="roundRect">
            <a:avLst/>
          </a:prstGeom>
          <a:solidFill>
            <a:srgbClr val="F2AEC6"/>
          </a:solidFill>
          <a:ln w="57150">
            <a:solidFill>
              <a:srgbClr val="71222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rgbClr val="712225"/>
                </a:solidFill>
              </a:rPr>
              <a:t>Оближи губи 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xmlns="" id="{4BA92C5B-6A7B-4489-B82A-752380FC509C}"/>
              </a:ext>
            </a:extLst>
          </p:cNvPr>
          <p:cNvSpPr/>
          <p:nvPr/>
        </p:nvSpPr>
        <p:spPr>
          <a:xfrm>
            <a:off x="453162" y="5831545"/>
            <a:ext cx="5887279" cy="831165"/>
          </a:xfrm>
          <a:prstGeom prst="roundRect">
            <a:avLst/>
          </a:prstGeom>
          <a:solidFill>
            <a:srgbClr val="F2AEC6"/>
          </a:solidFill>
          <a:ln w="57150">
            <a:solidFill>
              <a:srgbClr val="71222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rgbClr val="712225"/>
                </a:solidFill>
              </a:rPr>
              <a:t>Зроби язичком рухи маятника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xmlns="" id="{4A595CB3-6EB0-4906-95A1-366E935E18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61"/>
          <a:stretch/>
        </p:blipFill>
        <p:spPr>
          <a:xfrm>
            <a:off x="6838122" y="1064329"/>
            <a:ext cx="5001062" cy="572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99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Робота над чистомовкою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9D9F4608-7AD8-4B8E-AC44-2CFDDE2B7A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2912" r="13329" b="11505"/>
          <a:stretch/>
        </p:blipFill>
        <p:spPr>
          <a:xfrm flipH="1">
            <a:off x="434626" y="1270223"/>
            <a:ext cx="2349748" cy="5517778"/>
          </a:xfrm>
          <a:prstGeom prst="rect">
            <a:avLst/>
          </a:prstGeom>
        </p:spPr>
      </p:pic>
      <p:sp>
        <p:nvSpPr>
          <p:cNvPr id="7" name="Прямокутник: округлені кути 6">
            <a:extLst>
              <a:ext uri="{FF2B5EF4-FFF2-40B4-BE49-F238E27FC236}">
                <a16:creationId xmlns:a16="http://schemas.microsoft.com/office/drawing/2014/main" xmlns="" id="{82EE71A2-5B11-4F4E-AE96-039F9C5E3212}"/>
              </a:ext>
            </a:extLst>
          </p:cNvPr>
          <p:cNvSpPr/>
          <p:nvPr/>
        </p:nvSpPr>
        <p:spPr>
          <a:xfrm>
            <a:off x="3127700" y="1386038"/>
            <a:ext cx="8896497" cy="71067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 err="1"/>
              <a:t>Ша-ша-ша</a:t>
            </a:r>
            <a:r>
              <a:rPr lang="uk-UA" sz="4000" b="1" dirty="0"/>
              <a:t> – наша Леся в ліс пішла</a:t>
            </a:r>
            <a:endParaRPr lang="uk-UA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кутник: округлені кути 7">
            <a:extLst>
              <a:ext uri="{FF2B5EF4-FFF2-40B4-BE49-F238E27FC236}">
                <a16:creationId xmlns:a16="http://schemas.microsoft.com/office/drawing/2014/main" xmlns="" id="{C59A1651-FD8A-4372-BE56-FA757739FF7D}"/>
              </a:ext>
            </a:extLst>
          </p:cNvPr>
          <p:cNvSpPr/>
          <p:nvPr/>
        </p:nvSpPr>
        <p:spPr>
          <a:xfrm>
            <a:off x="3127692" y="2248438"/>
            <a:ext cx="8896497" cy="71067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 err="1"/>
              <a:t>Са-са-са</a:t>
            </a:r>
            <a:r>
              <a:rPr lang="uk-UA" sz="4000" b="1" dirty="0"/>
              <a:t> – укусила в ніс оса</a:t>
            </a:r>
            <a:endParaRPr lang="uk-UA" sz="4000" b="1" dirty="0">
              <a:solidFill>
                <a:schemeClr val="bg1"/>
              </a:solidFill>
            </a:endParaRPr>
          </a:p>
        </p:txBody>
      </p:sp>
      <p:sp>
        <p:nvSpPr>
          <p:cNvPr id="9" name="Прямокутник: округлені кути 8">
            <a:extLst>
              <a:ext uri="{FF2B5EF4-FFF2-40B4-BE49-F238E27FC236}">
                <a16:creationId xmlns:a16="http://schemas.microsoft.com/office/drawing/2014/main" xmlns="" id="{6421F980-FEF3-4B6D-B243-05B2637F54C7}"/>
              </a:ext>
            </a:extLst>
          </p:cNvPr>
          <p:cNvSpPr/>
          <p:nvPr/>
        </p:nvSpPr>
        <p:spPr>
          <a:xfrm>
            <a:off x="3127692" y="3110838"/>
            <a:ext cx="8896497" cy="73984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 err="1"/>
              <a:t>Ши-ши-ши</a:t>
            </a:r>
            <a:r>
              <a:rPr lang="uk-UA" sz="4000" b="1" dirty="0"/>
              <a:t> – Лесю в лісі ми знайшли</a:t>
            </a:r>
            <a:endParaRPr lang="uk-UA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кутник: округлені кути 9">
            <a:extLst>
              <a:ext uri="{FF2B5EF4-FFF2-40B4-BE49-F238E27FC236}">
                <a16:creationId xmlns:a16="http://schemas.microsoft.com/office/drawing/2014/main" xmlns="" id="{D8609BDE-5712-4F49-91B5-22C0866E885D}"/>
              </a:ext>
            </a:extLst>
          </p:cNvPr>
          <p:cNvSpPr/>
          <p:nvPr/>
        </p:nvSpPr>
        <p:spPr>
          <a:xfrm>
            <a:off x="3127692" y="4029112"/>
            <a:ext cx="8896497" cy="73984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 err="1"/>
              <a:t>Ить-ить-ить</a:t>
            </a:r>
            <a:r>
              <a:rPr lang="uk-UA" sz="4000" b="1" dirty="0"/>
              <a:t> – в Лесі ніс болить</a:t>
            </a:r>
            <a:endParaRPr lang="uk-UA" sz="4000" b="1" dirty="0">
              <a:solidFill>
                <a:schemeClr val="bg1"/>
              </a:solidFill>
            </a:endParaRPr>
          </a:p>
        </p:txBody>
      </p:sp>
      <p:sp>
        <p:nvSpPr>
          <p:cNvPr id="11" name="Прямокутник: округлені кути 8">
            <a:extLst>
              <a:ext uri="{FF2B5EF4-FFF2-40B4-BE49-F238E27FC236}">
                <a16:creationId xmlns:a16="http://schemas.microsoft.com/office/drawing/2014/main" xmlns="" id="{8E16E8F4-9AE0-40D4-84EC-C2BC3270FDAE}"/>
              </a:ext>
            </a:extLst>
          </p:cNvPr>
          <p:cNvSpPr/>
          <p:nvPr/>
        </p:nvSpPr>
        <p:spPr>
          <a:xfrm>
            <a:off x="3127692" y="4947386"/>
            <a:ext cx="8896497" cy="73984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>
                <a:solidFill>
                  <a:schemeClr val="bg1"/>
                </a:solidFill>
              </a:rPr>
              <a:t>Би-би-би – ти так Лесю не роби</a:t>
            </a:r>
          </a:p>
        </p:txBody>
      </p:sp>
      <p:sp>
        <p:nvSpPr>
          <p:cNvPr id="12" name="Прямокутник: округлені кути 9">
            <a:extLst>
              <a:ext uri="{FF2B5EF4-FFF2-40B4-BE49-F238E27FC236}">
                <a16:creationId xmlns:a16="http://schemas.microsoft.com/office/drawing/2014/main" xmlns="" id="{CA533E73-1AC3-4C97-81C7-6BB2B5379AD6}"/>
              </a:ext>
            </a:extLst>
          </p:cNvPr>
          <p:cNvSpPr/>
          <p:nvPr/>
        </p:nvSpPr>
        <p:spPr>
          <a:xfrm>
            <a:off x="3127692" y="5865660"/>
            <a:ext cx="8896497" cy="73984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/>
              <a:t>Су-су-су – більше не займай осу </a:t>
            </a:r>
            <a:endParaRPr lang="uk-UA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07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655C6260-9A11-4CD2-991D-1778287B17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90"/>
          <a:stretch/>
        </p:blipFill>
        <p:spPr>
          <a:xfrm>
            <a:off x="104338" y="1608184"/>
            <a:ext cx="6525527" cy="4975952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Марія Манеру «Збори іграшок»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xmlns="" id="{F0CEAEA5-5B90-476C-850E-DACB7D44B429}"/>
              </a:ext>
            </a:extLst>
          </p:cNvPr>
          <p:cNvSpPr/>
          <p:nvPr/>
        </p:nvSpPr>
        <p:spPr>
          <a:xfrm>
            <a:off x="4971243" y="1262270"/>
            <a:ext cx="7116419" cy="532186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Тієї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ночі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в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кімнаті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одного Хлопчика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відбувався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справжній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переполох.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Усі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іграшки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зібралися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поговорити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про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своє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майбутнє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, тому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що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з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появою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в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будинку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Робота Хлопчик,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здається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повністю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забув про них. </a:t>
            </a:r>
          </a:p>
        </p:txBody>
      </p:sp>
    </p:spTree>
    <p:extLst>
      <p:ext uri="{BB962C8B-B14F-4D97-AF65-F5344CB8AC3E}">
        <p14:creationId xmlns:p14="http://schemas.microsoft.com/office/powerpoint/2010/main" val="358092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2602</TotalTime>
  <Words>394</Words>
  <Application>Microsoft Office PowerPoint</Application>
  <PresentationFormat>Произвольный</PresentationFormat>
  <Paragraphs>69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Виктория</cp:lastModifiedBy>
  <cp:revision>1324</cp:revision>
  <dcterms:created xsi:type="dcterms:W3CDTF">2018-01-05T16:38:53Z</dcterms:created>
  <dcterms:modified xsi:type="dcterms:W3CDTF">2022-02-21T13:04:34Z</dcterms:modified>
</cp:coreProperties>
</file>