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1696" r:id="rId3"/>
    <p:sldId id="2664" r:id="rId4"/>
    <p:sldId id="2744" r:id="rId5"/>
    <p:sldId id="2745" r:id="rId6"/>
    <p:sldId id="2746" r:id="rId7"/>
    <p:sldId id="2747" r:id="rId8"/>
    <p:sldId id="2748" r:id="rId9"/>
    <p:sldId id="2749" r:id="rId10"/>
    <p:sldId id="2750" r:id="rId11"/>
    <p:sldId id="2762" r:id="rId12"/>
    <p:sldId id="2451" r:id="rId13"/>
    <p:sldId id="2798" r:id="rId14"/>
    <p:sldId id="2799" r:id="rId15"/>
    <p:sldId id="2763" r:id="rId16"/>
    <p:sldId id="2803" r:id="rId17"/>
    <p:sldId id="2800" r:id="rId18"/>
    <p:sldId id="2806" r:id="rId19"/>
    <p:sldId id="227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664"/>
            <p14:sldId id="2744"/>
            <p14:sldId id="2745"/>
            <p14:sldId id="2746"/>
            <p14:sldId id="2747"/>
            <p14:sldId id="2748"/>
            <p14:sldId id="2749"/>
            <p14:sldId id="2750"/>
            <p14:sldId id="2762"/>
            <p14:sldId id="2451"/>
            <p14:sldId id="2798"/>
            <p14:sldId id="2799"/>
            <p14:sldId id="2763"/>
            <p14:sldId id="2803"/>
            <p14:sldId id="2800"/>
            <p14:sldId id="2806"/>
          </p14:sldIdLst>
        </p14:section>
        <p14:section name="Раздел без заголовка" id="{AC9334F8-F988-4E78-9E68-3A8F16322EC6}">
          <p14:sldIdLst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1694E9"/>
    <a:srgbClr val="FF6600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9304" y="1354466"/>
            <a:ext cx="68568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Множення одноцифрового числа на двоцифрове способом заміни множення додаванням. Розв'язування задач. Периметр прямокутника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2066" y="1677719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5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092638" y="4032625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7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3208" y="140785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7" b="15809"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84589" y="5081494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180855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8182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 на виразах чи виконується переставний закон множення, замінивши множення додаванням та використавши розподільний закон множення стосовно додавання 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317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157633" y="2613239"/>
            <a:ext cx="10502123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∙ (20 + 6)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7633" y="3541188"/>
            <a:ext cx="10502123" cy="89959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∙ 20 + 3 ∙ 6 =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80561" y="4471531"/>
            <a:ext cx="10502123" cy="899592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+ 18 =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180560" y="5393334"/>
            <a:ext cx="10502123" cy="899592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78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180559" y="1672282"/>
            <a:ext cx="10502123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∙ 26 =</a:t>
            </a: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8182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 на виразах чи виконується переставний закон множення, замінивши множення додаванням та використавши розподільний закон множення стосовно додавання 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317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157633" y="2613239"/>
            <a:ext cx="10502123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∙ (30 + 2)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7633" y="3541188"/>
            <a:ext cx="10502123" cy="89959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∙ 30 + 4 ∙ 2 =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80561" y="4471531"/>
            <a:ext cx="10502123" cy="899592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120 + 8 =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180560" y="5393334"/>
            <a:ext cx="10502123" cy="899592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128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180559" y="1672282"/>
            <a:ext cx="10502123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 ∙ 4 =</a:t>
            </a:r>
          </a:p>
        </p:txBody>
      </p:sp>
    </p:spTree>
    <p:extLst>
      <p:ext uri="{BB962C8B-B14F-4D97-AF65-F5344CB8AC3E}">
        <p14:creationId xmlns:p14="http://schemas.microsoft.com/office/powerpoint/2010/main" val="29491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691" r="54119" b="61811"/>
          <a:stretch/>
        </p:blipFill>
        <p:spPr>
          <a:xfrm>
            <a:off x="1057835" y="1229029"/>
            <a:ext cx="11144158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обчислення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Вирази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1" t="43404" r="67148" b="42754"/>
          <a:stretch/>
        </p:blipFill>
        <p:spPr>
          <a:xfrm>
            <a:off x="7539292" y="1558088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3" t="44008" r="84976" b="42150"/>
          <a:stretch/>
        </p:blipFill>
        <p:spPr>
          <a:xfrm>
            <a:off x="7969868" y="1575805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3" t="43666" r="22305" b="43298"/>
          <a:stretch/>
        </p:blipFill>
        <p:spPr>
          <a:xfrm>
            <a:off x="8420342" y="1568374"/>
            <a:ext cx="498850" cy="63372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5" t="43624" r="77003" b="43340"/>
          <a:stretch/>
        </p:blipFill>
        <p:spPr>
          <a:xfrm>
            <a:off x="1548224" y="2412208"/>
            <a:ext cx="503493" cy="63962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998094" y="2568362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6" t="43428" r="57992" b="43536"/>
          <a:stretch/>
        </p:blipFill>
        <p:spPr>
          <a:xfrm>
            <a:off x="2850494" y="2405750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4396" y="2497980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3" t="42574" r="56716" b="43584"/>
          <a:stretch/>
        </p:blipFill>
        <p:spPr>
          <a:xfrm>
            <a:off x="2053583" y="2358839"/>
            <a:ext cx="545931" cy="68108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0" t="43798" r="4428" b="43166"/>
          <a:stretch/>
        </p:blipFill>
        <p:spPr>
          <a:xfrm>
            <a:off x="4547450" y="2429110"/>
            <a:ext cx="503493" cy="63962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132400" y="3401970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t="43845" r="85636" b="43119"/>
          <a:stretch/>
        </p:blipFill>
        <p:spPr>
          <a:xfrm>
            <a:off x="2410139" y="3258680"/>
            <a:ext cx="503493" cy="639623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1514" y="3362760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43334" r="57509" b="43630"/>
          <a:stretch/>
        </p:blipFill>
        <p:spPr>
          <a:xfrm>
            <a:off x="3309053" y="4093246"/>
            <a:ext cx="503493" cy="63962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5" t="43666" r="48863" b="43298"/>
          <a:stretch/>
        </p:blipFill>
        <p:spPr>
          <a:xfrm>
            <a:off x="4555525" y="4102393"/>
            <a:ext cx="503493" cy="63962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8" t="43378" r="49190" b="43586"/>
          <a:stretch/>
        </p:blipFill>
        <p:spPr>
          <a:xfrm>
            <a:off x="1545763" y="3248753"/>
            <a:ext cx="503493" cy="639623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4" t="43693" r="76304" b="43271"/>
          <a:stretch/>
        </p:blipFill>
        <p:spPr>
          <a:xfrm>
            <a:off x="4581535" y="3256193"/>
            <a:ext cx="503493" cy="63962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1" t="43743" r="39727" b="43221"/>
          <a:stretch/>
        </p:blipFill>
        <p:spPr>
          <a:xfrm>
            <a:off x="6258762" y="2401421"/>
            <a:ext cx="503493" cy="639623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2" t="42737" r="75157" b="43421"/>
          <a:stretch/>
        </p:blipFill>
        <p:spPr>
          <a:xfrm>
            <a:off x="5492123" y="2362254"/>
            <a:ext cx="545931" cy="681083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7" t="43532" r="48931" b="43432"/>
          <a:stretch/>
        </p:blipFill>
        <p:spPr>
          <a:xfrm>
            <a:off x="5408277" y="4102393"/>
            <a:ext cx="503493" cy="63962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7" t="43693" r="4251" b="43271"/>
          <a:stretch/>
        </p:blipFill>
        <p:spPr>
          <a:xfrm>
            <a:off x="1995975" y="4111749"/>
            <a:ext cx="503493" cy="639623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0" t="43798" r="4428" b="43166"/>
          <a:stretch/>
        </p:blipFill>
        <p:spPr>
          <a:xfrm>
            <a:off x="4116529" y="2422919"/>
            <a:ext cx="503493" cy="63962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7" t="43693" r="4251" b="43271"/>
          <a:stretch/>
        </p:blipFill>
        <p:spPr>
          <a:xfrm>
            <a:off x="4985356" y="3262292"/>
            <a:ext cx="503493" cy="639623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9" t="43805" r="4149" b="43159"/>
          <a:stretch/>
        </p:blipFill>
        <p:spPr>
          <a:xfrm>
            <a:off x="5860187" y="4106817"/>
            <a:ext cx="503493" cy="63962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01" t="43721" r="13127" b="43243"/>
          <a:stretch/>
        </p:blipFill>
        <p:spPr>
          <a:xfrm>
            <a:off x="5860188" y="2413384"/>
            <a:ext cx="503493" cy="639623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9" t="43805" r="4149" b="43159"/>
          <a:stretch/>
        </p:blipFill>
        <p:spPr>
          <a:xfrm>
            <a:off x="6285455" y="4110852"/>
            <a:ext cx="503493" cy="63962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004123" y="4267184"/>
            <a:ext cx="312609" cy="2816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7" t="43279" r="76521" b="43685"/>
          <a:stretch/>
        </p:blipFill>
        <p:spPr>
          <a:xfrm>
            <a:off x="3715460" y="2396248"/>
            <a:ext cx="503493" cy="63962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3349" y="3290164"/>
            <a:ext cx="408812" cy="41878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63" t="42756" r="2996" b="43402"/>
          <a:stretch/>
        </p:blipFill>
        <p:spPr>
          <a:xfrm>
            <a:off x="2499468" y="4072517"/>
            <a:ext cx="545931" cy="68108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0" t="43441" r="67048" b="43523"/>
          <a:stretch/>
        </p:blipFill>
        <p:spPr>
          <a:xfrm>
            <a:off x="3731643" y="3252611"/>
            <a:ext cx="503493" cy="63962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3349" y="3439320"/>
            <a:ext cx="408812" cy="41878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3194716" y="2599903"/>
            <a:ext cx="421206" cy="27650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7" t="43644" r="39681" b="43320"/>
          <a:stretch/>
        </p:blipFill>
        <p:spPr>
          <a:xfrm>
            <a:off x="1565933" y="4106817"/>
            <a:ext cx="503493" cy="639623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7" t="43279" r="76521" b="43685"/>
          <a:stretch/>
        </p:blipFill>
        <p:spPr>
          <a:xfrm>
            <a:off x="2866139" y="3233713"/>
            <a:ext cx="503493" cy="63962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5278" y="4211961"/>
            <a:ext cx="408812" cy="41878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4" t="43837" r="76304" b="43126"/>
          <a:stretch/>
        </p:blipFill>
        <p:spPr>
          <a:xfrm>
            <a:off x="4154321" y="4093246"/>
            <a:ext cx="503493" cy="63962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t="12267" r="90977" b="83074"/>
          <a:stretch/>
        </p:blipFill>
        <p:spPr>
          <a:xfrm>
            <a:off x="2810274" y="4280873"/>
            <a:ext cx="412715" cy="2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3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Мастика для пола 0,6кг Янтарь, бесцветна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0" r="14200"/>
          <a:stretch/>
        </p:blipFill>
        <p:spPr bwMode="auto">
          <a:xfrm>
            <a:off x="1153991" y="1334540"/>
            <a:ext cx="2492682" cy="3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4579764" y="1185306"/>
            <a:ext cx="7214867" cy="529123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Для покриття паркету на двох поверхах використали 16 банок мастики по 2 кг. На перший поверх використали 6 банок. Скільки кілограмів мастики використали на другий поверх?</a:t>
            </a:r>
          </a:p>
        </p:txBody>
      </p:sp>
    </p:spTree>
    <p:extLst>
      <p:ext uri="{BB962C8B-B14F-4D97-AF65-F5344CB8AC3E}">
        <p14:creationId xmlns:p14="http://schemas.microsoft.com/office/powerpoint/2010/main" val="6348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9614" y="2972997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2029" y="290394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28407" y="300756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</a:t>
            </a:r>
            <a:r>
              <a:rPr lang="uk-UA" sz="3600" dirty="0" smtClean="0">
                <a:latin typeface="Monotype Corsiva" panose="03010101010201010101" pitchFamily="66" charset="0"/>
              </a:rPr>
              <a:t>всього.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69614" y="3715395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2029" y="364634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59873" y="375064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на </a:t>
            </a:r>
            <a:r>
              <a:rPr lang="uk-UA" sz="3600" dirty="0" smtClean="0">
                <a:latin typeface="Monotype Corsiva" panose="03010101010201010101" pitchFamily="66" charset="0"/>
              </a:rPr>
              <a:t>І поверх.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1" t="43857" r="67077" b="43107"/>
          <a:stretch/>
        </p:blipFill>
        <p:spPr>
          <a:xfrm>
            <a:off x="3731349" y="2998432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7586" y="311524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0" t="44814" r="76488" b="42150"/>
          <a:stretch/>
        </p:blipFill>
        <p:spPr>
          <a:xfrm>
            <a:off x="1844849" y="3773681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8" t="44155" r="76710" b="42809"/>
          <a:stretch/>
        </p:blipFill>
        <p:spPr>
          <a:xfrm>
            <a:off x="2204578" y="4498637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7" t="43896" r="76231" b="43068"/>
          <a:stretch/>
        </p:blipFill>
        <p:spPr>
          <a:xfrm>
            <a:off x="1839531" y="2991321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58803" y="3856448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43796" r="76312" b="43168"/>
          <a:stretch/>
        </p:blipFill>
        <p:spPr>
          <a:xfrm>
            <a:off x="4099865" y="2998432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43321" r="85469" b="43643"/>
          <a:stretch/>
        </p:blipFill>
        <p:spPr>
          <a:xfrm>
            <a:off x="2583405" y="2964196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t="44287" r="77152" b="42677"/>
          <a:stretch/>
        </p:blipFill>
        <p:spPr>
          <a:xfrm>
            <a:off x="3639894" y="3775168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8" t="44413" r="39190" b="42551"/>
          <a:stretch/>
        </p:blipFill>
        <p:spPr>
          <a:xfrm>
            <a:off x="2609578" y="3770215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7" t="44582" r="84961" b="42382"/>
          <a:stretch/>
        </p:blipFill>
        <p:spPr>
          <a:xfrm>
            <a:off x="3374307" y="3784441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12358" r="90838" b="82651"/>
          <a:stretch/>
        </p:blipFill>
        <p:spPr>
          <a:xfrm>
            <a:off x="2541311" y="4621848"/>
            <a:ext cx="421206" cy="2765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3301" y="3041976"/>
            <a:ext cx="408812" cy="41878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6" t="42985" r="67083" b="43173"/>
          <a:stretch/>
        </p:blipFill>
        <p:spPr>
          <a:xfrm>
            <a:off x="1469614" y="4459243"/>
            <a:ext cx="470473" cy="5869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2029" y="439019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9931" y="3807587"/>
            <a:ext cx="408812" cy="41878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0" t="44927" r="85898" b="42037"/>
          <a:stretch/>
        </p:blipFill>
        <p:spPr>
          <a:xfrm>
            <a:off x="2934179" y="4532508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9" t="44646" r="75569" b="42318"/>
          <a:stretch/>
        </p:blipFill>
        <p:spPr>
          <a:xfrm>
            <a:off x="3405906" y="4516883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8888" y="4610470"/>
            <a:ext cx="278475" cy="25091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2" t="44677" r="77206" b="42287"/>
          <a:stretch/>
        </p:blipFill>
        <p:spPr>
          <a:xfrm>
            <a:off x="4024103" y="4513887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8" t="44187" r="3630" b="42777"/>
          <a:stretch/>
        </p:blipFill>
        <p:spPr>
          <a:xfrm>
            <a:off x="4504687" y="4494351"/>
            <a:ext cx="463844" cy="58925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7728" y="450326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2" t="44780" r="68036" b="42184"/>
          <a:stretch/>
        </p:blipFill>
        <p:spPr>
          <a:xfrm>
            <a:off x="1769141" y="4515399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6" t="44061" r="39432" b="42903"/>
          <a:stretch/>
        </p:blipFill>
        <p:spPr>
          <a:xfrm>
            <a:off x="2963992" y="3007858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91" t="43168" r="13537" b="43796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t="43197" r="85517" b="43767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128421" y="2289683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І</a:t>
            </a:r>
            <a:r>
              <a:rPr lang="uk-UA" sz="3200" dirty="0" smtClean="0">
                <a:latin typeface="Monotype Corsiva" panose="03010101010201010101" pitchFamily="66" charset="0"/>
              </a:rPr>
              <a:t> </a:t>
            </a:r>
            <a:r>
              <a:rPr lang="uk-UA" sz="3200" dirty="0">
                <a:latin typeface="Monotype Corsiva" panose="03010101010201010101" pitchFamily="66" charset="0"/>
              </a:rPr>
              <a:t>спосіб</a:t>
            </a:r>
          </a:p>
        </p:txBody>
      </p:sp>
    </p:spTree>
    <p:extLst>
      <p:ext uri="{BB962C8B-B14F-4D97-AF65-F5344CB8AC3E}">
        <p14:creationId xmlns:p14="http://schemas.microsoft.com/office/powerpoint/2010/main" val="30070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82" grpId="0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9614" y="2972997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2029" y="290394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28407" y="300756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(б.) </a:t>
            </a:r>
            <a:r>
              <a:rPr lang="uk-UA" sz="3600" dirty="0">
                <a:latin typeface="Monotype Corsiva" panose="03010101010201010101" pitchFamily="66" charset="0"/>
              </a:rPr>
              <a:t>– на </a:t>
            </a:r>
            <a:r>
              <a:rPr lang="uk-UA" sz="3600" dirty="0" smtClean="0">
                <a:latin typeface="Monotype Corsiva" panose="03010101010201010101" pitchFamily="66" charset="0"/>
              </a:rPr>
              <a:t>ІІ поверх.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79663" y="417233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69614" y="3715395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2029" y="364634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39014" y="374596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43980" r="85145" b="42984"/>
          <a:stretch/>
        </p:blipFill>
        <p:spPr>
          <a:xfrm>
            <a:off x="3731349" y="2998432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7586" y="311524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0" t="44814" r="76488" b="42150"/>
          <a:stretch/>
        </p:blipFill>
        <p:spPr>
          <a:xfrm>
            <a:off x="1852256" y="3781636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9" t="43651" r="39199" b="43313"/>
          <a:stretch/>
        </p:blipFill>
        <p:spPr>
          <a:xfrm>
            <a:off x="2993831" y="2989002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37944" y="3851761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8" t="44041" r="4110" b="42923"/>
          <a:stretch/>
        </p:blipFill>
        <p:spPr>
          <a:xfrm>
            <a:off x="4099865" y="2998432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43321" r="85469" b="43643"/>
          <a:stretch/>
        </p:blipFill>
        <p:spPr>
          <a:xfrm>
            <a:off x="1841299" y="2972970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t="44287" r="77152" b="42677"/>
          <a:stretch/>
        </p:blipFill>
        <p:spPr>
          <a:xfrm>
            <a:off x="3648707" y="3768725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15" t="44658" r="3813" b="42306"/>
          <a:stretch/>
        </p:blipFill>
        <p:spPr>
          <a:xfrm>
            <a:off x="2942795" y="3767659"/>
            <a:ext cx="516350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73" t="44704" r="3655" b="42260"/>
          <a:stretch/>
        </p:blipFill>
        <p:spPr>
          <a:xfrm>
            <a:off x="4130992" y="3777426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12358" r="90838" b="82651"/>
          <a:stretch/>
        </p:blipFill>
        <p:spPr>
          <a:xfrm>
            <a:off x="2525514" y="3159837"/>
            <a:ext cx="421206" cy="276501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2294" y="3809767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6" t="44061" r="39432" b="42903"/>
          <a:stretch/>
        </p:blipFill>
        <p:spPr>
          <a:xfrm>
            <a:off x="2229493" y="2999872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91" t="43168" r="13537" b="43796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t="43197" r="85517" b="43767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74723" y="4562692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20 кг </a:t>
            </a:r>
            <a:r>
              <a:rPr lang="uk-UA" sz="3200" dirty="0" smtClean="0">
                <a:latin typeface="Monotype Corsiva" panose="03010101010201010101" pitchFamily="66" charset="0"/>
              </a:rPr>
              <a:t>мастики пішло на ІІ поверх.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73216" y="2304737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otype Corsiva" panose="03010101010201010101" pitchFamily="66" charset="0"/>
              </a:rPr>
              <a:t>ІІ </a:t>
            </a:r>
            <a:r>
              <a:rPr lang="uk-UA" sz="3200" dirty="0">
                <a:latin typeface="Monotype Corsiva" panose="03010101010201010101" pitchFamily="66" charset="0"/>
              </a:rPr>
              <a:t>спосіб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43980" r="85145" b="42984"/>
          <a:stretch/>
        </p:blipFill>
        <p:spPr>
          <a:xfrm>
            <a:off x="2564166" y="3738221"/>
            <a:ext cx="516350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9565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Учениця побудувала пряму і послідовно відклала на ній відрізки, які є сторонами прямокутника АВС</a:t>
            </a:r>
            <a:r>
              <a:rPr lang="en-US" sz="2000" b="1" dirty="0">
                <a:solidFill>
                  <a:schemeClr val="bg1"/>
                </a:solidFill>
              </a:rPr>
              <a:t>D</a:t>
            </a:r>
            <a:r>
              <a:rPr lang="uk-UA" sz="2000" b="1" dirty="0">
                <a:solidFill>
                  <a:schemeClr val="bg1"/>
                </a:solidFill>
              </a:rPr>
              <a:t>. Виміряй довжину утвореного відрізка та порівняй її з периметром прямокутника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Прямоугольник 35"/>
          <p:cNvSpPr/>
          <p:nvPr/>
        </p:nvSpPr>
        <p:spPr>
          <a:xfrm>
            <a:off x="1475307" y="2131124"/>
            <a:ext cx="2540518" cy="19272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4281213" y="1456909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22430" y="1456909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313518" y="3557671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37904" y="3557671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522125" y="5320788"/>
            <a:ext cx="9870620" cy="2036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935780" y="5170654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833416" y="5194471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6624533" y="5170654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8522169" y="5194471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10519750" y="5191272"/>
            <a:ext cx="255385" cy="2933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4701596" y="5418299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707166" y="5404648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6402691" y="5458641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8299399" y="5431842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10322521" y="5454687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endParaRPr lang="ru-RU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40278" y="1745171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 + BC + CD + DF =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4684686" y="2418053"/>
            <a:ext cx="5115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2,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2,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9294441" y="2395842"/>
            <a:ext cx="1768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5293165" y="3331606"/>
            <a:ext cx="4847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(2,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∙2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10004540" y="3304197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6788702" y="4065205"/>
            <a:ext cx="3382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см = 9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2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3" grpId="0"/>
      <p:bldP spid="74" grpId="0"/>
      <p:bldP spid="75" grpId="0"/>
      <p:bldP spid="76" grpId="0"/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ранку!—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мовлю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звичаєм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ранку,—  кожному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зичу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 вам!— людям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бажаю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посміхаються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відповідь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люди: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Добрі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слова ж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кожного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любі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00907" y="1677719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94957" y="403262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6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>
          <a:xfrm flipH="1">
            <a:off x="313506" y="1456401"/>
            <a:ext cx="5564779" cy="506537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429444" y="177309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6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6"/>
          <a:stretch/>
        </p:blipFill>
        <p:spPr>
          <a:xfrm>
            <a:off x="6622869" y="1403433"/>
            <a:ext cx="5219139" cy="47582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6251" y="1456402"/>
            <a:ext cx="715700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08778" y="394567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9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75675" y="1603421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50" b="17524"/>
          <a:stretch/>
        </p:blipFill>
        <p:spPr>
          <a:xfrm>
            <a:off x="9054897" y="1224962"/>
            <a:ext cx="2962932" cy="51889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736131" y="3819412"/>
            <a:ext cx="377539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2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4368" y="1407854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7" b="15809"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3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58557</TotalTime>
  <Words>514</Words>
  <Application>Microsoft Office PowerPoint</Application>
  <PresentationFormat>Широкоэкранный</PresentationFormat>
  <Paragraphs>199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10732</cp:revision>
  <dcterms:created xsi:type="dcterms:W3CDTF">2018-01-05T16:38:53Z</dcterms:created>
  <dcterms:modified xsi:type="dcterms:W3CDTF">2022-02-22T13:51:53Z</dcterms:modified>
</cp:coreProperties>
</file>