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1442" r:id="rId3"/>
    <p:sldId id="1488" r:id="rId4"/>
    <p:sldId id="1520" r:id="rId5"/>
    <p:sldId id="1521" r:id="rId6"/>
    <p:sldId id="1522" r:id="rId7"/>
    <p:sldId id="1523" r:id="rId8"/>
    <p:sldId id="1487" r:id="rId9"/>
    <p:sldId id="1321" r:id="rId10"/>
    <p:sldId id="1524" r:id="rId11"/>
    <p:sldId id="1525" r:id="rId12"/>
    <p:sldId id="1482" r:id="rId13"/>
    <p:sldId id="1528" r:id="rId14"/>
    <p:sldId id="1510" r:id="rId15"/>
    <p:sldId id="1529" r:id="rId16"/>
    <p:sldId id="1474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FA9418-B836-4164-A94E-7C9DD6F5B995}">
          <p14:sldIdLst>
            <p14:sldId id="258"/>
            <p14:sldId id="1442"/>
            <p14:sldId id="1488"/>
            <p14:sldId id="1520"/>
            <p14:sldId id="1521"/>
            <p14:sldId id="1522"/>
            <p14:sldId id="1523"/>
            <p14:sldId id="1487"/>
            <p14:sldId id="1321"/>
            <p14:sldId id="1524"/>
            <p14:sldId id="1525"/>
            <p14:sldId id="1482"/>
            <p14:sldId id="1528"/>
            <p14:sldId id="1510"/>
            <p14:sldId id="1529"/>
            <p14:sldId id="1474"/>
          </p14:sldIdLst>
        </p14:section>
        <p14:section name="Раздел без заголовка" id="{AC9334F8-F988-4E78-9E68-3A8F16322EC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1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  <p:cmAuthor id="3" name="gulevataya.anna@gmail.com" initials="g" lastIdx="1" clrIdx="2">
    <p:extLst>
      <p:ext uri="{19B8F6BF-5375-455C-9EA6-DF929625EA0E}">
        <p15:presenceInfo xmlns:p15="http://schemas.microsoft.com/office/powerpoint/2012/main" userId="0c68a74debf68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242"/>
    <a:srgbClr val="FF3131"/>
    <a:srgbClr val="FF66FF"/>
    <a:srgbClr val="BA1CBA"/>
    <a:srgbClr val="9E0000"/>
    <a:srgbClr val="FFFF00"/>
    <a:srgbClr val="1694E9"/>
    <a:srgbClr val="C6109F"/>
    <a:srgbClr val="00B050"/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582" autoAdjust="0"/>
    <p:restoredTop sz="94322" autoAdjust="0"/>
  </p:normalViewPr>
  <p:slideViewPr>
    <p:cSldViewPr snapToGrid="0">
      <p:cViewPr varScale="1">
        <p:scale>
          <a:sx n="104" d="100"/>
          <a:sy n="104" d="100"/>
        </p:scale>
        <p:origin x="126" y="30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20.10.2021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20.10.2021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20.10.2021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20.10.2021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20.10.2021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20.10.2021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20.10.2021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20.10.2021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20.10.2021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20.10.2021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20.10.2021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20.10.2021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8.jpg"/><Relationship Id="rId5" Type="http://schemas.openxmlformats.org/officeDocument/2006/relationships/image" Target="../media/image11.png"/><Relationship Id="rId10" Type="http://schemas.openxmlformats.org/officeDocument/2006/relationships/image" Target="../media/image17.jpg"/><Relationship Id="rId4" Type="http://schemas.openxmlformats.org/officeDocument/2006/relationships/image" Target="../media/image10.png"/><Relationship Id="rId9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8.jpg"/><Relationship Id="rId5" Type="http://schemas.openxmlformats.org/officeDocument/2006/relationships/image" Target="../media/image11.png"/><Relationship Id="rId10" Type="http://schemas.openxmlformats.org/officeDocument/2006/relationships/image" Target="../media/image17.jpg"/><Relationship Id="rId4" Type="http://schemas.openxmlformats.org/officeDocument/2006/relationships/image" Target="../media/image10.png"/><Relationship Id="rId9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20.png"/><Relationship Id="rId4" Type="http://schemas.openxmlformats.org/officeDocument/2006/relationships/image" Target="../media/image10.png"/><Relationship Id="rId9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microsoft.com/office/2007/relationships/hdphoto" Target="../media/hdphoto2.wdp"/><Relationship Id="rId4" Type="http://schemas.openxmlformats.org/officeDocument/2006/relationships/image" Target="../media/image10.png"/><Relationship Id="rId9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8.jpg"/><Relationship Id="rId5" Type="http://schemas.openxmlformats.org/officeDocument/2006/relationships/image" Target="../media/image11.png"/><Relationship Id="rId10" Type="http://schemas.openxmlformats.org/officeDocument/2006/relationships/image" Target="../media/image17.jpg"/><Relationship Id="rId4" Type="http://schemas.openxmlformats.org/officeDocument/2006/relationships/image" Target="../media/image10.png"/><Relationship Id="rId9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5" t="6285" r="25006" b="12381"/>
          <a:stretch/>
        </p:blipFill>
        <p:spPr>
          <a:xfrm>
            <a:off x="9670581" y="1583079"/>
            <a:ext cx="2326909" cy="4823253"/>
          </a:xfrm>
          <a:prstGeom prst="rect">
            <a:avLst/>
          </a:prstGeom>
        </p:spPr>
      </p:pic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20.10.2021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429" y="2840544"/>
            <a:ext cx="15816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</a:t>
            </a:r>
            <a:r>
              <a:rPr lang="en-US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38</a:t>
            </a:r>
          </a:p>
          <a:p>
            <a:pPr algn="ctr"/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09827" y="1660783"/>
            <a:ext cx="686668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rgbClr val="2F3242"/>
                </a:solidFill>
              </a:rPr>
              <a:t>Таблиці множення </a:t>
            </a:r>
            <a:endParaRPr lang="en-US" sz="4800" b="1" dirty="0">
              <a:solidFill>
                <a:srgbClr val="2F3242"/>
              </a:solidFill>
            </a:endParaRPr>
          </a:p>
          <a:p>
            <a:pPr algn="ctr"/>
            <a:r>
              <a:rPr lang="uk-UA" sz="4800" b="1" dirty="0">
                <a:solidFill>
                  <a:srgbClr val="2F3242"/>
                </a:solidFill>
              </a:rPr>
              <a:t>числа 9 і ділення </a:t>
            </a:r>
            <a:endParaRPr lang="en-US" sz="4800" b="1" dirty="0">
              <a:solidFill>
                <a:srgbClr val="2F3242"/>
              </a:solidFill>
            </a:endParaRPr>
          </a:p>
          <a:p>
            <a:pPr algn="ctr"/>
            <a:r>
              <a:rPr lang="uk-UA" sz="4800" b="1" dirty="0">
                <a:solidFill>
                  <a:srgbClr val="2F3242"/>
                </a:solidFill>
              </a:rPr>
              <a:t>на</a:t>
            </a:r>
            <a:r>
              <a:rPr lang="en-US" sz="4800" b="1" dirty="0">
                <a:solidFill>
                  <a:srgbClr val="2F3242"/>
                </a:solidFill>
              </a:rPr>
              <a:t> </a:t>
            </a:r>
            <a:r>
              <a:rPr lang="uk-UA" sz="4800" b="1" dirty="0">
                <a:solidFill>
                  <a:srgbClr val="2F3242"/>
                </a:solidFill>
              </a:rPr>
              <a:t>9.Складання і розв’язування задач за їх моделями. Задачі на периметр квадрата</a:t>
            </a:r>
            <a:endParaRPr lang="ru-RU" sz="48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3209827" y="431137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solidFill>
                  <a:schemeClr val="bg1"/>
                </a:solidFill>
              </a:rPr>
              <a:t>Розділ </a:t>
            </a:r>
            <a:r>
              <a:rPr lang="en-US" sz="2800" b="1" dirty="0">
                <a:solidFill>
                  <a:schemeClr val="bg1"/>
                </a:solidFill>
              </a:rPr>
              <a:t>2</a:t>
            </a:r>
            <a:r>
              <a:rPr lang="uk-UA" sz="2800" b="1" dirty="0">
                <a:solidFill>
                  <a:schemeClr val="bg1"/>
                </a:solidFill>
              </a:rPr>
              <a:t>. Табличне множення та ділення. Величини</a:t>
            </a:r>
            <a:endParaRPr lang="ru-RU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>
            <a:off x="103901" y="1267072"/>
            <a:ext cx="1900398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31542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Добери по два значення букви, щоб нерівності були істинні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344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20.10.2021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45" name="Группа 44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1" t="6262" r="59602" b="11515"/>
          <a:stretch/>
        </p:blipFill>
        <p:spPr>
          <a:xfrm>
            <a:off x="1733068" y="2210437"/>
            <a:ext cx="1398619" cy="33682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15" t="5455" r="49659" b="11717"/>
          <a:stretch/>
        </p:blipFill>
        <p:spPr>
          <a:xfrm>
            <a:off x="10148327" y="2210437"/>
            <a:ext cx="1828963" cy="3393099"/>
          </a:xfrm>
          <a:prstGeom prst="rect">
            <a:avLst/>
          </a:prstGeom>
        </p:spPr>
      </p:pic>
      <p:sp>
        <p:nvSpPr>
          <p:cNvPr id="55" name="Овальная выноска 54"/>
          <p:cNvSpPr/>
          <p:nvPr/>
        </p:nvSpPr>
        <p:spPr>
          <a:xfrm>
            <a:off x="3935595" y="1404966"/>
            <a:ext cx="6049067" cy="2648140"/>
          </a:xfrm>
          <a:prstGeom prst="wedgeEllipseCallout">
            <a:avLst>
              <a:gd name="adj1" fmla="val -61943"/>
              <a:gd name="adj2" fmla="val 20809"/>
            </a:avLst>
          </a:prstGeom>
          <a:solidFill>
            <a:srgbClr val="BA1C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4884880" y="1944206"/>
            <a:ext cx="415049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9600" b="1" i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: 8 &gt; 5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Овальная выноска 57"/>
          <p:cNvSpPr/>
          <p:nvPr/>
        </p:nvSpPr>
        <p:spPr>
          <a:xfrm>
            <a:off x="3131688" y="4143771"/>
            <a:ext cx="7169308" cy="2108900"/>
          </a:xfrm>
          <a:prstGeom prst="wedgeEllipseCallout">
            <a:avLst>
              <a:gd name="adj1" fmla="val 52539"/>
              <a:gd name="adj2" fmla="val -67473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3147354" y="4306769"/>
            <a:ext cx="325281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9600" b="1" i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48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8" name="Прямоугольник 77"/>
          <p:cNvSpPr/>
          <p:nvPr/>
        </p:nvSpPr>
        <p:spPr>
          <a:xfrm>
            <a:off x="6712823" y="4313435"/>
            <a:ext cx="325281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9600" b="1" i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72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3075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63" grpId="0"/>
      <p:bldP spid="7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>
            <a:off x="103901" y="1267072"/>
            <a:ext cx="1900398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31542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Добери по два значення букви, щоб нерівності були істинні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344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20.10.2021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45" name="Группа 44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1" t="6262" r="59602" b="11515"/>
          <a:stretch/>
        </p:blipFill>
        <p:spPr>
          <a:xfrm>
            <a:off x="1733068" y="2210437"/>
            <a:ext cx="1398619" cy="33682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15" t="5455" r="49659" b="11717"/>
          <a:stretch/>
        </p:blipFill>
        <p:spPr>
          <a:xfrm>
            <a:off x="10148327" y="2210437"/>
            <a:ext cx="1828963" cy="3393099"/>
          </a:xfrm>
          <a:prstGeom prst="rect">
            <a:avLst/>
          </a:prstGeom>
        </p:spPr>
      </p:pic>
      <p:sp>
        <p:nvSpPr>
          <p:cNvPr id="55" name="Овальная выноска 54"/>
          <p:cNvSpPr/>
          <p:nvPr/>
        </p:nvSpPr>
        <p:spPr>
          <a:xfrm>
            <a:off x="3935595" y="1404966"/>
            <a:ext cx="6049067" cy="2648140"/>
          </a:xfrm>
          <a:prstGeom prst="wedgeEllipseCallout">
            <a:avLst>
              <a:gd name="adj1" fmla="val -61943"/>
              <a:gd name="adj2" fmla="val 20809"/>
            </a:avLst>
          </a:prstGeom>
          <a:solidFill>
            <a:srgbClr val="BA1C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4573096" y="1944206"/>
            <a:ext cx="477406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9600" b="1" i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24 : а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&lt; 8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Овальная выноска 57"/>
          <p:cNvSpPr/>
          <p:nvPr/>
        </p:nvSpPr>
        <p:spPr>
          <a:xfrm>
            <a:off x="3131688" y="4143771"/>
            <a:ext cx="7169308" cy="2108900"/>
          </a:xfrm>
          <a:prstGeom prst="wedgeEllipseCallout">
            <a:avLst>
              <a:gd name="adj1" fmla="val 52539"/>
              <a:gd name="adj2" fmla="val -67473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3459138" y="4306769"/>
            <a:ext cx="2629246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9600" b="1" i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4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8" name="Прямоугольник 77"/>
          <p:cNvSpPr/>
          <p:nvPr/>
        </p:nvSpPr>
        <p:spPr>
          <a:xfrm>
            <a:off x="7024607" y="4313435"/>
            <a:ext cx="2629246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9600" b="1" i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6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1720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63" grpId="0"/>
      <p:bldP spid="7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>
            <a:off x="103901" y="1267072"/>
            <a:ext cx="1505599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347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20.10.2021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45" name="Группа 44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7" name="Прямоугольник 26"/>
          <p:cNvSpPr/>
          <p:nvPr/>
        </p:nvSpPr>
        <p:spPr>
          <a:xfrm>
            <a:off x="3355596" y="494531"/>
            <a:ext cx="8531604" cy="29538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sp>
        <p:nvSpPr>
          <p:cNvPr id="49" name="Прямоугольник 48"/>
          <p:cNvSpPr/>
          <p:nvPr/>
        </p:nvSpPr>
        <p:spPr>
          <a:xfrm>
            <a:off x="1609500" y="1437291"/>
            <a:ext cx="10369383" cy="34163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54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На пошиття трьох костюмів витратили </a:t>
            </a:r>
            <a:r>
              <a:rPr lang="uk-UA" sz="5400" b="1" i="1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</a:t>
            </a:r>
            <a:r>
              <a:rPr lang="uk-UA" sz="54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м тканини. Скільки таких костюмів можна пошити із 18 м тканини? </a:t>
            </a:r>
          </a:p>
        </p:txBody>
      </p:sp>
      <p:sp>
        <p:nvSpPr>
          <p:cNvPr id="2" name="AutoShape 2" descr="Олия соняшников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90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Прямая со стрелкой 51"/>
          <p:cNvCxnSpPr/>
          <p:nvPr/>
        </p:nvCxnSpPr>
        <p:spPr>
          <a:xfrm>
            <a:off x="3712084" y="4380961"/>
            <a:ext cx="676318" cy="753291"/>
          </a:xfrm>
          <a:prstGeom prst="straightConnector1">
            <a:avLst/>
          </a:prstGeom>
          <a:ln w="76200">
            <a:solidFill>
              <a:srgbClr val="FF31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/>
          <p:nvPr/>
        </p:nvCxnSpPr>
        <p:spPr>
          <a:xfrm flipH="1">
            <a:off x="5142415" y="4390228"/>
            <a:ext cx="1021392" cy="703012"/>
          </a:xfrm>
          <a:prstGeom prst="straightConnector1">
            <a:avLst/>
          </a:prstGeom>
          <a:ln w="76200">
            <a:solidFill>
              <a:srgbClr val="FF31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>
            <a:off x="103901" y="1267072"/>
            <a:ext cx="1505599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347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20.10.2021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45" name="Группа 44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7" name="Прямоугольник 26"/>
          <p:cNvSpPr/>
          <p:nvPr/>
        </p:nvSpPr>
        <p:spPr>
          <a:xfrm>
            <a:off x="3355596" y="494531"/>
            <a:ext cx="8531604" cy="29538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Схема</a:t>
            </a:r>
          </a:p>
        </p:txBody>
      </p:sp>
      <p:sp>
        <p:nvSpPr>
          <p:cNvPr id="49" name="Прямоугольник 48"/>
          <p:cNvSpPr/>
          <p:nvPr/>
        </p:nvSpPr>
        <p:spPr>
          <a:xfrm>
            <a:off x="7175921" y="1267072"/>
            <a:ext cx="2258626" cy="12003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7200" b="1" i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2" name="AutoShape 2" descr="Олия соняшников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4076140" y="1267072"/>
            <a:ext cx="2258626" cy="12003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7200" b="1" i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5311995" y="3269070"/>
            <a:ext cx="2258626" cy="12003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7200" b="1" i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34" name="Прямоугольник 33"/>
          <p:cNvSpPr/>
          <p:nvPr/>
        </p:nvSpPr>
        <p:spPr>
          <a:xfrm>
            <a:off x="2212214" y="3269070"/>
            <a:ext cx="2258626" cy="12003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7200" b="1" i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</a:t>
            </a:r>
          </a:p>
        </p:txBody>
      </p:sp>
      <p:sp>
        <p:nvSpPr>
          <p:cNvPr id="50" name="Прямоугольник 49"/>
          <p:cNvSpPr/>
          <p:nvPr/>
        </p:nvSpPr>
        <p:spPr>
          <a:xfrm>
            <a:off x="3635112" y="5152857"/>
            <a:ext cx="2258626" cy="12003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7200" b="1" i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5549373" y="2479020"/>
            <a:ext cx="676318" cy="753291"/>
          </a:xfrm>
          <a:prstGeom prst="straightConnector1">
            <a:avLst/>
          </a:prstGeom>
          <a:ln w="76200">
            <a:solidFill>
              <a:srgbClr val="FF31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H="1">
            <a:off x="7072745" y="2504160"/>
            <a:ext cx="1021392" cy="703012"/>
          </a:xfrm>
          <a:prstGeom prst="straightConnector1">
            <a:avLst/>
          </a:prstGeom>
          <a:ln w="76200">
            <a:solidFill>
              <a:srgbClr val="FF31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05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28" grpId="0" animBg="1"/>
      <p:bldP spid="29" grpId="0" animBg="1"/>
      <p:bldP spid="34" grpId="0" animBg="1"/>
      <p:bldP spid="5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>
            <a:off x="103901" y="1267072"/>
            <a:ext cx="910111" cy="2115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20.10.2021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45" name="Группа 44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7" name="Прямоугольник 26"/>
          <p:cNvSpPr/>
          <p:nvPr/>
        </p:nvSpPr>
        <p:spPr>
          <a:xfrm>
            <a:off x="3355596" y="494531"/>
            <a:ext cx="8531604" cy="29538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Склади задачу за малюнком та короткими записами</a:t>
            </a:r>
          </a:p>
        </p:txBody>
      </p:sp>
      <p:sp>
        <p:nvSpPr>
          <p:cNvPr id="2" name="AutoShape 2" descr="Олия соняшников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1810822" y="2435744"/>
            <a:ext cx="4304218" cy="896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V="1">
            <a:off x="1810822" y="2252649"/>
            <a:ext cx="14868" cy="36619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/>
          <p:nvPr/>
        </p:nvCxnSpPr>
        <p:spPr>
          <a:xfrm flipV="1">
            <a:off x="2867024" y="2280371"/>
            <a:ext cx="14868" cy="36619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/>
          <p:nvPr/>
        </p:nvCxnSpPr>
        <p:spPr>
          <a:xfrm flipV="1">
            <a:off x="6115040" y="2252649"/>
            <a:ext cx="14868" cy="36619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авая фигурная скобка 11"/>
          <p:cNvSpPr/>
          <p:nvPr/>
        </p:nvSpPr>
        <p:spPr>
          <a:xfrm rot="5400000">
            <a:off x="3753801" y="883674"/>
            <a:ext cx="505011" cy="4376101"/>
          </a:xfrm>
          <a:prstGeom prst="rightBrac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313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53" name="Правая фигурная скобка 52"/>
          <p:cNvSpPr/>
          <p:nvPr/>
        </p:nvSpPr>
        <p:spPr>
          <a:xfrm rot="16200000">
            <a:off x="3716743" y="-531617"/>
            <a:ext cx="505011" cy="4376101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313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784129" y="3322463"/>
            <a:ext cx="44435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ru-RU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3432972" y="786582"/>
            <a:ext cx="116570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 м</a:t>
            </a:r>
            <a:endParaRPr lang="ru-RU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Прямоугольник 54"/>
          <p:cNvSpPr/>
          <p:nvPr/>
        </p:nvSpPr>
        <p:spPr>
          <a:xfrm>
            <a:off x="2104963" y="1690220"/>
            <a:ext cx="42191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ru-RU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Robe Bleue Retro PNG transparents - Stick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0154" y="3893033"/>
            <a:ext cx="2436072" cy="2921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2" descr="Robe Bleue Retro PNG transparents - Stick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573" y="3882503"/>
            <a:ext cx="2436072" cy="2921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" descr="Robe Bleue Retro PNG transparents - Stick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385" y="3893033"/>
            <a:ext cx="2436072" cy="2921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Прямоугольник 85"/>
          <p:cNvSpPr/>
          <p:nvPr/>
        </p:nvSpPr>
        <p:spPr>
          <a:xfrm>
            <a:off x="6534507" y="864863"/>
            <a:ext cx="5454293" cy="39703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r>
              <a:rPr lang="uk-UA" sz="3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Із 12 м тканини </a:t>
            </a:r>
            <a:r>
              <a:rPr lang="uk-UA" sz="3600" b="1" dirty="0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пошили 4 </a:t>
            </a:r>
            <a:r>
              <a:rPr lang="uk-UA" sz="3600" b="1" dirty="0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сукні</a:t>
            </a:r>
            <a:r>
              <a:rPr lang="uk-UA" sz="3600" b="1" dirty="0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uk-UA" sz="3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Скільки метрів тканини потрібно для </a:t>
            </a:r>
            <a:r>
              <a:rPr lang="uk-UA" sz="3600" b="1" dirty="0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пошиття </a:t>
            </a:r>
            <a:r>
              <a:rPr lang="uk-UA" sz="3600" b="1" dirty="0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сукні?</a:t>
            </a:r>
            <a:r>
              <a:rPr lang="uk-UA" sz="3600" b="1" dirty="0" smtClean="0">
                <a:ln w="0">
                  <a:solidFill>
                    <a:sysClr val="windowText" lastClr="000000"/>
                  </a:solidFill>
                </a:ln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</a:p>
          <a:p>
            <a:pPr lvl="0"/>
            <a:r>
              <a:rPr lang="uk-UA" sz="3600" b="1" dirty="0" smtClean="0">
                <a:ln w="0">
                  <a:solidFill>
                    <a:sysClr val="windowText" lastClr="000000"/>
                  </a:solidFill>
                </a:ln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Скільки </a:t>
            </a:r>
            <a:r>
              <a:rPr lang="uk-UA" sz="3600" b="1" dirty="0">
                <a:ln w="0">
                  <a:solidFill>
                    <a:sysClr val="windowText" lastClr="000000"/>
                  </a:solidFill>
                </a:ln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пошиють таких </a:t>
            </a:r>
            <a:r>
              <a:rPr lang="uk-UA" sz="3600" b="1" dirty="0" smtClean="0">
                <a:ln w="0">
                  <a:solidFill>
                    <a:sysClr val="windowText" lastClr="000000"/>
                  </a:solidFill>
                </a:ln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суконь </a:t>
            </a:r>
            <a:r>
              <a:rPr lang="uk-UA" sz="3600" b="1" dirty="0">
                <a:ln w="0">
                  <a:solidFill>
                    <a:sysClr val="windowText" lastClr="000000"/>
                  </a:solidFill>
                </a:ln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із 18 м тканини?</a:t>
            </a:r>
          </a:p>
          <a:p>
            <a:endParaRPr lang="uk-UA" sz="3600" b="1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5" name="Picture 2" descr="Robe Bleue Retro PNG transparents - Stick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457" y="3847294"/>
            <a:ext cx="2436072" cy="2921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752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>
            <a:off x="103901" y="1267072"/>
            <a:ext cx="1505599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347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20.10.2021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45" name="Группа 44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" name="AutoShape 2" descr="Олия соняшников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4" name="Прямоугольник 53"/>
          <p:cNvSpPr/>
          <p:nvPr/>
        </p:nvSpPr>
        <p:spPr>
          <a:xfrm>
            <a:off x="3355596" y="494531"/>
            <a:ext cx="8531604" cy="29538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sp>
        <p:nvSpPr>
          <p:cNvPr id="55" name="Прямоугольник 54"/>
          <p:cNvSpPr/>
          <p:nvPr/>
        </p:nvSpPr>
        <p:spPr>
          <a:xfrm>
            <a:off x="1609500" y="1437291"/>
            <a:ext cx="10369383" cy="923330"/>
          </a:xfrm>
          <a:prstGeom prst="rect">
            <a:avLst/>
          </a:prstGeom>
          <a:solidFill>
            <a:srgbClr val="FF66FF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5400" b="1" i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</a:t>
            </a:r>
            <a:r>
              <a:rPr lang="uk-UA" sz="54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 </a:t>
            </a:r>
            <a:r>
              <a:rPr lang="uk-UA" sz="40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метрів тканини витратили на 3 костюми</a:t>
            </a:r>
          </a:p>
        </p:txBody>
      </p:sp>
      <p:sp>
        <p:nvSpPr>
          <p:cNvPr id="56" name="Прямоугольник 55"/>
          <p:cNvSpPr/>
          <p:nvPr/>
        </p:nvSpPr>
        <p:spPr>
          <a:xfrm>
            <a:off x="1609499" y="2555233"/>
            <a:ext cx="10369383" cy="923330"/>
          </a:xfrm>
          <a:prstGeom prst="rect">
            <a:avLst/>
          </a:prstGeom>
          <a:solidFill>
            <a:srgbClr val="92D05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5400" b="1" i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 : 3 – </a:t>
            </a:r>
            <a:r>
              <a:rPr lang="uk-UA" sz="4400" b="1" i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метрів на 1 костюм</a:t>
            </a:r>
            <a:endParaRPr lang="uk-UA" sz="3200" b="1" i="1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1609499" y="3750898"/>
            <a:ext cx="10369383" cy="1600438"/>
          </a:xfrm>
          <a:prstGeom prst="rect">
            <a:avLst/>
          </a:prstGeom>
          <a:solidFill>
            <a:srgbClr val="FFC00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5400" b="1" i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 : (а : 3) – </a:t>
            </a:r>
            <a:r>
              <a:rPr lang="uk-UA" sz="4400" b="1" i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костюмів можна пошити з 18 м тканини</a:t>
            </a:r>
            <a:endParaRPr lang="uk-UA" sz="3200" b="1" i="1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697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0940" b="58257"/>
          <a:stretch/>
        </p:blipFill>
        <p:spPr>
          <a:xfrm>
            <a:off x="756081" y="1101962"/>
            <a:ext cx="11748236" cy="562755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20.10.2021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1"/>
            <a:ext cx="8531604" cy="28689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 Розв'яжи задачу </a:t>
            </a: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69085447-83EF-41C4-B955-1D080D2D78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083" y="1013684"/>
            <a:ext cx="3032302" cy="1548409"/>
          </a:xfrm>
          <a:prstGeom prst="rect">
            <a:avLst/>
          </a:prstGeom>
        </p:spPr>
      </p:pic>
      <p:sp>
        <p:nvSpPr>
          <p:cNvPr id="5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57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348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56" name="Рисунок 5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0" t="63032" b="12504"/>
          <a:stretch/>
        </p:blipFill>
        <p:spPr>
          <a:xfrm>
            <a:off x="1051785" y="3395264"/>
            <a:ext cx="2918206" cy="1166399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5003053" y="2274499"/>
            <a:ext cx="8361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м для </a:t>
            </a:r>
            <a:r>
              <a:rPr lang="uk-UA" sz="3200" dirty="0" smtClean="0">
                <a:latin typeface="Monotype Corsiva" panose="03010101010201010101" pitchFamily="66" charset="0"/>
              </a:rPr>
              <a:t>однієї сукні.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771542" y="2249008"/>
            <a:ext cx="159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(м) </a:t>
            </a:r>
            <a:r>
              <a:rPr lang="uk-UA" sz="3600" dirty="0" smtClean="0">
                <a:latin typeface="Monotype Corsiva" panose="03010101010201010101" pitchFamily="66" charset="0"/>
              </a:rPr>
              <a:t>- 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75" t="43590" r="22784" b="40894"/>
          <a:stretch/>
        </p:blipFill>
        <p:spPr>
          <a:xfrm>
            <a:off x="7596558" y="1486339"/>
            <a:ext cx="479148" cy="676824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138264" y="2302351"/>
            <a:ext cx="339911" cy="306266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3" t="42938" r="85586" b="43220"/>
          <a:stretch/>
        </p:blipFill>
        <p:spPr>
          <a:xfrm>
            <a:off x="1238920" y="2210287"/>
            <a:ext cx="470473" cy="58694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51335" y="2141236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41" t="44019" r="67887" b="42945"/>
          <a:stretch/>
        </p:blipFill>
        <p:spPr>
          <a:xfrm>
            <a:off x="3499958" y="2244214"/>
            <a:ext cx="443752" cy="563730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11" t="44313" r="76717" b="42651"/>
          <a:stretch/>
        </p:blipFill>
        <p:spPr>
          <a:xfrm>
            <a:off x="2013423" y="2258348"/>
            <a:ext cx="443752" cy="563730"/>
          </a:xfrm>
          <a:prstGeom prst="rect">
            <a:avLst/>
          </a:prstGeom>
        </p:spPr>
      </p:pic>
      <p:pic>
        <p:nvPicPr>
          <p:cNvPr id="67" name="Рисунок 66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52" t="43647" r="58207" b="40837"/>
          <a:stretch/>
        </p:blipFill>
        <p:spPr>
          <a:xfrm>
            <a:off x="7229757" y="1485614"/>
            <a:ext cx="479148" cy="676824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9" t="43373" r="67500" b="41111"/>
          <a:stretch/>
        </p:blipFill>
        <p:spPr>
          <a:xfrm>
            <a:off x="6862955" y="1478605"/>
            <a:ext cx="479148" cy="676824"/>
          </a:xfrm>
          <a:prstGeom prst="rect">
            <a:avLst/>
          </a:prstGeom>
        </p:spPr>
      </p:pic>
      <p:grpSp>
        <p:nvGrpSpPr>
          <p:cNvPr id="75" name="Группа 74"/>
          <p:cNvGrpSpPr/>
          <p:nvPr/>
        </p:nvGrpSpPr>
        <p:grpSpPr>
          <a:xfrm>
            <a:off x="10599057" y="-543369"/>
            <a:ext cx="408812" cy="542922"/>
            <a:chOff x="2361639" y="2985697"/>
            <a:chExt cx="408812" cy="542922"/>
          </a:xfrm>
        </p:grpSpPr>
        <p:pic>
          <p:nvPicPr>
            <p:cNvPr id="76" name="Рисунок 7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77" name="Рисунок 7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50" t="43889" r="58478" b="43075"/>
          <a:stretch/>
        </p:blipFill>
        <p:spPr>
          <a:xfrm>
            <a:off x="2727744" y="2236000"/>
            <a:ext cx="450072" cy="571759"/>
          </a:xfrm>
          <a:prstGeom prst="rect">
            <a:avLst/>
          </a:prstGeom>
        </p:spPr>
      </p:pic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3" t="43657" r="86155" b="43307"/>
          <a:stretch/>
        </p:blipFill>
        <p:spPr>
          <a:xfrm>
            <a:off x="1607126" y="2235284"/>
            <a:ext cx="443752" cy="563730"/>
          </a:xfrm>
          <a:prstGeom prst="rect">
            <a:avLst/>
          </a:prstGeom>
        </p:spPr>
      </p:pic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95" t="43409" r="67733" b="43555"/>
          <a:stretch/>
        </p:blipFill>
        <p:spPr>
          <a:xfrm>
            <a:off x="4635235" y="2244029"/>
            <a:ext cx="443752" cy="563730"/>
          </a:xfrm>
          <a:prstGeom prst="rect">
            <a:avLst/>
          </a:prstGeom>
        </p:spPr>
      </p:pic>
      <p:grpSp>
        <p:nvGrpSpPr>
          <p:cNvPr id="55" name="Группа 54"/>
          <p:cNvGrpSpPr/>
          <p:nvPr/>
        </p:nvGrpSpPr>
        <p:grpSpPr>
          <a:xfrm>
            <a:off x="2359194" y="2235284"/>
            <a:ext cx="408812" cy="542922"/>
            <a:chOff x="2361639" y="2985697"/>
            <a:chExt cx="408812" cy="542922"/>
          </a:xfrm>
        </p:grpSpPr>
        <p:pic>
          <p:nvPicPr>
            <p:cNvPr id="60" name="Рисунок 59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1" name="Рисунок 60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393886" y="2945590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11" t="44313" r="76717" b="42651"/>
          <a:stretch/>
        </p:blipFill>
        <p:spPr>
          <a:xfrm>
            <a:off x="1197431" y="3013151"/>
            <a:ext cx="443752" cy="563730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3" t="43657" r="86155" b="43307"/>
          <a:stretch/>
        </p:blipFill>
        <p:spPr>
          <a:xfrm>
            <a:off x="1598295" y="2996556"/>
            <a:ext cx="443752" cy="563730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44" t="44118" r="22784" b="42846"/>
          <a:stretch/>
        </p:blipFill>
        <p:spPr>
          <a:xfrm>
            <a:off x="1957370" y="3012374"/>
            <a:ext cx="443752" cy="563730"/>
          </a:xfrm>
          <a:prstGeom prst="rect">
            <a:avLst/>
          </a:prstGeom>
        </p:spPr>
      </p:pic>
      <p:grpSp>
        <p:nvGrpSpPr>
          <p:cNvPr id="49" name="Группа 48"/>
          <p:cNvGrpSpPr/>
          <p:nvPr/>
        </p:nvGrpSpPr>
        <p:grpSpPr>
          <a:xfrm>
            <a:off x="2359194" y="2997294"/>
            <a:ext cx="408812" cy="542922"/>
            <a:chOff x="2361639" y="2985697"/>
            <a:chExt cx="408812" cy="542922"/>
          </a:xfrm>
        </p:grpSpPr>
        <p:pic>
          <p:nvPicPr>
            <p:cNvPr id="50" name="Рисунок 49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52" name="Рисунок 51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16" t="43793" r="40212" b="43171"/>
          <a:stretch/>
        </p:blipFill>
        <p:spPr>
          <a:xfrm>
            <a:off x="2735680" y="2988527"/>
            <a:ext cx="450072" cy="571759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151589" y="3109812"/>
            <a:ext cx="339911" cy="306266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41" t="44019" r="67887" b="42945"/>
          <a:stretch/>
        </p:blipFill>
        <p:spPr>
          <a:xfrm>
            <a:off x="3442949" y="2983617"/>
            <a:ext cx="443752" cy="56373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771542" y="2937633"/>
            <a:ext cx="159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(</a:t>
            </a:r>
            <a:r>
              <a:rPr lang="uk-UA" sz="3600" dirty="0">
                <a:latin typeface="Monotype Corsiva" panose="03010101010201010101" pitchFamily="66" charset="0"/>
              </a:rPr>
              <a:t>с</a:t>
            </a:r>
            <a:r>
              <a:rPr lang="uk-UA" sz="3600" dirty="0" smtClean="0">
                <a:latin typeface="Monotype Corsiva" panose="03010101010201010101" pitchFamily="66" charset="0"/>
              </a:rPr>
              <a:t>.)  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95" t="43409" r="67733" b="43555"/>
          <a:stretch/>
        </p:blipFill>
        <p:spPr>
          <a:xfrm>
            <a:off x="3868126" y="3708836"/>
            <a:ext cx="443752" cy="56373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303107" y="3780426"/>
            <a:ext cx="8361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 smtClean="0">
                <a:latin typeface="Monotype Corsiva" panose="03010101010201010101" pitchFamily="66" charset="0"/>
              </a:rPr>
              <a:t>сукні</a:t>
            </a:r>
            <a:r>
              <a:rPr lang="uk-UA" sz="3200" dirty="0" smtClean="0">
                <a:latin typeface="Monotype Corsiva" panose="03010101010201010101" pitchFamily="66" charset="0"/>
              </a:rPr>
              <a:t> </a:t>
            </a:r>
            <a:r>
              <a:rPr lang="uk-UA" sz="3200" dirty="0">
                <a:latin typeface="Monotype Corsiva" panose="03010101010201010101" pitchFamily="66" charset="0"/>
              </a:rPr>
              <a:t>пошиють із 18 м тканини.</a:t>
            </a:r>
          </a:p>
        </p:txBody>
      </p:sp>
    </p:spTree>
    <p:extLst>
      <p:ext uri="{BB962C8B-B14F-4D97-AF65-F5344CB8AC3E}">
        <p14:creationId xmlns:p14="http://schemas.microsoft.com/office/powerpoint/2010/main" val="245836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7" grpId="0"/>
      <p:bldP spid="41" grpId="0"/>
      <p:bldP spid="43" grpId="0"/>
      <p:bldP spid="64" grpId="0"/>
      <p:bldP spid="6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20.10.2021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 </a:t>
            </a:r>
          </a:p>
        </p:txBody>
      </p:sp>
      <p:sp>
        <p:nvSpPr>
          <p:cNvPr id="14" name="Прямокутник: округлені кути 5">
            <a:extLst>
              <a:ext uri="{FF2B5EF4-FFF2-40B4-BE49-F238E27FC236}">
                <a16:creationId xmlns:a16="http://schemas.microsoft.com/office/drawing/2014/main" id="{1355F926-84C1-4534-9CB2-319E2B5CC316}"/>
              </a:ext>
            </a:extLst>
          </p:cNvPr>
          <p:cNvSpPr/>
          <p:nvPr/>
        </p:nvSpPr>
        <p:spPr>
          <a:xfrm>
            <a:off x="3476609" y="1412813"/>
            <a:ext cx="8490040" cy="4597003"/>
          </a:xfrm>
          <a:prstGeom prst="round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uk-UA" sz="4400" b="1" dirty="0">
                <a:solidFill>
                  <a:schemeClr val="bg1"/>
                </a:solidFill>
              </a:rPr>
              <a:t>Встало сонце спозаранку,</a:t>
            </a:r>
          </a:p>
          <a:p>
            <a:pPr algn="ctr"/>
            <a:r>
              <a:rPr lang="uk-UA" sz="4400" b="1" dirty="0">
                <a:solidFill>
                  <a:schemeClr val="bg1"/>
                </a:solidFill>
              </a:rPr>
              <a:t>Зазирнуло під фіранку.</a:t>
            </a:r>
          </a:p>
          <a:p>
            <a:pPr algn="ctr"/>
            <a:r>
              <a:rPr lang="uk-UA" sz="4400" b="1" dirty="0">
                <a:solidFill>
                  <a:schemeClr val="bg1"/>
                </a:solidFill>
              </a:rPr>
              <a:t>Добрий день нам всім сказало, </a:t>
            </a:r>
          </a:p>
          <a:p>
            <a:pPr algn="ctr"/>
            <a:r>
              <a:rPr lang="uk-UA" sz="4400" b="1" dirty="0">
                <a:solidFill>
                  <a:schemeClr val="bg1"/>
                </a:solidFill>
              </a:rPr>
              <a:t>І у клас наш завітало. </a:t>
            </a:r>
          </a:p>
          <a:p>
            <a:pPr algn="ctr"/>
            <a:r>
              <a:rPr lang="uk-UA" sz="4400" b="1" dirty="0">
                <a:solidFill>
                  <a:schemeClr val="bg1"/>
                </a:solidFill>
              </a:rPr>
              <a:t>Стали струнко, посміхнулись,</a:t>
            </a:r>
          </a:p>
          <a:p>
            <a:pPr algn="ctr"/>
            <a:r>
              <a:rPr lang="uk-UA" sz="4400" b="1" dirty="0">
                <a:solidFill>
                  <a:schemeClr val="bg1"/>
                </a:solidFill>
              </a:rPr>
              <a:t>І до мене повернулись.</a:t>
            </a:r>
          </a:p>
        </p:txBody>
      </p:sp>
      <p:pic>
        <p:nvPicPr>
          <p:cNvPr id="15" name="Picture 2" descr="Vektor Kreslené děti čtení knihy #63519665 | fotobanka Fotky&amp;Fo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29" y="2212596"/>
            <a:ext cx="2717678" cy="2997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900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20.10.2021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633812" y="490840"/>
            <a:ext cx="8208196" cy="37368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Усний рахунок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2"/>
          <a:srcRect r="69666" b="53563"/>
          <a:stretch/>
        </p:blipFill>
        <p:spPr>
          <a:xfrm>
            <a:off x="4351433" y="3265100"/>
            <a:ext cx="2215841" cy="319872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2"/>
          <a:srcRect l="29287" t="4049" r="29694" b="54675"/>
          <a:stretch/>
        </p:blipFill>
        <p:spPr>
          <a:xfrm>
            <a:off x="5495266" y="1097841"/>
            <a:ext cx="2785696" cy="2643447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2"/>
          <a:srcRect l="48487" t="43475" r="5084" b="14202"/>
          <a:stretch/>
        </p:blipFill>
        <p:spPr>
          <a:xfrm>
            <a:off x="7131950" y="3730634"/>
            <a:ext cx="3312351" cy="2847277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84259" l="0" r="99900">
                        <a14:foregroundMark x1="41700" y1="76111" x2="61600" y2="78981"/>
                        <a14:foregroundMark x1="33500" y1="76667" x2="34100" y2="77222"/>
                        <a14:foregroundMark x1="60600" y1="78704" x2="76100" y2="78148"/>
                        <a14:foregroundMark x1="61600" y1="78426" x2="81700" y2="74352"/>
                        <a14:foregroundMark x1="74800" y1="79907" x2="84000" y2="77500"/>
                        <a14:foregroundMark x1="23400" y1="77500" x2="37300" y2="789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6716"/>
          <a:stretch/>
        </p:blipFill>
        <p:spPr>
          <a:xfrm>
            <a:off x="-147537" y="2557537"/>
            <a:ext cx="4469740" cy="4020374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/>
          <a:srcRect l="71877" t="6478" r="6131" b="56340"/>
          <a:stretch/>
        </p:blipFill>
        <p:spPr>
          <a:xfrm>
            <a:off x="9533009" y="994737"/>
            <a:ext cx="1989053" cy="3171121"/>
          </a:xfrm>
          <a:prstGeom prst="rect">
            <a:avLst/>
          </a:prstGeom>
        </p:spPr>
      </p:pic>
      <p:sp>
        <p:nvSpPr>
          <p:cNvPr id="17" name="Прямоугольник 16"/>
          <p:cNvSpPr/>
          <p:nvPr/>
        </p:nvSpPr>
        <p:spPr>
          <a:xfrm>
            <a:off x="6003635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ru-RU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604170" y="1456402"/>
            <a:ext cx="2830185" cy="132802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 ∙ 4</a:t>
            </a:r>
            <a:endParaRPr lang="ru-RU" sz="7200" b="1" cap="none" spc="0" dirty="0">
              <a:ln w="0">
                <a:solidFill>
                  <a:sysClr val="windowText" lastClr="000000"/>
                </a:solidFill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6056263" y="1626513"/>
            <a:ext cx="1678665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1500" b="1" dirty="0">
                <a:ln w="10160">
                  <a:solidFill>
                    <a:sysClr val="windowText" lastClr="0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</a:t>
            </a:r>
            <a:r>
              <a:rPr lang="en-US" sz="11500" b="1" dirty="0">
                <a:ln w="10160">
                  <a:solidFill>
                    <a:sysClr val="windowText" lastClr="0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  <a:endParaRPr lang="ru-RU" sz="11500" b="1" cap="none" spc="0" dirty="0">
              <a:ln w="10160">
                <a:solidFill>
                  <a:sysClr val="windowText" lastClr="00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5029433" y="4223248"/>
            <a:ext cx="931665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1500" b="1" dirty="0">
                <a:ln w="10160">
                  <a:solidFill>
                    <a:sysClr val="windowText" lastClr="0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9</a:t>
            </a:r>
            <a:endParaRPr lang="ru-RU" sz="11500" b="1" cap="none" spc="0" dirty="0">
              <a:ln w="10160">
                <a:solidFill>
                  <a:sysClr val="windowText" lastClr="00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7888803" y="4165858"/>
            <a:ext cx="1678665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1500" b="1" dirty="0">
                <a:ln w="10160">
                  <a:solidFill>
                    <a:sysClr val="windowText" lastClr="0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  <a:r>
              <a:rPr lang="en-US" sz="11500" b="1" dirty="0">
                <a:ln w="10160">
                  <a:solidFill>
                    <a:sysClr val="windowText" lastClr="0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6</a:t>
            </a:r>
            <a:endParaRPr lang="ru-RU" sz="11500" b="1" cap="none" spc="0" dirty="0">
              <a:ln w="10160">
                <a:solidFill>
                  <a:sysClr val="windowText" lastClr="00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9703812" y="1879240"/>
            <a:ext cx="1678665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1500" b="1" dirty="0">
                <a:ln w="10160">
                  <a:solidFill>
                    <a:sysClr val="windowText" lastClr="0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  <a:r>
              <a:rPr lang="en-US" sz="11500" b="1" dirty="0">
                <a:ln w="10160">
                  <a:solidFill>
                    <a:sysClr val="windowText" lastClr="0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</a:t>
            </a:r>
            <a:endParaRPr lang="ru-RU" sz="11500" b="1" cap="none" spc="0" dirty="0">
              <a:ln w="10160">
                <a:solidFill>
                  <a:sysClr val="windowText" lastClr="00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4016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/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20.10.2021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633812" y="490840"/>
            <a:ext cx="8208196" cy="37368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Усний рахунок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2"/>
          <a:srcRect r="69666" b="53563"/>
          <a:stretch/>
        </p:blipFill>
        <p:spPr>
          <a:xfrm>
            <a:off x="4351433" y="3265100"/>
            <a:ext cx="2215841" cy="319872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2"/>
          <a:srcRect l="29287" t="4049" r="29694" b="54675"/>
          <a:stretch/>
        </p:blipFill>
        <p:spPr>
          <a:xfrm>
            <a:off x="5495266" y="1097841"/>
            <a:ext cx="2785696" cy="2643447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2"/>
          <a:srcRect l="48487" t="43475" r="5084" b="14202"/>
          <a:stretch/>
        </p:blipFill>
        <p:spPr>
          <a:xfrm>
            <a:off x="7131950" y="3730634"/>
            <a:ext cx="3312351" cy="2847277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84259" l="0" r="99900">
                        <a14:foregroundMark x1="41700" y1="76111" x2="61600" y2="78981"/>
                        <a14:foregroundMark x1="33500" y1="76667" x2="34100" y2="77222"/>
                        <a14:foregroundMark x1="60600" y1="78704" x2="76100" y2="78148"/>
                        <a14:foregroundMark x1="61600" y1="78426" x2="81700" y2="74352"/>
                        <a14:foregroundMark x1="74800" y1="79907" x2="84000" y2="77500"/>
                        <a14:foregroundMark x1="23400" y1="77500" x2="37300" y2="789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6716"/>
          <a:stretch/>
        </p:blipFill>
        <p:spPr>
          <a:xfrm>
            <a:off x="-147537" y="2557537"/>
            <a:ext cx="4469740" cy="4020374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/>
          <a:srcRect l="71877" t="6478" r="6131" b="56340"/>
          <a:stretch/>
        </p:blipFill>
        <p:spPr>
          <a:xfrm>
            <a:off x="9533009" y="994737"/>
            <a:ext cx="1989053" cy="3171121"/>
          </a:xfrm>
          <a:prstGeom prst="rect">
            <a:avLst/>
          </a:prstGeom>
        </p:spPr>
      </p:pic>
      <p:sp>
        <p:nvSpPr>
          <p:cNvPr id="17" name="Прямоугольник 16"/>
          <p:cNvSpPr/>
          <p:nvPr/>
        </p:nvSpPr>
        <p:spPr>
          <a:xfrm>
            <a:off x="6003635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ru-RU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604170" y="1456402"/>
            <a:ext cx="2830185" cy="132802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 ∙ 7</a:t>
            </a:r>
            <a:endParaRPr lang="ru-RU" sz="7200" b="1" cap="none" spc="0" dirty="0">
              <a:ln w="0">
                <a:solidFill>
                  <a:sysClr val="windowText" lastClr="000000"/>
                </a:solidFill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6056263" y="1626513"/>
            <a:ext cx="1678665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1500" b="1" dirty="0">
                <a:ln w="10160">
                  <a:solidFill>
                    <a:sysClr val="windowText" lastClr="0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</a:t>
            </a:r>
            <a:r>
              <a:rPr lang="en-US" sz="11500" b="1" dirty="0">
                <a:ln w="10160">
                  <a:solidFill>
                    <a:sysClr val="windowText" lastClr="0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  <a:endParaRPr lang="ru-RU" sz="11500" b="1" cap="none" spc="0" dirty="0">
              <a:ln w="10160">
                <a:solidFill>
                  <a:sysClr val="windowText" lastClr="00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5029433" y="4223248"/>
            <a:ext cx="931665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1500" b="1" dirty="0">
                <a:ln w="10160">
                  <a:solidFill>
                    <a:sysClr val="windowText" lastClr="0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9</a:t>
            </a:r>
            <a:endParaRPr lang="ru-RU" sz="11500" b="1" cap="none" spc="0" dirty="0">
              <a:ln w="10160">
                <a:solidFill>
                  <a:sysClr val="windowText" lastClr="00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7888803" y="4165858"/>
            <a:ext cx="1678665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1500" b="1" dirty="0">
                <a:ln w="10160">
                  <a:solidFill>
                    <a:sysClr val="windowText" lastClr="0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  <a:r>
              <a:rPr lang="en-US" sz="11500" b="1" dirty="0">
                <a:ln w="10160">
                  <a:solidFill>
                    <a:sysClr val="windowText" lastClr="0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6</a:t>
            </a:r>
            <a:endParaRPr lang="ru-RU" sz="11500" b="1" cap="none" spc="0" dirty="0">
              <a:ln w="10160">
                <a:solidFill>
                  <a:sysClr val="windowText" lastClr="00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9703812" y="1879240"/>
            <a:ext cx="1678665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1500" b="1" dirty="0">
                <a:ln w="10160">
                  <a:solidFill>
                    <a:sysClr val="windowText" lastClr="0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  <a:r>
              <a:rPr lang="en-US" sz="11500" b="1" dirty="0">
                <a:ln w="10160">
                  <a:solidFill>
                    <a:sysClr val="windowText" lastClr="0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</a:t>
            </a:r>
            <a:endParaRPr lang="ru-RU" sz="11500" b="1" cap="none" spc="0" dirty="0">
              <a:ln w="10160">
                <a:solidFill>
                  <a:sysClr val="windowText" lastClr="00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1825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20.10.2021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633812" y="490840"/>
            <a:ext cx="8208196" cy="37368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Усний рахунок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2"/>
          <a:srcRect r="69666" b="53563"/>
          <a:stretch/>
        </p:blipFill>
        <p:spPr>
          <a:xfrm>
            <a:off x="4351433" y="3265100"/>
            <a:ext cx="2215841" cy="319872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2"/>
          <a:srcRect l="29287" t="4049" r="29694" b="54675"/>
          <a:stretch/>
        </p:blipFill>
        <p:spPr>
          <a:xfrm>
            <a:off x="5495266" y="1097841"/>
            <a:ext cx="2785696" cy="2643447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2"/>
          <a:srcRect l="48487" t="43475" r="5084" b="14202"/>
          <a:stretch/>
        </p:blipFill>
        <p:spPr>
          <a:xfrm>
            <a:off x="7131950" y="3730634"/>
            <a:ext cx="3312351" cy="2847277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84259" l="0" r="99900">
                        <a14:foregroundMark x1="41700" y1="76111" x2="61600" y2="78981"/>
                        <a14:foregroundMark x1="33500" y1="76667" x2="34100" y2="77222"/>
                        <a14:foregroundMark x1="60600" y1="78704" x2="76100" y2="78148"/>
                        <a14:foregroundMark x1="61600" y1="78426" x2="81700" y2="74352"/>
                        <a14:foregroundMark x1="74800" y1="79907" x2="84000" y2="77500"/>
                        <a14:foregroundMark x1="23400" y1="77500" x2="37300" y2="789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6716"/>
          <a:stretch/>
        </p:blipFill>
        <p:spPr>
          <a:xfrm>
            <a:off x="-147537" y="2557537"/>
            <a:ext cx="4469740" cy="4020374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/>
          <a:srcRect l="71877" t="6478" r="6131" b="56340"/>
          <a:stretch/>
        </p:blipFill>
        <p:spPr>
          <a:xfrm>
            <a:off x="9533009" y="994737"/>
            <a:ext cx="1989053" cy="3171121"/>
          </a:xfrm>
          <a:prstGeom prst="rect">
            <a:avLst/>
          </a:prstGeom>
        </p:spPr>
      </p:pic>
      <p:sp>
        <p:nvSpPr>
          <p:cNvPr id="17" name="Прямоугольник 16"/>
          <p:cNvSpPr/>
          <p:nvPr/>
        </p:nvSpPr>
        <p:spPr>
          <a:xfrm>
            <a:off x="6003635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ru-RU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604170" y="1456402"/>
            <a:ext cx="3201229" cy="132802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0">
                  <a:solidFill>
                    <a:sysClr val="windowText" lastClr="000000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12 + 12</a:t>
            </a:r>
            <a:endParaRPr lang="ru-RU" sz="7200" b="1" cap="none" spc="0" dirty="0">
              <a:ln w="0">
                <a:solidFill>
                  <a:sysClr val="windowText" lastClr="000000"/>
                </a:solidFill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6056263" y="1626513"/>
            <a:ext cx="1678665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1500" b="1" dirty="0">
                <a:ln w="10160">
                  <a:solidFill>
                    <a:sysClr val="windowText" lastClr="0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</a:t>
            </a:r>
            <a:r>
              <a:rPr lang="en-US" sz="11500" b="1" dirty="0">
                <a:ln w="10160">
                  <a:solidFill>
                    <a:sysClr val="windowText" lastClr="0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  <a:endParaRPr lang="ru-RU" sz="11500" b="1" cap="none" spc="0" dirty="0">
              <a:ln w="10160">
                <a:solidFill>
                  <a:sysClr val="windowText" lastClr="00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5029433" y="4223248"/>
            <a:ext cx="931665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1500" b="1" dirty="0">
                <a:ln w="10160">
                  <a:solidFill>
                    <a:sysClr val="windowText" lastClr="0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9</a:t>
            </a:r>
            <a:endParaRPr lang="ru-RU" sz="11500" b="1" cap="none" spc="0" dirty="0">
              <a:ln w="10160">
                <a:solidFill>
                  <a:sysClr val="windowText" lastClr="00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7888803" y="4165858"/>
            <a:ext cx="1678665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1500" b="1" dirty="0">
                <a:ln w="10160">
                  <a:solidFill>
                    <a:sysClr val="windowText" lastClr="0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  <a:r>
              <a:rPr lang="en-US" sz="11500" b="1" dirty="0">
                <a:ln w="10160">
                  <a:solidFill>
                    <a:sysClr val="windowText" lastClr="0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6</a:t>
            </a:r>
            <a:endParaRPr lang="ru-RU" sz="11500" b="1" cap="none" spc="0" dirty="0">
              <a:ln w="10160">
                <a:solidFill>
                  <a:sysClr val="windowText" lastClr="00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9703812" y="1879240"/>
            <a:ext cx="1678665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1500" b="1" dirty="0">
                <a:ln w="10160">
                  <a:solidFill>
                    <a:sysClr val="windowText" lastClr="0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  <a:r>
              <a:rPr lang="en-US" sz="11500" b="1" dirty="0">
                <a:ln w="10160">
                  <a:solidFill>
                    <a:sysClr val="windowText" lastClr="0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</a:t>
            </a:r>
            <a:endParaRPr lang="ru-RU" sz="11500" b="1" cap="none" spc="0" dirty="0">
              <a:ln w="10160">
                <a:solidFill>
                  <a:sysClr val="windowText" lastClr="00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8879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20.10.2021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633812" y="490840"/>
            <a:ext cx="8208196" cy="37368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Усний рахунок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2"/>
          <a:srcRect r="69666" b="53563"/>
          <a:stretch/>
        </p:blipFill>
        <p:spPr>
          <a:xfrm>
            <a:off x="4351433" y="3265100"/>
            <a:ext cx="2215841" cy="319872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2"/>
          <a:srcRect l="29287" t="4049" r="29694" b="54675"/>
          <a:stretch/>
        </p:blipFill>
        <p:spPr>
          <a:xfrm>
            <a:off x="5495266" y="1097841"/>
            <a:ext cx="2785696" cy="2643447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2"/>
          <a:srcRect l="48487" t="43475" r="5084" b="14202"/>
          <a:stretch/>
        </p:blipFill>
        <p:spPr>
          <a:xfrm>
            <a:off x="7131950" y="3730634"/>
            <a:ext cx="3312351" cy="2847277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84259" l="0" r="99900">
                        <a14:foregroundMark x1="41700" y1="76111" x2="61600" y2="78981"/>
                        <a14:foregroundMark x1="33500" y1="76667" x2="34100" y2="77222"/>
                        <a14:foregroundMark x1="60600" y1="78704" x2="76100" y2="78148"/>
                        <a14:foregroundMark x1="61600" y1="78426" x2="81700" y2="74352"/>
                        <a14:foregroundMark x1="74800" y1="79907" x2="84000" y2="77500"/>
                        <a14:foregroundMark x1="23400" y1="77500" x2="37300" y2="789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6716"/>
          <a:stretch/>
        </p:blipFill>
        <p:spPr>
          <a:xfrm>
            <a:off x="-147537" y="2557537"/>
            <a:ext cx="4469740" cy="4020374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/>
          <a:srcRect l="71877" t="6478" r="6131" b="56340"/>
          <a:stretch/>
        </p:blipFill>
        <p:spPr>
          <a:xfrm>
            <a:off x="9533009" y="994737"/>
            <a:ext cx="1989053" cy="3171121"/>
          </a:xfrm>
          <a:prstGeom prst="rect">
            <a:avLst/>
          </a:prstGeom>
        </p:spPr>
      </p:pic>
      <p:sp>
        <p:nvSpPr>
          <p:cNvPr id="17" name="Прямоугольник 16"/>
          <p:cNvSpPr/>
          <p:nvPr/>
        </p:nvSpPr>
        <p:spPr>
          <a:xfrm>
            <a:off x="6003635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ru-RU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604170" y="1456402"/>
            <a:ext cx="2830185" cy="132802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 ∙ 6</a:t>
            </a:r>
            <a:endParaRPr lang="ru-RU" sz="7200" b="1" cap="none" spc="0" dirty="0">
              <a:ln w="0">
                <a:solidFill>
                  <a:sysClr val="windowText" lastClr="000000"/>
                </a:solidFill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6056263" y="1626513"/>
            <a:ext cx="1678665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1500" b="1" dirty="0">
                <a:ln w="10160">
                  <a:solidFill>
                    <a:sysClr val="windowText" lastClr="0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</a:t>
            </a:r>
            <a:r>
              <a:rPr lang="en-US" sz="11500" b="1" dirty="0">
                <a:ln w="10160">
                  <a:solidFill>
                    <a:sysClr val="windowText" lastClr="0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  <a:endParaRPr lang="ru-RU" sz="11500" b="1" cap="none" spc="0" dirty="0">
              <a:ln w="10160">
                <a:solidFill>
                  <a:sysClr val="windowText" lastClr="00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5029433" y="4223248"/>
            <a:ext cx="931665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1500" b="1" dirty="0">
                <a:ln w="10160">
                  <a:solidFill>
                    <a:sysClr val="windowText" lastClr="0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9</a:t>
            </a:r>
            <a:endParaRPr lang="ru-RU" sz="11500" b="1" cap="none" spc="0" dirty="0">
              <a:ln w="10160">
                <a:solidFill>
                  <a:sysClr val="windowText" lastClr="00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7888803" y="4165858"/>
            <a:ext cx="1678665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1500" b="1" dirty="0">
                <a:ln w="10160">
                  <a:solidFill>
                    <a:sysClr val="windowText" lastClr="0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  <a:r>
              <a:rPr lang="en-US" sz="11500" b="1" dirty="0">
                <a:ln w="10160">
                  <a:solidFill>
                    <a:sysClr val="windowText" lastClr="0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6</a:t>
            </a:r>
            <a:endParaRPr lang="ru-RU" sz="11500" b="1" cap="none" spc="0" dirty="0">
              <a:ln w="10160">
                <a:solidFill>
                  <a:sysClr val="windowText" lastClr="00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9703812" y="1879240"/>
            <a:ext cx="1678665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1500" b="1" dirty="0">
                <a:ln w="10160">
                  <a:solidFill>
                    <a:sysClr val="windowText" lastClr="0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  <a:r>
              <a:rPr lang="en-US" sz="11500" b="1" dirty="0">
                <a:ln w="10160">
                  <a:solidFill>
                    <a:sysClr val="windowText" lastClr="0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</a:t>
            </a:r>
            <a:endParaRPr lang="ru-RU" sz="11500" b="1" cap="none" spc="0" dirty="0">
              <a:ln w="10160">
                <a:solidFill>
                  <a:sysClr val="windowText" lastClr="00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229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/>
      <p:bldP spid="21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20.10.2021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633812" y="490840"/>
            <a:ext cx="8208196" cy="37368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Усний рахунок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2"/>
          <a:srcRect r="69666" b="53563"/>
          <a:stretch/>
        </p:blipFill>
        <p:spPr>
          <a:xfrm>
            <a:off x="4351433" y="3265100"/>
            <a:ext cx="2215841" cy="319872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2"/>
          <a:srcRect l="29287" t="4049" r="29694" b="54675"/>
          <a:stretch/>
        </p:blipFill>
        <p:spPr>
          <a:xfrm>
            <a:off x="5495266" y="1097841"/>
            <a:ext cx="2785696" cy="2643447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2"/>
          <a:srcRect l="48487" t="43475" r="5084" b="14202"/>
          <a:stretch/>
        </p:blipFill>
        <p:spPr>
          <a:xfrm>
            <a:off x="7131950" y="3730634"/>
            <a:ext cx="3312351" cy="2847277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84259" l="0" r="99900">
                        <a14:foregroundMark x1="41700" y1="76111" x2="61600" y2="78981"/>
                        <a14:foregroundMark x1="33500" y1="76667" x2="34100" y2="77222"/>
                        <a14:foregroundMark x1="60600" y1="78704" x2="76100" y2="78148"/>
                        <a14:foregroundMark x1="61600" y1="78426" x2="81700" y2="74352"/>
                        <a14:foregroundMark x1="74800" y1="79907" x2="84000" y2="77500"/>
                        <a14:foregroundMark x1="23400" y1="77500" x2="37300" y2="789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6716"/>
          <a:stretch/>
        </p:blipFill>
        <p:spPr>
          <a:xfrm>
            <a:off x="-147537" y="2557537"/>
            <a:ext cx="4469740" cy="4020374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/>
          <a:srcRect l="71877" t="6478" r="6131" b="56340"/>
          <a:stretch/>
        </p:blipFill>
        <p:spPr>
          <a:xfrm>
            <a:off x="9533009" y="994737"/>
            <a:ext cx="1989053" cy="3171121"/>
          </a:xfrm>
          <a:prstGeom prst="rect">
            <a:avLst/>
          </a:prstGeom>
        </p:spPr>
      </p:pic>
      <p:sp>
        <p:nvSpPr>
          <p:cNvPr id="17" name="Прямоугольник 16"/>
          <p:cNvSpPr/>
          <p:nvPr/>
        </p:nvSpPr>
        <p:spPr>
          <a:xfrm>
            <a:off x="6003635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ru-RU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604170" y="1456402"/>
            <a:ext cx="2830185" cy="132802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0">
                  <a:solidFill>
                    <a:sysClr val="windowText" lastClr="000000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r>
              <a:rPr lang="en-US" sz="72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∙ 6</a:t>
            </a:r>
            <a:endParaRPr lang="ru-RU" sz="7200" b="1" cap="none" spc="0" dirty="0">
              <a:ln w="0">
                <a:solidFill>
                  <a:sysClr val="windowText" lastClr="000000"/>
                </a:solidFill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6056263" y="1626513"/>
            <a:ext cx="1678665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1500" b="1" dirty="0">
                <a:ln w="10160">
                  <a:solidFill>
                    <a:sysClr val="windowText" lastClr="0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</a:t>
            </a:r>
            <a:r>
              <a:rPr lang="en-US" sz="11500" b="1" dirty="0">
                <a:ln w="10160">
                  <a:solidFill>
                    <a:sysClr val="windowText" lastClr="0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  <a:endParaRPr lang="ru-RU" sz="11500" b="1" cap="none" spc="0" dirty="0">
              <a:ln w="10160">
                <a:solidFill>
                  <a:sysClr val="windowText" lastClr="00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5029433" y="4223248"/>
            <a:ext cx="931665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1500" b="1" dirty="0">
                <a:ln w="10160">
                  <a:solidFill>
                    <a:sysClr val="windowText" lastClr="0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9</a:t>
            </a:r>
            <a:endParaRPr lang="ru-RU" sz="11500" b="1" cap="none" spc="0" dirty="0">
              <a:ln w="10160">
                <a:solidFill>
                  <a:sysClr val="windowText" lastClr="00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7888803" y="4165858"/>
            <a:ext cx="1678665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1500" b="1" dirty="0">
                <a:ln w="10160">
                  <a:solidFill>
                    <a:sysClr val="windowText" lastClr="0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  <a:r>
              <a:rPr lang="en-US" sz="11500" b="1" dirty="0">
                <a:ln w="10160">
                  <a:solidFill>
                    <a:sysClr val="windowText" lastClr="0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6</a:t>
            </a:r>
            <a:endParaRPr lang="ru-RU" sz="11500" b="1" cap="none" spc="0" dirty="0">
              <a:ln w="10160">
                <a:solidFill>
                  <a:sysClr val="windowText" lastClr="00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9703812" y="1879240"/>
            <a:ext cx="1678665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1500" b="1" dirty="0">
                <a:ln w="10160">
                  <a:solidFill>
                    <a:sysClr val="windowText" lastClr="0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  <a:r>
              <a:rPr lang="en-US" sz="11500" b="1" dirty="0">
                <a:ln w="10160">
                  <a:solidFill>
                    <a:sysClr val="windowText" lastClr="0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</a:t>
            </a:r>
            <a:endParaRPr lang="ru-RU" sz="11500" b="1" cap="none" spc="0" dirty="0">
              <a:ln w="10160">
                <a:solidFill>
                  <a:sysClr val="windowText" lastClr="00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1774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/>
      <p:bldP spid="21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20.10.2021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" t="323" r="58954" b="68145"/>
          <a:stretch/>
        </p:blipFill>
        <p:spPr>
          <a:xfrm>
            <a:off x="327804" y="1293963"/>
            <a:ext cx="11601257" cy="5037564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0" t="41425" r="16950" b="31937"/>
          <a:stretch/>
        </p:blipFill>
        <p:spPr>
          <a:xfrm>
            <a:off x="2961702" y="1732319"/>
            <a:ext cx="6185203" cy="202547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5367740" y="3422682"/>
            <a:ext cx="584567" cy="729284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417786" y="3417939"/>
            <a:ext cx="584567" cy="729284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3480554" y="3422682"/>
            <a:ext cx="584567" cy="729284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590" y="807755"/>
            <a:ext cx="4126726" cy="2063363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42" t="43122" r="48217" b="43036"/>
          <a:stretch/>
        </p:blipFill>
        <p:spPr>
          <a:xfrm>
            <a:off x="2682292" y="3433163"/>
            <a:ext cx="584567" cy="729284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0" t="43042" r="22609" b="43116"/>
          <a:stretch/>
        </p:blipFill>
        <p:spPr>
          <a:xfrm>
            <a:off x="1712176" y="3422682"/>
            <a:ext cx="584567" cy="729284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12" t="43569" r="12547" b="42589"/>
          <a:stretch/>
        </p:blipFill>
        <p:spPr>
          <a:xfrm>
            <a:off x="910719" y="3453216"/>
            <a:ext cx="584567" cy="729284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10702637" y="3420118"/>
            <a:ext cx="584567" cy="729284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9752683" y="3415375"/>
            <a:ext cx="584567" cy="729284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8815451" y="3420118"/>
            <a:ext cx="584567" cy="729284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42" t="43122" r="48217" b="43036"/>
          <a:stretch/>
        </p:blipFill>
        <p:spPr>
          <a:xfrm>
            <a:off x="8017189" y="3430599"/>
            <a:ext cx="584567" cy="729284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0" t="43042" r="22609" b="43116"/>
          <a:stretch/>
        </p:blipFill>
        <p:spPr>
          <a:xfrm>
            <a:off x="7047073" y="3420118"/>
            <a:ext cx="584567" cy="729284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12" t="43569" r="12547" b="42589"/>
          <a:stretch/>
        </p:blipFill>
        <p:spPr>
          <a:xfrm>
            <a:off x="6245616" y="3450652"/>
            <a:ext cx="584567" cy="72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77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>
            <a:off x="103901" y="1267072"/>
            <a:ext cx="1900398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31542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Добери по два значення букви, щоб нерівності були істинні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344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20.10.2021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45" name="Группа 44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1" t="6262" r="59602" b="11515"/>
          <a:stretch/>
        </p:blipFill>
        <p:spPr>
          <a:xfrm>
            <a:off x="1733068" y="2210437"/>
            <a:ext cx="1398619" cy="33682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15" t="5455" r="49659" b="11717"/>
          <a:stretch/>
        </p:blipFill>
        <p:spPr>
          <a:xfrm>
            <a:off x="10148327" y="2210437"/>
            <a:ext cx="1828963" cy="3393099"/>
          </a:xfrm>
          <a:prstGeom prst="rect">
            <a:avLst/>
          </a:prstGeom>
        </p:spPr>
      </p:pic>
      <p:sp>
        <p:nvSpPr>
          <p:cNvPr id="55" name="Овальная выноска 54"/>
          <p:cNvSpPr/>
          <p:nvPr/>
        </p:nvSpPr>
        <p:spPr>
          <a:xfrm>
            <a:off x="3935595" y="1404966"/>
            <a:ext cx="6049067" cy="2648140"/>
          </a:xfrm>
          <a:prstGeom prst="wedgeEllipseCallout">
            <a:avLst>
              <a:gd name="adj1" fmla="val -61943"/>
              <a:gd name="adj2" fmla="val 20809"/>
            </a:avLst>
          </a:prstGeom>
          <a:solidFill>
            <a:srgbClr val="BA1C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4577905" y="1944206"/>
            <a:ext cx="4764446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9600" b="1" i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∙ 8 &lt; 32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Овальная выноска 57"/>
          <p:cNvSpPr/>
          <p:nvPr/>
        </p:nvSpPr>
        <p:spPr>
          <a:xfrm>
            <a:off x="3131688" y="4143771"/>
            <a:ext cx="7169308" cy="2108900"/>
          </a:xfrm>
          <a:prstGeom prst="wedgeEllipseCallout">
            <a:avLst>
              <a:gd name="adj1" fmla="val 52539"/>
              <a:gd name="adj2" fmla="val -67473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3459138" y="4306769"/>
            <a:ext cx="2629246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9600" b="1" i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2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8" name="Прямоугольник 77"/>
          <p:cNvSpPr/>
          <p:nvPr/>
        </p:nvSpPr>
        <p:spPr>
          <a:xfrm>
            <a:off x="7024607" y="4313435"/>
            <a:ext cx="2629246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9600" b="1" i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854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63" grpId="0"/>
      <p:bldP spid="78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33540</TotalTime>
  <Words>398</Words>
  <Application>Microsoft Office PowerPoint</Application>
  <PresentationFormat>Широкоэкранный</PresentationFormat>
  <Paragraphs>168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User</cp:lastModifiedBy>
  <cp:revision>3691</cp:revision>
  <dcterms:created xsi:type="dcterms:W3CDTF">2018-01-05T16:38:53Z</dcterms:created>
  <dcterms:modified xsi:type="dcterms:W3CDTF">2021-10-20T16:59:10Z</dcterms:modified>
</cp:coreProperties>
</file>