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095" r:id="rId3"/>
    <p:sldId id="2096" r:id="rId4"/>
    <p:sldId id="2097" r:id="rId5"/>
    <p:sldId id="2098" r:id="rId6"/>
    <p:sldId id="1986" r:id="rId7"/>
    <p:sldId id="888" r:id="rId8"/>
    <p:sldId id="2108" r:id="rId9"/>
    <p:sldId id="2109" r:id="rId10"/>
    <p:sldId id="2075" r:id="rId11"/>
    <p:sldId id="2112" r:id="rId12"/>
    <p:sldId id="2093" r:id="rId13"/>
    <p:sldId id="49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095"/>
            <p14:sldId id="2096"/>
            <p14:sldId id="2097"/>
            <p14:sldId id="2098"/>
            <p14:sldId id="1986"/>
            <p14:sldId id="888"/>
            <p14:sldId id="2108"/>
            <p14:sldId id="2109"/>
            <p14:sldId id="2075"/>
            <p14:sldId id="2112"/>
            <p14:sldId id="2093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00"/>
    <a:srgbClr val="FFFF00"/>
    <a:srgbClr val="C6109F"/>
    <a:srgbClr val="FF99FF"/>
    <a:srgbClr val="FF66FF"/>
    <a:srgbClr val="FF0000"/>
    <a:srgbClr val="FF5050"/>
    <a:srgbClr val="99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26" autoAdjust="0"/>
    <p:restoredTop sz="94322" autoAdjust="0"/>
  </p:normalViewPr>
  <p:slideViewPr>
    <p:cSldViewPr snapToGrid="0">
      <p:cViewPr>
        <p:scale>
          <a:sx n="48" d="100"/>
          <a:sy n="48" d="100"/>
        </p:scale>
        <p:origin x="-60" y="-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21.02.2022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211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3287" y="1467198"/>
            <a:ext cx="5763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Вправи і задачі, які вимагають застосування таблиць множення числа 5 і ділення на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1236" y="2879150"/>
            <a:ext cx="57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F3242"/>
                </a:solidFill>
              </a:rPr>
              <a:t>10 </a:t>
            </a:r>
            <a:r>
              <a:rPr lang="uk-UA" sz="3600" b="1" dirty="0">
                <a:solidFill>
                  <a:srgbClr val="2F3242"/>
                </a:solidFill>
              </a:rPr>
              <a:t>:</a:t>
            </a:r>
            <a:r>
              <a:rPr lang="en-US" sz="3600" b="1" dirty="0">
                <a:solidFill>
                  <a:srgbClr val="2F3242"/>
                </a:solidFill>
              </a:rPr>
              <a:t> 5 = 2</a:t>
            </a:r>
            <a:endParaRPr lang="uk-UA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202650" y="1595513"/>
            <a:ext cx="5912390" cy="411004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3561346" y="1179774"/>
            <a:ext cx="8271263" cy="53172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Щоб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урятувати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рибу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від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задухи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під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кригою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, на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озері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прорубали 3 ряди </a:t>
            </a:r>
          </a:p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по 5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ополонок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та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ще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</a:p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4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більші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ополонки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всього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800" b="1" dirty="0" err="1">
                <a:ln>
                  <a:solidFill>
                    <a:sysClr val="windowText" lastClr="000000"/>
                  </a:solidFill>
                </a:ln>
              </a:rPr>
              <a:t>ополонок</a:t>
            </a:r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 прорубали?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>
          <a:xfrm>
            <a:off x="345101" y="1978089"/>
            <a:ext cx="3523025" cy="326571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4213227" y="1179774"/>
            <a:ext cx="7619382" cy="53172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На ставку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зимувало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</a:p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10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лебедів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Потім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прилетіло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ще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35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лебедів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Аби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врятувати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птахів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5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рибалок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забрали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їх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до­дому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порівну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кожний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Скількох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лебедів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узяв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кожний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рибалка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/>
          <p:cNvSpPr/>
          <p:nvPr/>
        </p:nvSpPr>
        <p:spPr>
          <a:xfrm>
            <a:off x="4119984" y="1078022"/>
            <a:ext cx="702838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 = 8</a:t>
            </a:r>
            <a:r>
              <a:rPr lang="ru-RU" sz="960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96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082793" y="2452552"/>
            <a:ext cx="69965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= 9 </a:t>
            </a:r>
            <a:endParaRPr lang="ru-RU" sz="96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722945" y="3752364"/>
            <a:ext cx="75173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- 4 = 9 </a:t>
            </a:r>
            <a:endParaRPr lang="ru-RU" sz="96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076267" y="5225480"/>
            <a:ext cx="69965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+ 4 = 9 </a:t>
            </a:r>
            <a:endParaRPr lang="ru-RU" sz="96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63688" cy="33375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Встав пропущене число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35239" y="620773"/>
            <a:ext cx="722972" cy="901952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12365236" y="1608077"/>
            <a:ext cx="711789" cy="888002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94288" y="-629511"/>
            <a:ext cx="302864" cy="272886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663" r="96402" b="96450"/>
          <a:stretch/>
        </p:blipFill>
        <p:spPr>
          <a:xfrm>
            <a:off x="2961197" y="1229070"/>
            <a:ext cx="2593807" cy="1302527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663" r="96402" b="96450"/>
          <a:stretch/>
        </p:blipFill>
        <p:spPr>
          <a:xfrm>
            <a:off x="2967723" y="2588453"/>
            <a:ext cx="2593807" cy="130252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663" r="96402" b="96450"/>
          <a:stretch/>
        </p:blipFill>
        <p:spPr>
          <a:xfrm>
            <a:off x="2971523" y="3944500"/>
            <a:ext cx="2593807" cy="1302527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663" r="96402" b="96450"/>
          <a:stretch/>
        </p:blipFill>
        <p:spPr>
          <a:xfrm>
            <a:off x="2961197" y="5361381"/>
            <a:ext cx="2593807" cy="1302527"/>
          </a:xfrm>
          <a:prstGeom prst="rect">
            <a:avLst/>
          </a:prstGeom>
        </p:spPr>
      </p:pic>
      <p:pic>
        <p:nvPicPr>
          <p:cNvPr id="50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 flipH="1">
            <a:off x="10071847" y="1071749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8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63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7</a:t>
            </a:r>
            <a:endParaRPr lang="en-US" sz="6000" b="1" dirty="0">
              <a:solidFill>
                <a:srgbClr val="2F3242"/>
              </a:solidFill>
            </a:endParaRP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102,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8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15 : 5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20 : 5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94" b="71821"/>
          <a:stretch/>
        </p:blipFill>
        <p:spPr>
          <a:xfrm>
            <a:off x="318203" y="2895216"/>
            <a:ext cx="2400980" cy="36797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8577" b="71821"/>
          <a:stretch/>
        </p:blipFill>
        <p:spPr>
          <a:xfrm>
            <a:off x="6432510" y="3009991"/>
            <a:ext cx="2568919" cy="356498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75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3" r="68867" b="40457"/>
          <a:stretch/>
        </p:blipFill>
        <p:spPr>
          <a:xfrm>
            <a:off x="6666392" y="2842656"/>
            <a:ext cx="2767893" cy="38367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30053" r="37586" b="41069"/>
          <a:stretch/>
        </p:blipFill>
        <p:spPr>
          <a:xfrm>
            <a:off x="353253" y="2757266"/>
            <a:ext cx="2644533" cy="3922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30 : 5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18632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25 : 5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8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138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4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433" r="68588" b="7752"/>
          <a:stretch/>
        </p:blipFill>
        <p:spPr>
          <a:xfrm>
            <a:off x="427926" y="2967513"/>
            <a:ext cx="2610283" cy="36255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35 : 5 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: 5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9" t="64747" r="37921" b="7752"/>
          <a:stretch/>
        </p:blipFill>
        <p:spPr>
          <a:xfrm>
            <a:off x="7062373" y="2967513"/>
            <a:ext cx="1990528" cy="37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10 : 5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40 : 5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94" b="71821"/>
          <a:stretch/>
        </p:blipFill>
        <p:spPr>
          <a:xfrm>
            <a:off x="318203" y="2895216"/>
            <a:ext cx="2400980" cy="36797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8577" b="71821"/>
          <a:stretch/>
        </p:blipFill>
        <p:spPr>
          <a:xfrm>
            <a:off x="6432510" y="3009991"/>
            <a:ext cx="2568919" cy="356498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70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5003599" y="173231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470840" y="176820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2719147" y="3499290"/>
            <a:ext cx="507866" cy="63359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20537" y="3433359"/>
            <a:ext cx="560714" cy="69952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262143" y="3433359"/>
            <a:ext cx="560714" cy="69952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87769" y="3433359"/>
            <a:ext cx="560714" cy="6995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923730" y="3433359"/>
            <a:ext cx="560714" cy="69952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259691" y="3433359"/>
            <a:ext cx="560714" cy="69952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601297" y="3433359"/>
            <a:ext cx="560714" cy="69952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926923" y="3433359"/>
            <a:ext cx="560714" cy="699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262884" y="3433359"/>
            <a:ext cx="560714" cy="69952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8" t="43082" r="57161" b="43076"/>
          <a:stretch/>
        </p:blipFill>
        <p:spPr>
          <a:xfrm>
            <a:off x="1373901" y="3428611"/>
            <a:ext cx="568325" cy="70902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0" t="43082" r="57299" b="43076"/>
          <a:stretch/>
        </p:blipFill>
        <p:spPr>
          <a:xfrm>
            <a:off x="4038739" y="3431723"/>
            <a:ext cx="568325" cy="70902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8" t="43164" r="57161" b="42994"/>
          <a:stretch/>
        </p:blipFill>
        <p:spPr>
          <a:xfrm>
            <a:off x="6716931" y="3431723"/>
            <a:ext cx="568325" cy="70902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8" t="43247" r="57161" b="42911"/>
          <a:stretch/>
        </p:blipFill>
        <p:spPr>
          <a:xfrm>
            <a:off x="9381427" y="3431722"/>
            <a:ext cx="568325" cy="70902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5321331" y="3452407"/>
            <a:ext cx="507866" cy="6335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935102" y="3428611"/>
            <a:ext cx="561840" cy="70093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10569665" y="3452408"/>
            <a:ext cx="556642" cy="6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10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 - 10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Заповни таблицю 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36251"/>
              </p:ext>
            </p:extLst>
          </p:nvPr>
        </p:nvGraphicFramePr>
        <p:xfrm>
          <a:off x="1733069" y="1721533"/>
          <a:ext cx="10043295" cy="34323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3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54918">
                <a:tc>
                  <a:txBody>
                    <a:bodyPr/>
                    <a:lstStyle/>
                    <a:p>
                      <a:r>
                        <a:rPr lang="uk-UA" sz="5400" i="1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 </a:t>
                      </a:r>
                      <a:r>
                        <a:rPr lang="uk-UA" sz="5400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Число</a:t>
                      </a:r>
                      <a:endParaRPr lang="ru-RU" sz="5400" i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5400" dirty="0"/>
                        <a:t> </a:t>
                      </a:r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5400" b="1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Знайти </a:t>
                      </a:r>
                      <a:r>
                        <a:rPr lang="uk-UA" sz="4800" b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sz="48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4800" b="1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Відповідь</a:t>
                      </a:r>
                      <a:endParaRPr lang="ru-RU" sz="48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72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7516" y="5293217"/>
            <a:ext cx="1299130" cy="142074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97568" y="173604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440474" y="2996719"/>
            <a:ext cx="2116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половину</a:t>
            </a:r>
            <a:endParaRPr lang="ru-RU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901228" y="173604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527517" y="2996719"/>
            <a:ext cx="17496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третину</a:t>
            </a:r>
            <a:endParaRPr lang="ru-RU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598328" y="173604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205368" y="3017163"/>
            <a:ext cx="17496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третину</a:t>
            </a:r>
            <a:endParaRPr lang="ru-RU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0329777" y="1760706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0064482" y="3017163"/>
            <a:ext cx="15263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чверть</a:t>
            </a:r>
            <a:endParaRPr lang="ru-RU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5" grpId="0"/>
      <p:bldP spid="37" grpId="0"/>
      <p:bldP spid="38" grpId="0"/>
      <p:bldP spid="40" grpId="0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60" b="63416"/>
          <a:stretch/>
        </p:blipFill>
        <p:spPr>
          <a:xfrm>
            <a:off x="1413034" y="1162551"/>
            <a:ext cx="10648977" cy="55328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331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58678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4" t="42832" r="76015" b="43326"/>
          <a:stretch/>
        </p:blipFill>
        <p:spPr>
          <a:xfrm>
            <a:off x="8344400" y="1964417"/>
            <a:ext cx="540099" cy="673808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4273" r="76703" b="42691"/>
          <a:stretch/>
        </p:blipFill>
        <p:spPr>
          <a:xfrm>
            <a:off x="1973360" y="2873742"/>
            <a:ext cx="507218" cy="644355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2464605" y="2823324"/>
            <a:ext cx="551690" cy="68826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966833" y="2978466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3" t="44144" r="67425" b="42820"/>
          <a:stretch/>
        </p:blipFill>
        <p:spPr>
          <a:xfrm>
            <a:off x="4522170" y="2869335"/>
            <a:ext cx="507218" cy="64435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42965" r="84416" b="43193"/>
          <a:stretch/>
        </p:blipFill>
        <p:spPr>
          <a:xfrm>
            <a:off x="3313432" y="2814852"/>
            <a:ext cx="551690" cy="68826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11244" r="84389" b="82365"/>
          <a:stretch/>
        </p:blipFill>
        <p:spPr>
          <a:xfrm>
            <a:off x="2889301" y="3007451"/>
            <a:ext cx="302864" cy="27288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42818" r="85548" b="43340"/>
          <a:stretch/>
        </p:blipFill>
        <p:spPr>
          <a:xfrm>
            <a:off x="8702664" y="2806164"/>
            <a:ext cx="531523" cy="6631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416553" y="2978466"/>
            <a:ext cx="312609" cy="281666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7443226" y="2814689"/>
            <a:ext cx="531523" cy="66310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43423" r="75461" b="42735"/>
          <a:stretch/>
        </p:blipFill>
        <p:spPr>
          <a:xfrm>
            <a:off x="4157875" y="4917716"/>
            <a:ext cx="551690" cy="688268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8344400" y="2990215"/>
            <a:ext cx="302864" cy="272886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5" t="42812" r="57954" b="43346"/>
          <a:stretch/>
        </p:blipFill>
        <p:spPr>
          <a:xfrm>
            <a:off x="1959257" y="4887000"/>
            <a:ext cx="540099" cy="673808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35595" y="5075705"/>
            <a:ext cx="312609" cy="281666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1" t="43473" r="3538" b="42685"/>
          <a:stretch/>
        </p:blipFill>
        <p:spPr>
          <a:xfrm>
            <a:off x="2454849" y="4930296"/>
            <a:ext cx="531523" cy="66310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1806832" y="3612849"/>
            <a:ext cx="245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(          </a:t>
            </a:r>
            <a:r>
              <a:rPr lang="en-US" sz="4000" dirty="0">
                <a:latin typeface="Monotype Corsiva" panose="03010101010201010101" pitchFamily="66" charset="0"/>
              </a:rPr>
              <a:t>    </a:t>
            </a:r>
            <a:r>
              <a:rPr lang="uk-UA" sz="4000" dirty="0">
                <a:latin typeface="Monotype Corsiva" panose="03010101010201010101" pitchFamily="66" charset="0"/>
              </a:rPr>
              <a:t>)  </a:t>
            </a:r>
          </a:p>
        </p:txBody>
      </p:sp>
      <p:grpSp>
        <p:nvGrpSpPr>
          <p:cNvPr id="86" name="Группа 85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89" name="Группа 88"/>
          <p:cNvGrpSpPr/>
          <p:nvPr/>
        </p:nvGrpSpPr>
        <p:grpSpPr>
          <a:xfrm>
            <a:off x="4030137" y="2795939"/>
            <a:ext cx="568946" cy="681859"/>
            <a:chOff x="2361639" y="2985697"/>
            <a:chExt cx="408812" cy="542922"/>
          </a:xfrm>
        </p:grpSpPr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95" name="Группа 94"/>
          <p:cNvGrpSpPr/>
          <p:nvPr/>
        </p:nvGrpSpPr>
        <p:grpSpPr>
          <a:xfrm>
            <a:off x="2767994" y="4873833"/>
            <a:ext cx="568946" cy="681859"/>
            <a:chOff x="2361639" y="2985697"/>
            <a:chExt cx="408812" cy="542922"/>
          </a:xfrm>
        </p:grpSpPr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7" name="Рисунок 9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98" name="Группа 97"/>
          <p:cNvGrpSpPr/>
          <p:nvPr/>
        </p:nvGrpSpPr>
        <p:grpSpPr>
          <a:xfrm>
            <a:off x="9478643" y="2826755"/>
            <a:ext cx="568946" cy="681859"/>
            <a:chOff x="2361639" y="2985697"/>
            <a:chExt cx="408812" cy="542922"/>
          </a:xfrm>
        </p:grpSpPr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0" name="Рисунок 9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6" name="Рисунок 115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1" t="43191" r="21398" b="42967"/>
          <a:stretch/>
        </p:blipFill>
        <p:spPr>
          <a:xfrm>
            <a:off x="7945589" y="2825661"/>
            <a:ext cx="551690" cy="688268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4" t="43232" r="39205" b="42926"/>
          <a:stretch/>
        </p:blipFill>
        <p:spPr>
          <a:xfrm>
            <a:off x="9164047" y="2832743"/>
            <a:ext cx="540099" cy="673808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1" t="43232" r="47998" b="42926"/>
          <a:stretch/>
        </p:blipFill>
        <p:spPr>
          <a:xfrm>
            <a:off x="3287145" y="4914698"/>
            <a:ext cx="540099" cy="67380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9964994" y="2806164"/>
            <a:ext cx="531523" cy="6631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3733324" y="2812442"/>
            <a:ext cx="551690" cy="688268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4273" r="76703" b="42691"/>
          <a:stretch/>
        </p:blipFill>
        <p:spPr>
          <a:xfrm>
            <a:off x="1973360" y="3707467"/>
            <a:ext cx="507218" cy="644355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2464605" y="3657049"/>
            <a:ext cx="551690" cy="688268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29148" y="3819550"/>
            <a:ext cx="312609" cy="281666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3" t="44144" r="67425" b="42820"/>
          <a:stretch/>
        </p:blipFill>
        <p:spPr>
          <a:xfrm>
            <a:off x="4090495" y="3707467"/>
            <a:ext cx="507218" cy="644355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11244" r="84389" b="82365"/>
          <a:stretch/>
        </p:blipFill>
        <p:spPr>
          <a:xfrm>
            <a:off x="2847710" y="3864314"/>
            <a:ext cx="302864" cy="272886"/>
          </a:xfrm>
          <a:prstGeom prst="rect">
            <a:avLst/>
          </a:prstGeom>
        </p:spPr>
      </p:pic>
      <p:grpSp>
        <p:nvGrpSpPr>
          <p:cNvPr id="150" name="Группа 149"/>
          <p:cNvGrpSpPr/>
          <p:nvPr/>
        </p:nvGrpSpPr>
        <p:grpSpPr>
          <a:xfrm>
            <a:off x="3634613" y="3626396"/>
            <a:ext cx="568946" cy="681859"/>
            <a:chOff x="2361639" y="2985697"/>
            <a:chExt cx="408812" cy="542922"/>
          </a:xfrm>
        </p:grpSpPr>
        <p:pic>
          <p:nvPicPr>
            <p:cNvPr id="151" name="Рисунок 15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3" name="Рисунок 152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56" name="Рисунок 155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3296510" y="3657511"/>
            <a:ext cx="551690" cy="688268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42818" r="85548" b="43340"/>
          <a:stretch/>
        </p:blipFill>
        <p:spPr>
          <a:xfrm>
            <a:off x="8702664" y="3638608"/>
            <a:ext cx="531523" cy="66310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416553" y="3810910"/>
            <a:ext cx="312609" cy="281666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7443226" y="3647133"/>
            <a:ext cx="531523" cy="66310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8344400" y="3822659"/>
            <a:ext cx="302864" cy="272886"/>
          </a:xfrm>
          <a:prstGeom prst="rect">
            <a:avLst/>
          </a:prstGeom>
        </p:spPr>
      </p:pic>
      <p:grpSp>
        <p:nvGrpSpPr>
          <p:cNvPr id="179" name="Группа 178"/>
          <p:cNvGrpSpPr/>
          <p:nvPr/>
        </p:nvGrpSpPr>
        <p:grpSpPr>
          <a:xfrm>
            <a:off x="9478643" y="3659199"/>
            <a:ext cx="568946" cy="681859"/>
            <a:chOff x="2361639" y="2985697"/>
            <a:chExt cx="408812" cy="542922"/>
          </a:xfrm>
        </p:grpSpPr>
        <p:pic>
          <p:nvPicPr>
            <p:cNvPr id="180" name="Рисунок 17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1" name="Рисунок 18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2" name="Рисунок 181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1" t="43191" r="21398" b="42967"/>
          <a:stretch/>
        </p:blipFill>
        <p:spPr>
          <a:xfrm>
            <a:off x="7945589" y="3658105"/>
            <a:ext cx="551690" cy="68826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4" t="43232" r="39205" b="42926"/>
          <a:stretch/>
        </p:blipFill>
        <p:spPr>
          <a:xfrm>
            <a:off x="9164047" y="3665187"/>
            <a:ext cx="540099" cy="673808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9964994" y="3638608"/>
            <a:ext cx="531523" cy="663109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7259388" y="3637212"/>
            <a:ext cx="2798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(       </a:t>
            </a:r>
            <a:r>
              <a:rPr lang="en-US" sz="4000" dirty="0">
                <a:latin typeface="Monotype Corsiva" panose="03010101010201010101" pitchFamily="66" charset="0"/>
              </a:rPr>
              <a:t>    </a:t>
            </a:r>
            <a:r>
              <a:rPr lang="uk-UA" sz="4000" dirty="0">
                <a:latin typeface="Monotype Corsiva" panose="03010101010201010101" pitchFamily="66" charset="0"/>
              </a:rPr>
              <a:t>   </a:t>
            </a:r>
            <a:r>
              <a:rPr lang="en-US" sz="4000" dirty="0">
                <a:latin typeface="Monotype Corsiva" panose="03010101010201010101" pitchFamily="66" charset="0"/>
              </a:rPr>
              <a:t>    </a:t>
            </a:r>
            <a:r>
              <a:rPr lang="uk-UA" sz="40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9888" y="4971783"/>
            <a:ext cx="470468" cy="4819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50D9643-1C17-4F58-8686-7038CE999B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9" y="1512873"/>
            <a:ext cx="3061314" cy="17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7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34861</TotalTime>
  <Words>263</Words>
  <Application>Microsoft Office PowerPoint</Application>
  <PresentationFormat>Произвольный</PresentationFormat>
  <Paragraphs>114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4260</cp:revision>
  <dcterms:created xsi:type="dcterms:W3CDTF">2018-01-05T16:38:53Z</dcterms:created>
  <dcterms:modified xsi:type="dcterms:W3CDTF">2022-02-20T17:22:43Z</dcterms:modified>
</cp:coreProperties>
</file>