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753" r:id="rId3"/>
    <p:sldId id="454" r:id="rId4"/>
    <p:sldId id="663" r:id="rId5"/>
    <p:sldId id="757" r:id="rId6"/>
    <p:sldId id="716" r:id="rId7"/>
    <p:sldId id="755" r:id="rId8"/>
    <p:sldId id="734" r:id="rId9"/>
    <p:sldId id="735" r:id="rId10"/>
    <p:sldId id="758" r:id="rId11"/>
    <p:sldId id="746" r:id="rId12"/>
    <p:sldId id="760" r:id="rId13"/>
    <p:sldId id="766" r:id="rId14"/>
    <p:sldId id="752" r:id="rId15"/>
    <p:sldId id="740" r:id="rId16"/>
    <p:sldId id="289" r:id="rId17"/>
    <p:sldId id="732" r:id="rId18"/>
    <p:sldId id="75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FAF225"/>
    <a:srgbClr val="E9912D"/>
    <a:srgbClr val="E34DB5"/>
    <a:srgbClr val="FFB441"/>
    <a:srgbClr val="87BCE8"/>
    <a:srgbClr val="DB4037"/>
    <a:srgbClr val="BB75A9"/>
    <a:srgbClr val="E24ED0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№83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1347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2F3242"/>
                </a:solidFill>
              </a:rPr>
              <a:t>Що впливає на ваш вибір</a:t>
            </a:r>
            <a:endParaRPr lang="uk-UA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Занадто великий вибір спантеличує | Громадський центр «ДУМА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914" y="1660783"/>
            <a:ext cx="4284189" cy="32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Пам'ятай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0982" y="1327092"/>
            <a:ext cx="9329882" cy="4126252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Будь-яка проблемна ситуація в житті має декілька варіантів рішень. </a:t>
            </a:r>
          </a:p>
          <a:p>
            <a:pPr algn="ctr"/>
            <a:r>
              <a:rPr lang="uk-UA" sz="4000" b="1" dirty="0">
                <a:solidFill>
                  <a:srgbClr val="FAF225"/>
                </a:solidFill>
              </a:rPr>
              <a:t>Уміти вибирати </a:t>
            </a:r>
            <a:r>
              <a:rPr lang="uk-UA" sz="4000" dirty="0"/>
              <a:t>– означає вміти знаходити найкращий варіант вирішення проблеми серед усіх можливих.</a:t>
            </a:r>
            <a:endParaRPr lang="uk-UA" sz="4000" b="1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84" y="2253673"/>
            <a:ext cx="1736454" cy="3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Поміркуйте, що впливає на вибір у запропонованих ситуаціях.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5576" y="3220883"/>
            <a:ext cx="2102983" cy="17373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78" y="1456402"/>
            <a:ext cx="2508189" cy="173143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27050" y="1313520"/>
            <a:ext cx="4200398" cy="390770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6924802" y="1313520"/>
            <a:ext cx="4200398" cy="390770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152" name="Picture 8" descr="Виховуємо нового Мессі: поради татам, як виростити вправного футболіста »  Eva Blo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056" y="1456402"/>
            <a:ext cx="2525607" cy="168373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Телефоны запретят в школе: появилось скандальное решение, с 1 сентября все  изменится. Politeka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6409" y="3340333"/>
            <a:ext cx="2523079" cy="168069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344168" y="5349240"/>
            <a:ext cx="10268712" cy="136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Для того, щоб вибрати найкращий варіант, потрібно розглянути всі можливі. Часто доводиться вирішувати – можете ви обійтися без цього чи ні.</a:t>
            </a:r>
          </a:p>
        </p:txBody>
      </p:sp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575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Продовжіть речення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" y="1346274"/>
            <a:ext cx="9308592" cy="1815882"/>
          </a:xfrm>
          <a:prstGeom prst="rect">
            <a:avLst/>
          </a:prstGeom>
          <a:solidFill>
            <a:srgbClr val="FAF225"/>
          </a:solidFill>
        </p:spPr>
        <p:txBody>
          <a:bodyPr wrap="square" rtlCol="0">
            <a:spAutoFit/>
          </a:bodyPr>
          <a:lstStyle/>
          <a:p>
            <a:r>
              <a:rPr lang="uk-UA" sz="2800" b="1" dirty="0"/>
              <a:t>1. Ми повинні вміти здійснювати вибір, оскільки:</a:t>
            </a:r>
          </a:p>
          <a:p>
            <a:r>
              <a:rPr lang="uk-UA" sz="2800" dirty="0"/>
              <a:t>а) існує безліч товарів і послуг;</a:t>
            </a:r>
          </a:p>
          <a:p>
            <a:r>
              <a:rPr lang="uk-UA" sz="2800" dirty="0"/>
              <a:t>б) виробники рекламують товари і послуги;</a:t>
            </a:r>
          </a:p>
          <a:p>
            <a:r>
              <a:rPr lang="uk-UA" sz="2800" dirty="0"/>
              <a:t>в) у людей виникає безліч бажань, а можливості обмежені.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0332" y="4022804"/>
            <a:ext cx="9308592" cy="2246769"/>
          </a:xfrm>
          <a:prstGeom prst="rect">
            <a:avLst/>
          </a:prstGeom>
          <a:solidFill>
            <a:srgbClr val="6CB741"/>
          </a:solidFill>
        </p:spPr>
        <p:txBody>
          <a:bodyPr wrap="square" rtlCol="0">
            <a:spAutoFit/>
          </a:bodyPr>
          <a:lstStyle/>
          <a:p>
            <a:r>
              <a:rPr lang="uk-UA" sz="2800" b="1" dirty="0"/>
              <a:t>2. Захищає права споживача, а також засвідчує сплату коштів за товар або послугу:</a:t>
            </a:r>
          </a:p>
          <a:p>
            <a:r>
              <a:rPr lang="uk-UA" sz="2800" dirty="0"/>
              <a:t>а) упакування;</a:t>
            </a:r>
          </a:p>
          <a:p>
            <a:r>
              <a:rPr lang="uk-UA" sz="2800" dirty="0"/>
              <a:t>б) чек;</a:t>
            </a:r>
          </a:p>
          <a:p>
            <a:r>
              <a:rPr lang="uk-UA" sz="2800" dirty="0"/>
              <a:t>в) цінник.</a:t>
            </a:r>
          </a:p>
        </p:txBody>
      </p:sp>
    </p:spTree>
    <p:extLst>
      <p:ext uri="{BB962C8B-B14F-4D97-AF65-F5344CB8AC3E}">
        <p14:creationId xmlns:p14="http://schemas.microsoft.com/office/powerpoint/2010/main" val="20492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37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з якою метою потрібно йти в магазин з готовим списком продуктів. У чому його користь?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2018408"/>
            <a:ext cx="10522711" cy="465002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929110" y="2059312"/>
            <a:ext cx="7129288" cy="79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Обирайте якісні продукти, на упакованні яких зазначена повна інформація про продукт.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9109" y="3020605"/>
            <a:ext cx="7129289" cy="112162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Надавайте перевагу якості продукту, а не його бренду. Дорожче ми платимо саме за бренд, а не за якість продукту.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19872" y="4303690"/>
            <a:ext cx="7129289" cy="1155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Звертайте увагу на зовнішній вигляд покупки. Деформоване упаковання або неприродний запах – перші ознаки, які вказують, що товар зіпсувався.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19874" y="5582654"/>
            <a:ext cx="7129287" cy="1019313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Пам'ятайте</a:t>
            </a:r>
            <a:r>
              <a:rPr lang="uk-UA" sz="2400"/>
              <a:t>, що будь-який </a:t>
            </a:r>
            <a:r>
              <a:rPr lang="uk-UA" sz="2400" dirty="0"/>
              <a:t>продукт має термін зберігання, після закінчення якого продукт не можна споживати.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9606" y="1239599"/>
            <a:ext cx="11878056" cy="718157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 ваших родинах купують продукти, які корисні для вашого організму. Для того, щоб захистити себе та родину від небезпечних продуктів, варто керуватися такими правилами.</a:t>
            </a:r>
          </a:p>
        </p:txBody>
      </p:sp>
    </p:spTree>
    <p:extLst>
      <p:ext uri="{BB962C8B-B14F-4D97-AF65-F5344CB8AC3E}">
        <p14:creationId xmlns:p14="http://schemas.microsoft.com/office/powerpoint/2010/main" val="14511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419777" y="288246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601374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Чи є в тебе шкідливі звички харчування? Познач     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91165" y="2213087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6535115" y="2213087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743135" y="2142274"/>
            <a:ext cx="113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Так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06851" y="2142273"/>
            <a:ext cx="88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Ні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9797" y="3481391"/>
            <a:ext cx="11896344" cy="75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на твоє харчування впливає інформація, яку ти отримуєш із різних джерел? Наведи приклад.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406" y="1670609"/>
            <a:ext cx="247685" cy="30484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615380" y="4789812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15380" y="5267795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5380" y="4368998"/>
            <a:ext cx="9811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Всі реклами </a:t>
            </a:r>
            <a:r>
              <a:rPr lang="uk-UA" sz="2800" dirty="0" smtClean="0"/>
              <a:t>яскраві. </a:t>
            </a:r>
            <a:r>
              <a:rPr lang="uk-UA" sz="2800" dirty="0"/>
              <a:t>Вони роблять </a:t>
            </a:r>
            <a:r>
              <a:rPr lang="uk-UA" sz="2800" dirty="0" smtClean="0"/>
              <a:t>товар привабливим. Тому</a:t>
            </a:r>
            <a:r>
              <a:rPr lang="uk-UA" sz="2800" dirty="0"/>
              <a:t>,       </a:t>
            </a:r>
          </a:p>
          <a:p>
            <a:r>
              <a:rPr lang="uk-UA" sz="2800" dirty="0" smtClean="0"/>
              <a:t>переглянувши рекламу, </a:t>
            </a:r>
            <a:r>
              <a:rPr lang="uk-UA" sz="2800" dirty="0"/>
              <a:t>я хочу  </a:t>
            </a:r>
            <a:r>
              <a:rPr lang="uk-UA" sz="2800" dirty="0" smtClean="0"/>
              <a:t>його </a:t>
            </a:r>
            <a:r>
              <a:rPr lang="uk-UA" sz="2800" dirty="0"/>
              <a:t>купити.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54100" y="5729514"/>
            <a:ext cx="887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054100" y="6238530"/>
            <a:ext cx="887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6477" y="1088457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614886"/>
            <a:ext cx="11637034" cy="482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Створи ланцюг споживання, позначивши цифрами відповідний порядок.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206202" y="6713326"/>
            <a:ext cx="7554293" cy="3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059168" y="6318504"/>
            <a:ext cx="2603067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61162" y="2947532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угольник 29"/>
          <p:cNvSpPr/>
          <p:nvPr/>
        </p:nvSpPr>
        <p:spPr>
          <a:xfrm>
            <a:off x="661162" y="2372161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ик 30"/>
          <p:cNvSpPr/>
          <p:nvPr/>
        </p:nvSpPr>
        <p:spPr>
          <a:xfrm>
            <a:off x="661162" y="3522903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угольник 34"/>
          <p:cNvSpPr/>
          <p:nvPr/>
        </p:nvSpPr>
        <p:spPr>
          <a:xfrm>
            <a:off x="6537706" y="2947398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угольник 35"/>
          <p:cNvSpPr/>
          <p:nvPr/>
        </p:nvSpPr>
        <p:spPr>
          <a:xfrm>
            <a:off x="6537706" y="2372027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угольник 36"/>
          <p:cNvSpPr/>
          <p:nvPr/>
        </p:nvSpPr>
        <p:spPr>
          <a:xfrm>
            <a:off x="6537706" y="3522769"/>
            <a:ext cx="350774" cy="35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81279" y="2274406"/>
            <a:ext cx="312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Купівля товару.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279" y="2864096"/>
            <a:ext cx="312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Вибір товару.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1279" y="3420024"/>
            <a:ext cx="312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Зберігання товару.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76111" y="2279236"/>
            <a:ext cx="312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Користування.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40880" y="2864096"/>
            <a:ext cx="39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Усвідомлення потреби.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40880" y="3420024"/>
            <a:ext cx="490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Отримання інформації про товар.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9029" y="2870769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3012" y="3434753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953" y="2852865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1162" y="2294664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161" y="3442555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5113" y="2290948"/>
            <a:ext cx="5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  <p:bldP spid="45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88721" y="1154545"/>
            <a:ext cx="10860116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>
                <a:solidFill>
                  <a:prstClr val="white"/>
                </a:solidFill>
              </a:rPr>
              <a:t>Дуже важливо навчитися робити правильний вибір, тобто знаходити найкращий варіант розв'язання проблеми.</a:t>
            </a:r>
            <a:endParaRPr lang="uk-UA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ст. 90-92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Зошит ст. </a:t>
            </a:r>
            <a:r>
              <a:rPr lang="uk-UA" sz="4400" i="1" smtClean="0">
                <a:solidFill>
                  <a:srgbClr val="2F3242"/>
                </a:solidFill>
              </a:rPr>
              <a:t>35 (1, 2, 3)</a:t>
            </a:r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хто такий споживач. Чи доводилося вам здійснювати покупки самостійно? Розкажіть, як це відбувалося.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913080" cy="22181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Кожному з вас доводилося купувати товари в магазинах чи супермаркетах, сплачувати за квиток у театрі або за відвідини кінотеатру тощо. Здійснюючи покупки або сплачуючи за послуги, ми витрачаємо гроші.</a:t>
            </a:r>
          </a:p>
        </p:txBody>
      </p:sp>
      <p:pic>
        <p:nvPicPr>
          <p:cNvPr id="2050" name="Picture 2" descr="Как обучать ребенка с аутизмом навыкам для покупок в магазине | Фонд Выход,  аутизм в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4027695"/>
            <a:ext cx="4762500" cy="240944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інансова грамотність дитини – запорука її успішного життя | ОГО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88217" y="4027695"/>
            <a:ext cx="3950740" cy="240577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які бувають витрати. Назвіть приклади.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15932" y="3325090"/>
            <a:ext cx="3672577" cy="33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b="1" dirty="0">
                <a:solidFill>
                  <a:srgbClr val="FFFF00"/>
                </a:solidFill>
              </a:rPr>
              <a:t>Обов'язкові витрати:</a:t>
            </a:r>
          </a:p>
          <a:p>
            <a:pPr algn="ctr"/>
            <a:r>
              <a:rPr lang="uk-UA" sz="2600" dirty="0"/>
              <a:t>продукти харчування; одяг; взуття; за житло; комунальні послуги; податки; транспортні послуги; на освіту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49466" y="3325090"/>
            <a:ext cx="3672577" cy="33774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b="1" dirty="0">
                <a:solidFill>
                  <a:srgbClr val="FFFF00"/>
                </a:solidFill>
              </a:rPr>
              <a:t>Непередбачувані витрати:</a:t>
            </a:r>
          </a:p>
          <a:p>
            <a:pPr algn="ctr"/>
            <a:r>
              <a:rPr lang="uk-UA" sz="2600" dirty="0"/>
              <a:t>хвороба; ремонт холодильника, автомобіля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510" y="1127461"/>
            <a:ext cx="2639580" cy="1902691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8283000" y="3309884"/>
            <a:ext cx="3676052" cy="340103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b="1" dirty="0">
                <a:solidFill>
                  <a:srgbClr val="FFFF00"/>
                </a:solidFill>
              </a:rPr>
              <a:t>Необов'язкові витрати:</a:t>
            </a:r>
          </a:p>
          <a:p>
            <a:pPr algn="ctr"/>
            <a:r>
              <a:rPr lang="uk-UA" sz="2600" dirty="0"/>
              <a:t>купівля будинку, автомобіля, електронної апаратури, предметів розкоші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761673" y="2817091"/>
            <a:ext cx="3094182" cy="3602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855855" y="2817091"/>
            <a:ext cx="3417454" cy="3602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855855" y="2817091"/>
            <a:ext cx="0" cy="4927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Які із зображених продуктів належать до необхідних (першочергових), </a:t>
            </a:r>
          </a:p>
          <a:p>
            <a:pPr algn="ctr"/>
            <a:r>
              <a:rPr lang="uk-UA" sz="2000" b="1" dirty="0"/>
              <a:t>а які — до бажаних?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Мясо PNG фот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683" y="1456402"/>
            <a:ext cx="2409634" cy="13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ыба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0648" y="1456402"/>
            <a:ext cx="2577114" cy="12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naqu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1935" y="994737"/>
            <a:ext cx="2334125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8044" y="1203306"/>
            <a:ext cx="1184689" cy="15967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895" y="1150262"/>
            <a:ext cx="1908239" cy="1769010"/>
          </a:xfrm>
          <a:prstGeom prst="rect">
            <a:avLst/>
          </a:prstGeom>
        </p:spPr>
      </p:pic>
      <p:pic>
        <p:nvPicPr>
          <p:cNvPr id="3088" name="Picture 16" descr="Простоквашино. Продукты.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460" y="2747185"/>
            <a:ext cx="1063752" cy="21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✓ Стакан Сoca-Сola PNG #13 скачать клипарт бесплатно - Clipart-DB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4808" y="2853993"/>
            <a:ext cx="1006477" cy="20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Сыр 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0881" y="3297098"/>
            <a:ext cx="1763933" cy="14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Морковь - склад Фуд Сити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0293" y="2800061"/>
            <a:ext cx="1792097" cy="23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400332" y="5513832"/>
            <a:ext cx="3080549" cy="923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Необхідний продукт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528044" y="5513832"/>
            <a:ext cx="3080549" cy="923544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Бажаний продукт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7400" y="2642616"/>
            <a:ext cx="1163248" cy="2871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0"/>
          </p:cNvCxnSpPr>
          <p:nvPr/>
        </p:nvCxnSpPr>
        <p:spPr>
          <a:xfrm flipH="1">
            <a:off x="3940607" y="2428733"/>
            <a:ext cx="859396" cy="308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1" idx="0"/>
          </p:cNvCxnSpPr>
          <p:nvPr/>
        </p:nvCxnSpPr>
        <p:spPr>
          <a:xfrm flipH="1">
            <a:off x="3940607" y="2392512"/>
            <a:ext cx="2311965" cy="3121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867553" y="2720423"/>
            <a:ext cx="432182" cy="2793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5020426" y="2410622"/>
            <a:ext cx="4430497" cy="3103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668966" y="4622922"/>
            <a:ext cx="1492478" cy="890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979576" y="4182659"/>
            <a:ext cx="4320159" cy="1331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045946" y="3917888"/>
            <a:ext cx="1601187" cy="15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96589" y="4182659"/>
            <a:ext cx="3616144" cy="1331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37416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266827"/>
            <a:ext cx="74498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0000"/>
                </a:solidFill>
              </a:rPr>
              <a:t>Необхідні витрати </a:t>
            </a:r>
            <a:r>
              <a:rPr lang="uk-UA" sz="3600" dirty="0"/>
              <a:t>— кошти на речі, продукти або послуги, без яких людина не може обійтися. </a:t>
            </a:r>
          </a:p>
          <a:p>
            <a:r>
              <a:rPr lang="uk-UA" sz="3600" b="1" dirty="0">
                <a:solidFill>
                  <a:srgbClr val="FF0000"/>
                </a:solidFill>
              </a:rPr>
              <a:t>Бажані витрати </a:t>
            </a:r>
            <a:r>
              <a:rPr lang="uk-UA" sz="3600" dirty="0"/>
              <a:t>— кошти на речі, продукти або послуги, що вам хочеться придбати, але можна обійтися і без них.</a:t>
            </a:r>
          </a:p>
        </p:txBody>
      </p:sp>
    </p:spTree>
    <p:extLst>
      <p:ext uri="{BB962C8B-B14F-4D97-AF65-F5344CB8AC3E}">
        <p14:creationId xmlns:p14="http://schemas.microsoft.com/office/powerpoint/2010/main" val="1280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Міркуємо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3192" y="1456402"/>
            <a:ext cx="11283696" cy="219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Оскільки людина не може задовольнити всі свої бажання одразу, їй доводиться здійснювати вибір.</a:t>
            </a:r>
          </a:p>
        </p:txBody>
      </p:sp>
      <p:pic>
        <p:nvPicPr>
          <p:cNvPr id="4098" name="Picture 2" descr="Вибір професії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6243" y="3840481"/>
            <a:ext cx="4251833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можна дістатися до школи? Чи доводиться вам обирати шлях до школи? Якому варіанту ви віддаєте перевагу?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Florida Parents: How Your Kid Can Bike to School Safel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885" y="1259732"/>
            <a:ext cx="3814559" cy="254241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Вінниця.info | Вінничани просять додатковий автобус до 22-ї школ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415" y="1259733"/>
            <a:ext cx="3857462" cy="254241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В США батько провчив доньку і змусив її йти пішки 8 кілометрів до школи.  Відео | Голос українською – Україна|ЄС|NAT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1316" y="3918427"/>
            <a:ext cx="3726532" cy="279489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10965</TotalTime>
  <Words>777</Words>
  <Application>Microsoft Office PowerPoint</Application>
  <PresentationFormat>Широкоэкранный</PresentationFormat>
  <Paragraphs>141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2055</cp:revision>
  <dcterms:created xsi:type="dcterms:W3CDTF">2018-01-05T16:38:53Z</dcterms:created>
  <dcterms:modified xsi:type="dcterms:W3CDTF">2022-04-18T06:20:51Z</dcterms:modified>
</cp:coreProperties>
</file>