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0" r:id="rId3"/>
    <p:sldId id="294" r:id="rId4"/>
    <p:sldId id="278" r:id="rId5"/>
    <p:sldId id="281" r:id="rId6"/>
    <p:sldId id="282" r:id="rId7"/>
    <p:sldId id="289" r:id="rId8"/>
    <p:sldId id="283" r:id="rId9"/>
    <p:sldId id="284" r:id="rId10"/>
    <p:sldId id="288" r:id="rId11"/>
    <p:sldId id="280" r:id="rId12"/>
    <p:sldId id="291" r:id="rId13"/>
    <p:sldId id="292" r:id="rId14"/>
    <p:sldId id="293" r:id="rId15"/>
    <p:sldId id="290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F3242"/>
    <a:srgbClr val="FFF896"/>
    <a:srgbClr val="1694E9"/>
    <a:srgbClr val="FFFF00"/>
    <a:srgbClr val="295FFF"/>
    <a:srgbClr val="FFB441"/>
    <a:srgbClr val="709E32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\Downloads\&#1059;&#1090;&#1074;&#1086;&#1088;&#1077;&#1085;&#1085;&#1103;%20&#1095;&#1080;&#1089;&#1077;&#1083;%20&#1076;&#1088;&#1091;&#1075;&#1086;&#1075;&#1086;%20&#1076;&#1077;&#1089;&#1103;&#1090;&#1082;&#1072;.%20&#1053;&#1072;&#1079;&#1074;&#1080;%20&#1095;&#1080;&#1089;&#1077;&#1083;.%20&#1044;&#1077;&#1094;&#1080;&#1084;&#1077;&#1090;&#1088;%20&#1042;&#1080;&#1084;&#1110;&#1088;&#1102;&#1074;&#1072;&#1085;&#1085;&#1103;%20&#1074;&#1110;&#1076;&#1088;&#1110;&#1079;&#1082;&#1110;&#1074;%20(1)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№111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3975" y="336544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>
                <a:solidFill>
                  <a:srgbClr val="2F3242"/>
                </a:solidFill>
              </a:rPr>
              <a:t>Утворюємо числа другого десятка.</a:t>
            </a:r>
            <a:endParaRPr lang="ru-RU" sz="199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BAD4E8-75FD-4763-9D32-7F75E6E35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1328" y="356504"/>
            <a:ext cx="5118870" cy="18573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Подай </a:t>
            </a:r>
            <a:r>
              <a:rPr lang="ru-RU" sz="2000" b="1" dirty="0" err="1">
                <a:solidFill>
                  <a:schemeClr val="bg1"/>
                </a:solidFill>
              </a:rPr>
              <a:t>величини</a:t>
            </a:r>
            <a:r>
              <a:rPr lang="ru-RU" sz="2000" b="1" dirty="0">
                <a:solidFill>
                  <a:schemeClr val="bg1"/>
                </a:solidFill>
              </a:rPr>
              <a:t> в сантиметрах; у дециметрах.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E711F9-2849-4679-8DD5-8525710261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4377" y="1190625"/>
            <a:ext cx="2508048" cy="54046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371374-67ED-4AA5-8824-43ADA4491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1456402"/>
            <a:ext cx="3587750" cy="15174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E269A5-78C7-4550-9DD2-AC35A2343F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3975" y="3125497"/>
            <a:ext cx="3587750" cy="15174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874AD6-A6FD-42D3-8B6E-67709547FE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5250" y="4823953"/>
            <a:ext cx="3587750" cy="15174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EB5123-1A9D-4DF7-B391-8AFF148762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3101" y="1497971"/>
            <a:ext cx="1064418" cy="5966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EAF657-F061-467C-863C-8FC08E572F3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6582" y="2320222"/>
            <a:ext cx="516890" cy="5966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E70792-A431-4E16-8660-A509594E8F8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4821" y="3204851"/>
            <a:ext cx="1064418" cy="5966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CC6BE6-8A03-4351-8EEF-2E425E3E906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8585" y="4041407"/>
            <a:ext cx="516890" cy="59665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BCC371-69DF-41AD-809A-5151947D03D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5146" y="4823953"/>
            <a:ext cx="1064418" cy="59665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476C91-82E8-47B7-A759-6EF90E4BEC0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6639" y="5661193"/>
            <a:ext cx="516890" cy="5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087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Поміркуй</a:t>
            </a:r>
            <a:r>
              <a:rPr lang="ru-RU" sz="2000" b="1" dirty="0">
                <a:solidFill>
                  <a:schemeClr val="bg1"/>
                </a:solidFill>
              </a:rPr>
              <a:t>, як </a:t>
            </a:r>
            <a:r>
              <a:rPr lang="ru-RU" sz="2000" b="1" dirty="0" err="1">
                <a:solidFill>
                  <a:schemeClr val="bg1"/>
                </a:solidFill>
              </a:rPr>
              <a:t>утворили</a:t>
            </a:r>
            <a:r>
              <a:rPr lang="ru-RU" sz="2000" b="1" dirty="0">
                <a:solidFill>
                  <a:schemeClr val="bg1"/>
                </a:solidFill>
              </a:rPr>
              <a:t> числа. </a:t>
            </a:r>
            <a:r>
              <a:rPr lang="ru-RU" sz="2000" b="1" dirty="0" err="1">
                <a:solidFill>
                  <a:schemeClr val="bg1"/>
                </a:solidFill>
              </a:rPr>
              <a:t>Заміни</a:t>
            </a:r>
            <a:r>
              <a:rPr lang="ru-RU" sz="2000" b="1" dirty="0">
                <a:solidFill>
                  <a:schemeClr val="bg1"/>
                </a:solidFill>
              </a:rPr>
              <a:t> суму числом. Як </a:t>
            </a:r>
            <a:r>
              <a:rPr lang="ru-RU" sz="2000" b="1" dirty="0" err="1">
                <a:solidFill>
                  <a:schemeClr val="bg1"/>
                </a:solidFill>
              </a:rPr>
              <a:t>називають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утворені</a:t>
            </a:r>
            <a:r>
              <a:rPr lang="ru-RU" sz="2000" b="1" dirty="0">
                <a:solidFill>
                  <a:schemeClr val="bg1"/>
                </a:solidFill>
              </a:rPr>
              <a:t> числа?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F11219-A027-4D1C-B869-0F3CBE71DA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722" y="2098306"/>
            <a:ext cx="11562555" cy="22523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B56D9B-1EF8-4DA6-BD1B-BBEF1128EA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87" y="2926135"/>
            <a:ext cx="516890" cy="5966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BC5F78-1FA1-4692-BAFE-89B81F20CB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5068" y="3522789"/>
            <a:ext cx="516890" cy="5966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46B112-CADE-48BE-A29D-4E39D7223B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2230" y="3522789"/>
            <a:ext cx="516890" cy="5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20.04.2022</a:t>
            </a:fld>
            <a:endParaRPr lang="ru-RU" dirty="0"/>
          </a:p>
        </p:txBody>
      </p:sp>
      <p:pic>
        <p:nvPicPr>
          <p:cNvPr id="1026" name="Picture 2" descr="C:\Users\I\Downloads\изображение_viber_2022-04-18_21-17-44-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514" y="1233217"/>
            <a:ext cx="11032048" cy="44429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№1.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E70792-A431-4E16-8660-A509594E8F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2980" y="3368754"/>
            <a:ext cx="862129" cy="4832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EB5123-1A9D-4DF7-B391-8AFF148762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4687" y="4655238"/>
            <a:ext cx="868166" cy="4866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EB5123-1A9D-4DF7-B391-8AFF148762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5772" y="3700731"/>
            <a:ext cx="432253" cy="4658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12D5C5-C83D-4F8B-9F7D-8CAA07A5212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3294" y="4594438"/>
            <a:ext cx="771165" cy="7796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0DE7E3-8D97-4CA3-B88B-17C11FDE36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6128" y="2590833"/>
            <a:ext cx="714973" cy="7228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EFE383-1FC7-440B-8EB4-43050E66297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1743" y="2794634"/>
            <a:ext cx="612565" cy="4494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BCC371-69DF-41AD-809A-5151947D03D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5585" y="3849168"/>
            <a:ext cx="796890" cy="4466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A3819E-3A25-4702-92BC-E90ADA3C1DA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264"/>
          <a:stretch/>
        </p:blipFill>
        <p:spPr>
          <a:xfrm>
            <a:off x="8837414" y="4845904"/>
            <a:ext cx="673379" cy="494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20.04.2022</a:t>
            </a:fld>
            <a:endParaRPr lang="ru-RU"/>
          </a:p>
        </p:txBody>
      </p:sp>
      <p:pic>
        <p:nvPicPr>
          <p:cNvPr id="2050" name="Picture 2" descr="C:\Users\I\Downloads\изображение_viber_2022-04-18_21-17-44-039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456" y="1289564"/>
            <a:ext cx="10199597" cy="48487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№2.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CC6BE6-8A03-4351-8EEF-2E425E3E90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6422" y="2376509"/>
            <a:ext cx="398584" cy="4600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476C91-82E8-47B7-A759-6EF90E4BEC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0928" y="3521842"/>
            <a:ext cx="394208" cy="4550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EAF657-F061-467C-863C-8FC08E572F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289" y="4438084"/>
            <a:ext cx="408461" cy="4714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16E7A2-C3A2-4BC3-9E67-750AF8F982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1441" y="5457084"/>
            <a:ext cx="415624" cy="453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20.04.2022</a:t>
            </a:fld>
            <a:endParaRPr lang="ru-RU"/>
          </a:p>
        </p:txBody>
      </p:sp>
      <p:pic>
        <p:nvPicPr>
          <p:cNvPr id="3074" name="Picture 2" descr="C:\Users\I\Downloads\изображение_viber_2022-04-18_21-17-44-17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7698" y="1102657"/>
            <a:ext cx="10564783" cy="49933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№3.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598543" y="3623094"/>
            <a:ext cx="4201065" cy="715993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noFill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725063" y="4802037"/>
            <a:ext cx="2323382" cy="572219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noFill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745192" y="2596551"/>
            <a:ext cx="646982" cy="491706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noFill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56498" y="620773"/>
            <a:ext cx="7496411" cy="59640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err="1">
                <a:solidFill>
                  <a:schemeClr val="bg1"/>
                </a:solidFill>
              </a:rPr>
              <a:t>Гусениця</a:t>
            </a:r>
            <a:r>
              <a:rPr lang="ru-RU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err="1">
                <a:solidFill>
                  <a:schemeClr val="bg1"/>
                </a:solidFill>
              </a:rPr>
              <a:t>проповзла</a:t>
            </a:r>
            <a:r>
              <a:rPr lang="ru-RU" sz="5400" b="1" dirty="0">
                <a:solidFill>
                  <a:schemeClr val="bg1"/>
                </a:solidFill>
              </a:rPr>
              <a:t> по </a:t>
            </a:r>
            <a:r>
              <a:rPr lang="ru-RU" sz="5400" b="1" dirty="0" err="1">
                <a:solidFill>
                  <a:schemeClr val="bg1"/>
                </a:solidFill>
              </a:rPr>
              <a:t>гілці</a:t>
            </a:r>
            <a:r>
              <a:rPr lang="ru-RU" sz="5400" b="1" dirty="0">
                <a:solidFill>
                  <a:schemeClr val="bg1"/>
                </a:solidFill>
              </a:rPr>
              <a:t> 7 </a:t>
            </a:r>
            <a:r>
              <a:rPr lang="ru-RU" sz="5400" b="1" dirty="0" err="1">
                <a:solidFill>
                  <a:schemeClr val="bg1"/>
                </a:solidFill>
              </a:rPr>
              <a:t>дм</a:t>
            </a:r>
            <a:r>
              <a:rPr lang="ru-RU" sz="5400" b="1" dirty="0">
                <a:solidFill>
                  <a:schemeClr val="bg1"/>
                </a:solidFill>
              </a:rPr>
              <a:t>, а </a:t>
            </a:r>
            <a:r>
              <a:rPr lang="ru-RU" sz="5400" b="1" dirty="0" err="1">
                <a:solidFill>
                  <a:schemeClr val="bg1"/>
                </a:solidFill>
              </a:rPr>
              <a:t>равлик</a:t>
            </a:r>
            <a:r>
              <a:rPr lang="ru-RU" sz="5400" b="1" dirty="0">
                <a:solidFill>
                  <a:schemeClr val="bg1"/>
                </a:solidFill>
              </a:rPr>
              <a:t> — 40 </a:t>
            </a:r>
            <a:r>
              <a:rPr lang="ru-RU" sz="5400" b="1" dirty="0" err="1">
                <a:solidFill>
                  <a:schemeClr val="bg1"/>
                </a:solidFill>
              </a:rPr>
              <a:t>cм</a:t>
            </a:r>
            <a:r>
              <a:rPr lang="ru-RU" sz="5400" b="1" dirty="0">
                <a:solidFill>
                  <a:schemeClr val="bg1"/>
                </a:solidFill>
              </a:rPr>
              <a:t>. </a:t>
            </a:r>
            <a:r>
              <a:rPr lang="ru-RU" sz="5400" b="1" dirty="0" err="1">
                <a:solidFill>
                  <a:schemeClr val="bg1"/>
                </a:solidFill>
              </a:rPr>
              <a:t>Хто</a:t>
            </a:r>
            <a:r>
              <a:rPr lang="ru-RU" sz="5400" b="1" dirty="0">
                <a:solidFill>
                  <a:schemeClr val="bg1"/>
                </a:solidFill>
              </a:rPr>
              <a:t> з </a:t>
            </a:r>
            <a:r>
              <a:rPr lang="ru-RU" sz="5400" b="1" dirty="0" err="1">
                <a:solidFill>
                  <a:schemeClr val="bg1"/>
                </a:solidFill>
              </a:rPr>
              <a:t>тварин</a:t>
            </a:r>
            <a:r>
              <a:rPr lang="ru-RU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err="1">
                <a:solidFill>
                  <a:schemeClr val="bg1"/>
                </a:solidFill>
              </a:rPr>
              <a:t>подолав</a:t>
            </a:r>
            <a:r>
              <a:rPr lang="ru-RU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err="1">
                <a:solidFill>
                  <a:schemeClr val="bg1"/>
                </a:solidFill>
              </a:rPr>
              <a:t>меншу</a:t>
            </a:r>
            <a:r>
              <a:rPr lang="ru-RU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err="1">
                <a:solidFill>
                  <a:schemeClr val="bg1"/>
                </a:solidFill>
              </a:rPr>
              <a:t>відстань</a:t>
            </a:r>
            <a:r>
              <a:rPr lang="ru-RU" sz="5400" b="1" dirty="0">
                <a:solidFill>
                  <a:schemeClr val="bg1"/>
                </a:solidFill>
              </a:rPr>
              <a:t>? Поясни свою </a:t>
            </a:r>
            <a:r>
              <a:rPr lang="ru-RU" sz="5400" b="1" dirty="0" err="1">
                <a:solidFill>
                  <a:schemeClr val="bg1"/>
                </a:solidFill>
              </a:rPr>
              <a:t>відповідь</a:t>
            </a:r>
            <a:r>
              <a:rPr lang="ru-RU" sz="5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0477DD2C-F199-455C-B1A0-D669544A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864" y="1745892"/>
            <a:ext cx="3329898" cy="35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Попрацюй з арифметичними штангами.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1C4297-9A62-4A51-8D55-4EFE4B00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027" y="2139213"/>
            <a:ext cx="11713946" cy="28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20.04.2022</a:t>
            </a:fld>
            <a:endParaRPr lang="ru-RU"/>
          </a:p>
        </p:txBody>
      </p:sp>
      <p:pic>
        <p:nvPicPr>
          <p:cNvPr id="5" name="Утворення чисел другого десятка. Назви чисел. Дециметр Вимірювання відрізків (1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1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одержали числа.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82DEB1-7C3D-486F-929F-89E50CD7B8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345" y="1643556"/>
            <a:ext cx="11319310" cy="11118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DA17DF-BA1B-4B6E-A9A2-A532F2BAC6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345" y="3011437"/>
            <a:ext cx="11319310" cy="11118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382D3D-FE76-4931-86DF-CBF1AEE4B7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345" y="4137683"/>
            <a:ext cx="11319310" cy="11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одержали числа.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EE8369-153D-461B-B2FE-850D6CCF3F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528" y="1403278"/>
            <a:ext cx="11480939" cy="8711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0671BC-9D4D-415F-B1F5-F30DB0CDDE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528" y="2472863"/>
            <a:ext cx="11480939" cy="8711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3A6D53-3DD0-4148-BF2D-280661C056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528" y="3542448"/>
            <a:ext cx="11480939" cy="8711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885486-0100-42A9-B6F4-D591C45063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528" y="4612033"/>
            <a:ext cx="11480939" cy="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Поясни, як одержали числа.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5EC950-7505-40B6-88B0-9C0E04FC59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245" y="1338787"/>
            <a:ext cx="11275509" cy="12338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89785E-FC23-43AA-B5EE-106CB3F47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245" y="2562741"/>
            <a:ext cx="11275509" cy="12338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5BE833-DEA6-456A-A9C9-EDEBFD3F22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2899" y="3585229"/>
            <a:ext cx="1783857" cy="28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Попрацюй із математичними матеріалами.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D7DA4F1B-25BF-40DA-8C28-CD5E25EFDB06}"/>
              </a:ext>
            </a:extLst>
          </p:cNvPr>
          <p:cNvGrpSpPr/>
          <p:nvPr/>
        </p:nvGrpSpPr>
        <p:grpSpPr>
          <a:xfrm>
            <a:off x="484470" y="1588168"/>
            <a:ext cx="11421981" cy="3587485"/>
            <a:chOff x="484470" y="1588168"/>
            <a:chExt cx="11421981" cy="3587485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42466AB8-E3F8-4FEC-A835-E346235FF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4470" y="2016089"/>
              <a:ext cx="11223059" cy="3159564"/>
            </a:xfrm>
            <a:prstGeom prst="rect">
              <a:avLst/>
            </a:prstGeom>
          </p:spPr>
        </p:pic>
        <p:sp>
          <p:nvSpPr>
            <p:cNvPr id="6" name="Прямокутник 5">
              <a:extLst>
                <a:ext uri="{FF2B5EF4-FFF2-40B4-BE49-F238E27FC236}">
                  <a16:creationId xmlns:a16="http://schemas.microsoft.com/office/drawing/2014/main" id="{0089F6EF-625C-42F8-81D2-FF13896C3895}"/>
                </a:ext>
              </a:extLst>
            </p:cNvPr>
            <p:cNvSpPr/>
            <p:nvPr/>
          </p:nvSpPr>
          <p:spPr>
            <a:xfrm>
              <a:off x="10164278" y="1588168"/>
              <a:ext cx="1742173" cy="827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6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Міркуємо логічно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D42A57-511E-41F1-8113-FAD319A8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278687"/>
            <a:ext cx="6174473" cy="52795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7B2126-6310-4DC2-A590-ACD6A9FD28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5457" y="4872818"/>
            <a:ext cx="1482290" cy="14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Допоможи</a:t>
            </a:r>
            <a:r>
              <a:rPr lang="ru-RU" sz="2000" b="1" dirty="0">
                <a:solidFill>
                  <a:schemeClr val="bg1"/>
                </a:solidFill>
              </a:rPr>
              <a:t> числам «</a:t>
            </a:r>
            <a:r>
              <a:rPr lang="ru-RU" sz="2000" b="1" dirty="0" err="1">
                <a:solidFill>
                  <a:schemeClr val="bg1"/>
                </a:solidFill>
              </a:rPr>
              <a:t>повернутися</a:t>
            </a:r>
            <a:r>
              <a:rPr lang="ru-RU" sz="2000" b="1" dirty="0">
                <a:solidFill>
                  <a:schemeClr val="bg1"/>
                </a:solidFill>
              </a:rPr>
              <a:t>» на </a:t>
            </a:r>
            <a:r>
              <a:rPr lang="ru-RU" sz="2000" b="1" dirty="0" err="1">
                <a:solidFill>
                  <a:schemeClr val="bg1"/>
                </a:solidFill>
              </a:rPr>
              <a:t>свої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місця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71A936-103B-4B1D-B615-6388D955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8" y="1297590"/>
            <a:ext cx="11386686" cy="2911077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E354356A-9332-4A0E-A904-283BF1A5EE45}"/>
              </a:ext>
            </a:extLst>
          </p:cNvPr>
          <p:cNvSpPr/>
          <p:nvPr/>
        </p:nvSpPr>
        <p:spPr>
          <a:xfrm rot="230656">
            <a:off x="2349437" y="5025808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3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233B95F4-5036-4CAB-A23E-99288A8B4B71}"/>
              </a:ext>
            </a:extLst>
          </p:cNvPr>
          <p:cNvSpPr/>
          <p:nvPr/>
        </p:nvSpPr>
        <p:spPr>
          <a:xfrm>
            <a:off x="5715196" y="4525953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5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5553562-C025-4691-B946-A4000641D7F4}"/>
              </a:ext>
            </a:extLst>
          </p:cNvPr>
          <p:cNvSpPr/>
          <p:nvPr/>
        </p:nvSpPr>
        <p:spPr>
          <a:xfrm>
            <a:off x="11173945" y="5623233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6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23B59835-6CEA-4C61-AC15-2179BF1F3CEC}"/>
              </a:ext>
            </a:extLst>
          </p:cNvPr>
          <p:cNvSpPr/>
          <p:nvPr/>
        </p:nvSpPr>
        <p:spPr>
          <a:xfrm rot="21376518">
            <a:off x="7179957" y="5242026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8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5F10B655-110D-4D99-AEFA-5E679CD0844E}"/>
              </a:ext>
            </a:extLst>
          </p:cNvPr>
          <p:cNvSpPr/>
          <p:nvPr/>
        </p:nvSpPr>
        <p:spPr>
          <a:xfrm rot="21376518">
            <a:off x="7756446" y="4164624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9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1BAA1AA-B714-4659-A0D5-DDC5F8F20837}"/>
              </a:ext>
            </a:extLst>
          </p:cNvPr>
          <p:cNvSpPr/>
          <p:nvPr/>
        </p:nvSpPr>
        <p:spPr>
          <a:xfrm rot="201555">
            <a:off x="4904071" y="5244292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13</a:t>
            </a: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9BE4B93E-043C-4310-9CEA-0F4A8421E8BF}"/>
              </a:ext>
            </a:extLst>
          </p:cNvPr>
          <p:cNvSpPr/>
          <p:nvPr/>
        </p:nvSpPr>
        <p:spPr>
          <a:xfrm rot="170470">
            <a:off x="3303198" y="4677004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15</a:t>
            </a: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71525F57-0B0E-4642-91DC-895CFF860AFF}"/>
              </a:ext>
            </a:extLst>
          </p:cNvPr>
          <p:cNvSpPr/>
          <p:nvPr/>
        </p:nvSpPr>
        <p:spPr>
          <a:xfrm>
            <a:off x="9005073" y="4856500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17</a:t>
            </a: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A1138DC7-C9E5-4E2C-B267-8E69A5B5EE98}"/>
              </a:ext>
            </a:extLst>
          </p:cNvPr>
          <p:cNvSpPr/>
          <p:nvPr/>
        </p:nvSpPr>
        <p:spPr>
          <a:xfrm>
            <a:off x="1281023" y="5487494"/>
            <a:ext cx="779646" cy="1097280"/>
          </a:xfrm>
          <a:prstGeom prst="rect">
            <a:avLst/>
          </a:prstGeom>
          <a:solidFill>
            <a:srgbClr val="FFF896"/>
          </a:solidFill>
          <a:ln w="190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4510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06393 -0.4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04831 -0.399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41055 -0.5629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4" y="-2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8216 -0.512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11432 -0.3643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14778 -0.318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15144 -0.22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15494 -0.2560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56601 -0.348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4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178</Words>
  <Application>Microsoft Office PowerPoint</Application>
  <PresentationFormat>Широкоэкранный</PresentationFormat>
  <Paragraphs>70</Paragraphs>
  <Slides>16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76</cp:revision>
  <dcterms:created xsi:type="dcterms:W3CDTF">2018-01-05T16:38:53Z</dcterms:created>
  <dcterms:modified xsi:type="dcterms:W3CDTF">2022-04-20T07:44:39Z</dcterms:modified>
</cp:coreProperties>
</file>