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4" r:id="rId3"/>
    <p:sldId id="263" r:id="rId4"/>
    <p:sldId id="410" r:id="rId5"/>
    <p:sldId id="481" r:id="rId6"/>
    <p:sldId id="482" r:id="rId7"/>
    <p:sldId id="462" r:id="rId8"/>
    <p:sldId id="483" r:id="rId9"/>
    <p:sldId id="453" r:id="rId10"/>
    <p:sldId id="459" r:id="rId11"/>
    <p:sldId id="484" r:id="rId12"/>
    <p:sldId id="485" r:id="rId13"/>
    <p:sldId id="455" r:id="rId14"/>
    <p:sldId id="464" r:id="rId15"/>
    <p:sldId id="470" r:id="rId16"/>
    <p:sldId id="287" r:id="rId17"/>
    <p:sldId id="28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FF66FF"/>
    <a:srgbClr val="1694E9"/>
    <a:srgbClr val="00B050"/>
    <a:srgbClr val="FF3300"/>
    <a:srgbClr val="2F3242"/>
    <a:srgbClr val="FF5050"/>
    <a:srgbClr val="FF7C80"/>
    <a:srgbClr val="E6E6E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8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microsoft.com/office/2007/relationships/hdphoto" Target="../media/hdphoto5.wdp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33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7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5.pn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microsoft.com/office/2007/relationships/hdphoto" Target="../media/hdphoto4.wdp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microsoft.com/office/2007/relationships/hdphoto" Target="../media/hdphoto2.wdp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№66-67</a:t>
            </a:r>
            <a:endParaRPr lang="ru-RU" sz="40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5957" y="5743801"/>
            <a:ext cx="9576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chemeClr val="tx2">
                    <a:lumMod val="75000"/>
                  </a:schemeClr>
                </a:solidFill>
              </a:rPr>
              <a:t>Розбираю займенники як частину мови. </a:t>
            </a:r>
            <a:endParaRPr lang="uk-UA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7298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2171" y="280656"/>
            <a:ext cx="82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Розділ 7</a:t>
            </a:r>
            <a:r>
              <a:rPr lang="uk-UA" sz="2400" b="1" dirty="0" smtClean="0">
                <a:solidFill>
                  <a:schemeClr val="bg1"/>
                </a:solidFill>
              </a:rPr>
              <a:t>. Досліджую займенник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Хоккей: Детский хоккей в Финлянд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272" y="1097280"/>
            <a:ext cx="5715000" cy="379095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853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3</a:t>
            </a:r>
            <a:r>
              <a:rPr lang="uk-UA" sz="2000" b="1" dirty="0" smtClean="0">
                <a:solidFill>
                  <a:schemeClr val="bg1"/>
                </a:solidFill>
              </a:rPr>
              <a:t>. Прочитай повідомлення Родзинки. Що тебе найбільше здивувало в ньому?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742696" y="2140935"/>
            <a:ext cx="75236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/>
              <a:t>     </a:t>
            </a:r>
            <a:r>
              <a:rPr lang="uk-UA" sz="3200" b="1" dirty="0"/>
              <a:t>Чи відомо тобі, що фіни полюбляють влаштовувати різні змагання? </a:t>
            </a:r>
            <a:r>
              <a:rPr lang="uk-UA" sz="3200" b="1" dirty="0" err="1" smtClean="0"/>
              <a:t>Найпопу-лярніші</a:t>
            </a:r>
            <a:r>
              <a:rPr lang="uk-UA" sz="3200" b="1" dirty="0" smtClean="0"/>
              <a:t> </a:t>
            </a:r>
            <a:r>
              <a:rPr lang="uk-UA" sz="3200" b="1" dirty="0"/>
              <a:t>серед них — болотний футбол, сидіння на мурашнику, пошук комарів, метання мобільних телефонів, гра на уявній гітарі.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80" t="5283" r="14841" b="8622"/>
          <a:stretch/>
        </p:blipFill>
        <p:spPr>
          <a:xfrm flipH="1">
            <a:off x="266732" y="2294316"/>
            <a:ext cx="3048001" cy="34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853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3</a:t>
            </a:r>
            <a:r>
              <a:rPr lang="uk-UA" sz="2000" b="1" dirty="0" smtClean="0">
                <a:solidFill>
                  <a:schemeClr val="bg1"/>
                </a:solidFill>
              </a:rPr>
              <a:t>. Прочитай повідомлення Родзинки. Що тебе найбільше здивувало в ньому?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4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Прямоугольник 15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80" t="5283" r="14841" b="8622"/>
          <a:stretch/>
        </p:blipFill>
        <p:spPr>
          <a:xfrm flipH="1">
            <a:off x="266732" y="2294316"/>
            <a:ext cx="3048001" cy="3433012"/>
          </a:xfrm>
          <a:prstGeom prst="rect">
            <a:avLst/>
          </a:prstGeom>
        </p:spPr>
      </p:pic>
      <p:pic>
        <p:nvPicPr>
          <p:cNvPr id="1026" name="Picture 2" descr="Разновидности футбола: болотный футбол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05912" y="2218786"/>
            <a:ext cx="3524250" cy="289128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емпионат мира по метанию мобильных телефонов - New Styl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5746" y="2218786"/>
            <a:ext cx="3614108" cy="289128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Доска объявлений картинки, стоковые фото Доска объявлений |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0636" y="1483933"/>
            <a:ext cx="8363486" cy="4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4701" y="1575392"/>
            <a:ext cx="2319591" cy="415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27222"/>
            <a:ext cx="8703054" cy="7610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</a:t>
            </a:r>
            <a:r>
              <a:rPr lang="uk-UA" sz="2000" b="1" dirty="0" smtClean="0">
                <a:solidFill>
                  <a:schemeClr val="bg1"/>
                </a:solidFill>
              </a:rPr>
              <a:t>4. Розбери усно виділений у повідомленні Родзинки займенник  як  частину  мови  за  поданим  зразком.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3323" y="2153601"/>
            <a:ext cx="71976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Зразок розбору займенника </a:t>
            </a:r>
            <a:endParaRPr lang="uk-UA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Аналізоване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слово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(них).</a:t>
            </a:r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Питання, на яке відповідає слово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(кого?).</a:t>
            </a: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Початкова форма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(хто? вони). </a:t>
            </a: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Частина мови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(займенник). </a:t>
            </a: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Особа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(3-тя). </a:t>
            </a:r>
          </a:p>
          <a:p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(множина). </a:t>
            </a:r>
          </a:p>
          <a:p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Відмінок 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(родовий).</a:t>
            </a:r>
            <a:endParaRPr lang="uk-U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1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9270" y="3374702"/>
            <a:ext cx="2822074" cy="28915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28908"/>
            <a:ext cx="8732066" cy="7876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5. Які фінські змагання тебе зацікавили найбільше? У якому з них тобі хотілося б взяти участь? Напиши про це текст (3–4 речення).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Овальная выноска 8"/>
          <p:cNvSpPr/>
          <p:nvPr/>
        </p:nvSpPr>
        <p:spPr>
          <a:xfrm>
            <a:off x="914400" y="1508830"/>
            <a:ext cx="3483396" cy="1644022"/>
          </a:xfrm>
          <a:prstGeom prst="wedgeEllipseCallout">
            <a:avLst>
              <a:gd name="adj1" fmla="val -4970"/>
              <a:gd name="adj2" fmla="val 76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14400" y="1603147"/>
            <a:ext cx="34833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Мене 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ацікавили </a:t>
            </a:r>
          </a:p>
          <a:p>
            <a:pPr algn="ctr"/>
            <a:r>
              <a:rPr lang="uk-UA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змагання …</a:t>
            </a:r>
            <a:endParaRPr lang="uk-UA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Чемпионат мира по метанию мобильных телефонов 20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4730" y="3374702"/>
            <a:ext cx="4119894" cy="274201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Чемпионат мира по метанию мобильных телефонов 20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4283" y="1781841"/>
            <a:ext cx="4119894" cy="274201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1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752992" y="3718450"/>
            <a:ext cx="3587460" cy="2118598"/>
            <a:chOff x="256452" y="1862044"/>
            <a:chExt cx="6001232" cy="3640748"/>
          </a:xfrm>
        </p:grpSpPr>
        <p:pic>
          <p:nvPicPr>
            <p:cNvPr id="12" name="Picture 4" descr="ÐÐ¾ÑÐ¾Ð¶ÐµÐµ Ð¸Ð·Ð¾Ð±ÑÐ°Ð¶ÐµÐ½Ð¸Ðµ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56452" y="1862044"/>
              <a:ext cx="6001232" cy="364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ÐÐ¾ÑÐ¾Ð¶ÐµÐµ Ð¸Ð·Ð¾Ð±ÑÐ°Ð¶ÐµÐ½Ð¸Ðµ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2027185" flipH="1">
              <a:off x="1714256" y="2936819"/>
              <a:ext cx="572976" cy="817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3850"/>
            <a:ext cx="8732066" cy="9218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5. Які фінські змагання тебе зацікавили найбільше? У якому з них тобі хотілося б взяти участь? Напиши про це текст (3–4 речення). </a:t>
            </a: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4" name="Овальная выноска 13"/>
          <p:cNvSpPr/>
          <p:nvPr/>
        </p:nvSpPr>
        <p:spPr>
          <a:xfrm>
            <a:off x="752992" y="1787323"/>
            <a:ext cx="3587460" cy="1469462"/>
          </a:xfrm>
          <a:prstGeom prst="wedgeEllipseCallout">
            <a:avLst>
              <a:gd name="adj1" fmla="val -2224"/>
              <a:gd name="adj2" fmla="val 85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18380" y="1799710"/>
            <a:ext cx="2856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Мене </a:t>
            </a: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зацікавили </a:t>
            </a: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змагання …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108513" y="1799711"/>
            <a:ext cx="6373479" cy="3400940"/>
          </a:xfrm>
          <a:prstGeom prst="roundRect">
            <a:avLst/>
          </a:prstGeom>
          <a:solidFill>
            <a:srgbClr val="1694E9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411377" y="1899337"/>
            <a:ext cx="58187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      </a:t>
            </a: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Мене зацікавили змагання з метання мобільних телефонів. В цих змаганнях приймають участь навіть діти. Всі телефони старих зразків, які вже не працюють.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2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527050" y="1634483"/>
            <a:ext cx="4072500" cy="4104323"/>
            <a:chOff x="153263" y="1685367"/>
            <a:chExt cx="3799317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915025" cy="277043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7176" l="11000" r="90300">
                          <a14:foregroundMark x1="52800" y1="55294" x2="52800" y2="552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1277" r="10334" b="12778"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6"/>
            <a:ext cx="8732066" cy="7796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5. Які фінські змагання тебе зацікавили найбільше? У якому з них тобі хотілося б взяти участь? Напиши про це текст (3–4 речення). 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711148" y="1625587"/>
            <a:ext cx="7029460" cy="3425216"/>
          </a:xfrm>
          <a:prstGeom prst="roundRect">
            <a:avLst/>
          </a:prstGeom>
          <a:solidFill>
            <a:srgbClr val="1694E9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4711148" y="5059699"/>
            <a:ext cx="7036904" cy="138572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8401" y="5544142"/>
            <a:ext cx="1778880" cy="9012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7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7281" y="5712036"/>
            <a:ext cx="648482" cy="516764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4899168" y="1634483"/>
            <a:ext cx="6653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Мене зацікавили змагання з метання мобільних телефонів. В цих змаганнях приймають участь навіть діти. Всі телефони старих зразків, які вже не працюють.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2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89939"/>
            <a:ext cx="8732066" cy="6029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711200" y="1638300"/>
            <a:ext cx="5270500" cy="4184984"/>
          </a:xfrm>
          <a:prstGeom prst="roundRect">
            <a:avLst/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200" y="1668300"/>
            <a:ext cx="5270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с.95, </a:t>
            </a:r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8199" y="1362409"/>
            <a:ext cx="4460875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7605" y="394455"/>
            <a:ext cx="8732066" cy="6002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</a:t>
            </a:r>
            <a:r>
              <a:rPr lang="uk-UA" sz="2000" b="1" dirty="0" smtClean="0"/>
              <a:t>»</a:t>
            </a:r>
            <a:endParaRPr lang="uk-UA" sz="2000" b="1" dirty="0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9361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8378" y="1562874"/>
            <a:ext cx="8979254" cy="500239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230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Хвилинка </a:t>
            </a:r>
            <a:r>
              <a:rPr lang="uk-UA" sz="2000" b="1" dirty="0" smtClean="0">
                <a:solidFill>
                  <a:schemeClr val="bg1"/>
                </a:solidFill>
              </a:rPr>
              <a:t>каліграфії.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3809" y="1864263"/>
            <a:ext cx="3895250" cy="1197176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9215248" y="7010543"/>
            <a:ext cx="1470056" cy="1077372"/>
            <a:chOff x="5440061" y="5222833"/>
            <a:chExt cx="1650718" cy="1249027"/>
          </a:xfrm>
        </p:grpSpPr>
        <p:pic>
          <p:nvPicPr>
            <p:cNvPr id="72" name="Рисунок 71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04106" y="5222833"/>
              <a:ext cx="1386673" cy="1249027"/>
            </a:xfrm>
            <a:prstGeom prst="rect">
              <a:avLst/>
            </a:prstGeom>
          </p:spPr>
        </p:pic>
        <p:pic>
          <p:nvPicPr>
            <p:cNvPr id="74" name="Рисунок 73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40061" y="5561250"/>
              <a:ext cx="714503" cy="473925"/>
            </a:xfrm>
            <a:prstGeom prst="rect">
              <a:avLst/>
            </a:prstGeom>
          </p:spPr>
        </p:pic>
      </p:grpSp>
      <p:cxnSp>
        <p:nvCxnSpPr>
          <p:cNvPr id="75" name="Прямая соединительная линия 74"/>
          <p:cNvCxnSpPr/>
          <p:nvPr/>
        </p:nvCxnSpPr>
        <p:spPr>
          <a:xfrm>
            <a:off x="5292009" y="7711000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6250321" y="7667900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8098005" y="7024275"/>
            <a:ext cx="1301054" cy="1021269"/>
            <a:chOff x="3943275" y="5152173"/>
            <a:chExt cx="1532000" cy="1263837"/>
          </a:xfrm>
        </p:grpSpPr>
        <p:pic>
          <p:nvPicPr>
            <p:cNvPr id="71" name="Рисунок 70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43275" y="5152173"/>
              <a:ext cx="1532000" cy="1263837"/>
            </a:xfrm>
            <a:prstGeom prst="rect">
              <a:avLst/>
            </a:prstGeom>
          </p:spPr>
        </p:pic>
        <p:pic>
          <p:nvPicPr>
            <p:cNvPr id="84" name="Рисунок 83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1955" y="5572764"/>
              <a:ext cx="704747" cy="467453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0424828" y="7218589"/>
            <a:ext cx="1706106" cy="595400"/>
            <a:chOff x="6969321" y="5573899"/>
            <a:chExt cx="1769948" cy="596258"/>
          </a:xfrm>
        </p:grpSpPr>
        <p:pic>
          <p:nvPicPr>
            <p:cNvPr id="73" name="Рисунок 72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07625" y="5573899"/>
              <a:ext cx="1331644" cy="596258"/>
            </a:xfrm>
            <a:prstGeom prst="rect">
              <a:avLst/>
            </a:prstGeom>
          </p:spPr>
        </p:pic>
        <p:pic>
          <p:nvPicPr>
            <p:cNvPr id="85" name="Рисунок 84"/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69321" y="5609483"/>
              <a:ext cx="700583" cy="464692"/>
            </a:xfrm>
            <a:prstGeom prst="rect">
              <a:avLst/>
            </a:prstGeom>
          </p:spPr>
        </p:pic>
      </p:grpSp>
      <p:cxnSp>
        <p:nvCxnSpPr>
          <p:cNvPr id="64" name="Прямая соединительная линия 63"/>
          <p:cNvCxnSpPr/>
          <p:nvPr/>
        </p:nvCxnSpPr>
        <p:spPr>
          <a:xfrm>
            <a:off x="5907572" y="7711000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5701919" y="7679541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562" y="7218589"/>
            <a:ext cx="556902" cy="652508"/>
          </a:xfrm>
          <a:prstGeom prst="rect">
            <a:avLst/>
          </a:prstGeom>
        </p:spPr>
      </p:pic>
      <p:cxnSp>
        <p:nvCxnSpPr>
          <p:cNvPr id="61" name="Прямая соединительная линия 60"/>
          <p:cNvCxnSpPr/>
          <p:nvPr/>
        </p:nvCxnSpPr>
        <p:spPr>
          <a:xfrm flipH="1">
            <a:off x="5885738" y="7197322"/>
            <a:ext cx="166748" cy="413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Равнобедренный треугольник 62"/>
          <p:cNvSpPr/>
          <p:nvPr/>
        </p:nvSpPr>
        <p:spPr>
          <a:xfrm rot="12915615">
            <a:off x="5606128" y="7193438"/>
            <a:ext cx="45719" cy="7845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4" name="Группа 93"/>
          <p:cNvGrpSpPr/>
          <p:nvPr/>
        </p:nvGrpSpPr>
        <p:grpSpPr>
          <a:xfrm>
            <a:off x="6897730" y="7697556"/>
            <a:ext cx="220794" cy="73733"/>
            <a:chOff x="3103570" y="6430248"/>
            <a:chExt cx="220794" cy="73733"/>
          </a:xfrm>
        </p:grpSpPr>
        <p:cxnSp>
          <p:nvCxnSpPr>
            <p:cNvPr id="95" name="Прямая соединительная линия 94"/>
            <p:cNvCxnSpPr/>
            <p:nvPr/>
          </p:nvCxnSpPr>
          <p:spPr>
            <a:xfrm>
              <a:off x="3103570" y="6430248"/>
              <a:ext cx="220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>
              <a:off x="3103570" y="6503981"/>
              <a:ext cx="220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Прямая соединительная линия 65"/>
          <p:cNvCxnSpPr/>
          <p:nvPr/>
        </p:nvCxnSpPr>
        <p:spPr>
          <a:xfrm>
            <a:off x="6422005" y="7715216"/>
            <a:ext cx="220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6731853" y="7677535"/>
            <a:ext cx="84833" cy="902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flipH="1">
            <a:off x="6435514" y="7171352"/>
            <a:ext cx="166748" cy="413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210582" y="1654283"/>
            <a:ext cx="3223270" cy="3031528"/>
            <a:chOff x="153263" y="1941760"/>
            <a:chExt cx="4019365" cy="3774103"/>
          </a:xfrm>
        </p:grpSpPr>
        <p:pic>
          <p:nvPicPr>
            <p:cNvPr id="59" name="Рисунок 58"/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257603" y="1941760"/>
              <a:ext cx="2915025" cy="2770431"/>
            </a:xfrm>
            <a:prstGeom prst="rect">
              <a:avLst/>
            </a:prstGeom>
          </p:spPr>
        </p:pic>
        <p:pic>
          <p:nvPicPr>
            <p:cNvPr id="60" name="Рисунок 59"/>
            <p:cNvPicPr>
              <a:picLocks noChangeAspect="1"/>
            </p:cNvPicPr>
            <p:nvPr/>
          </p:nvPicPr>
          <p:blipFill rotWithShape="1">
            <a:blip r:embed="rId15" cstate="email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87176" l="11000" r="90300">
                          <a14:foregroundMark x1="52800" y1="55294" x2="52800" y2="55294"/>
                          <a14:foregroundMark x1="51586" y1="25381" x2="51586" y2="25381"/>
                          <a14:foregroundMark x1="50411" y1="23301" x2="50411" y2="23301"/>
                          <a14:foregroundMark x1="51586" y1="28849" x2="51586" y2="28849"/>
                          <a14:foregroundMark x1="53702" y1="59778" x2="53702" y2="59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1277" r="10334" b="12778"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4999" y="2417548"/>
            <a:ext cx="1075068" cy="845389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0215" y="2580666"/>
            <a:ext cx="908865" cy="714694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7543" y="2642968"/>
            <a:ext cx="1075068" cy="845389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3685" y="2716894"/>
            <a:ext cx="950638" cy="747542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68371" y="2766950"/>
            <a:ext cx="1017975" cy="460942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3879" y="2562357"/>
            <a:ext cx="908865" cy="714694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0024" y="3088713"/>
            <a:ext cx="2175961" cy="90474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0620" y="3190595"/>
            <a:ext cx="1913307" cy="8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&quot;клипарт учень&quot;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558773" y="2461691"/>
            <a:ext cx="2362923" cy="40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</a:t>
            </a:r>
            <a:r>
              <a:rPr lang="uk-UA" sz="2000" b="1" dirty="0" smtClean="0">
                <a:solidFill>
                  <a:schemeClr val="bg1"/>
                </a:solidFill>
              </a:rPr>
              <a:t>уроку.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29" y="2279556"/>
            <a:ext cx="3216898" cy="43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10372525" flipH="1">
            <a:off x="2461151" y="1516188"/>
            <a:ext cx="7294816" cy="4825147"/>
          </a:xfrm>
          <a:prstGeom prst="cloudCallout">
            <a:avLst>
              <a:gd name="adj1" fmla="val -49375"/>
              <a:gd name="adj2" fmla="val 50933"/>
            </a:avLst>
          </a:prstGeom>
          <a:solidFill>
            <a:srgbClr val="1694E9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6948" y="2651488"/>
            <a:ext cx="62232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на уроці </a:t>
            </a: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 продовжимо досліджувати займенники як частину мови.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Продовжимо подорож Фінляндією.</a:t>
            </a:r>
            <a:endParaRPr lang="uk-UA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4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640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1</a:t>
            </a:r>
            <a:r>
              <a:rPr lang="uk-UA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Прочитай і спиши </a:t>
            </a:r>
            <a:r>
              <a:rPr lang="uk-UA" sz="2000" b="1" dirty="0" smtClean="0">
                <a:solidFill>
                  <a:schemeClr val="bg1"/>
                </a:solidFill>
              </a:rPr>
              <a:t>цікаві факти про Фінляндію. Підкресли особові займенники. Познач відмінок кожного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80" t="5283" r="14841" b="8622"/>
          <a:stretch/>
        </p:blipFill>
        <p:spPr>
          <a:xfrm flipH="1">
            <a:off x="266732" y="2294316"/>
            <a:ext cx="3048001" cy="3433012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2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Прямоугольник 9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3705944" y="2370958"/>
            <a:ext cx="37985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/>
              <a:t>Столиця </a:t>
            </a:r>
            <a:r>
              <a:rPr lang="uk-UA" sz="3200" b="1" dirty="0"/>
              <a:t>Фінляндії — місто Гельсінкі. Воно вважається одним із найкращих у світі. </a:t>
            </a:r>
            <a:endParaRPr lang="uk-UA" sz="3200" b="1" dirty="0" smtClean="0"/>
          </a:p>
        </p:txBody>
      </p:sp>
      <p:pic>
        <p:nvPicPr>
          <p:cNvPr id="3074" name="Picture 2" descr="У Гельсінкі з Києва всього за 35€ в обидва боки літаком – MyCheapTrip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4068" y="2370958"/>
            <a:ext cx="4000211" cy="2666807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5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640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1</a:t>
            </a:r>
            <a:r>
              <a:rPr lang="uk-UA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Прочитай і спиши </a:t>
            </a:r>
            <a:r>
              <a:rPr lang="uk-UA" sz="2000" b="1" dirty="0" smtClean="0">
                <a:solidFill>
                  <a:schemeClr val="bg1"/>
                </a:solidFill>
              </a:rPr>
              <a:t>цікаві факти про Фінляндію. Підкресли особові займенники. Познач відмінок кожного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80" t="5283" r="14841" b="8622"/>
          <a:stretch/>
        </p:blipFill>
        <p:spPr>
          <a:xfrm flipH="1">
            <a:off x="266732" y="2294316"/>
            <a:ext cx="3048001" cy="3433012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2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Прямоугольник 9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3678382" y="1988746"/>
            <a:ext cx="40023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/>
              <a:t>     Фіни </a:t>
            </a:r>
            <a:r>
              <a:rPr lang="uk-UA" sz="3200" b="1" dirty="0"/>
              <a:t>— сором</a:t>
            </a:r>
            <a:r>
              <a:rPr lang="uk-UA" sz="3200" b="1" dirty="0" smtClean="0"/>
              <a:t>’-</a:t>
            </a:r>
            <a:r>
              <a:rPr lang="uk-UA" sz="3200" b="1" dirty="0" err="1" smtClean="0"/>
              <a:t>язливі</a:t>
            </a:r>
            <a:r>
              <a:rPr lang="uk-UA" sz="3200" b="1" dirty="0" smtClean="0"/>
              <a:t> </a:t>
            </a:r>
            <a:r>
              <a:rPr lang="uk-UA" sz="3200" b="1" dirty="0"/>
              <a:t>й закриті </a:t>
            </a:r>
            <a:r>
              <a:rPr lang="uk-UA" sz="3200" b="1" dirty="0" err="1" smtClean="0"/>
              <a:t>лю-ди</a:t>
            </a:r>
            <a:r>
              <a:rPr lang="uk-UA" sz="3200" b="1" dirty="0"/>
              <a:t>. Та варто вам </a:t>
            </a:r>
            <a:r>
              <a:rPr lang="uk-UA" sz="3200" b="1" dirty="0" smtClean="0"/>
              <a:t>по-знайомитися </a:t>
            </a:r>
            <a:r>
              <a:rPr lang="uk-UA" sz="3200" b="1" dirty="0"/>
              <a:t>з ними </a:t>
            </a:r>
            <a:r>
              <a:rPr lang="uk-UA" sz="3200" b="1" dirty="0" smtClean="0"/>
              <a:t>ближче</a:t>
            </a:r>
            <a:r>
              <a:rPr lang="uk-UA" sz="3200" b="1" dirty="0"/>
              <a:t>, і вони </a:t>
            </a:r>
            <a:r>
              <a:rPr lang="uk-UA" sz="3200" b="1" dirty="0" smtClean="0"/>
              <a:t>ста-</a:t>
            </a:r>
            <a:r>
              <a:rPr lang="uk-UA" sz="3200" b="1" dirty="0" err="1" smtClean="0"/>
              <a:t>ють</a:t>
            </a:r>
            <a:r>
              <a:rPr lang="uk-UA" sz="3200" b="1" dirty="0" smtClean="0"/>
              <a:t> </a:t>
            </a:r>
            <a:r>
              <a:rPr lang="uk-UA" sz="3200" b="1" dirty="0"/>
              <a:t>відверті й </a:t>
            </a:r>
            <a:r>
              <a:rPr lang="uk-UA" sz="3200" b="1" dirty="0" smtClean="0"/>
              <a:t>усміх-нені</a:t>
            </a:r>
            <a:r>
              <a:rPr lang="uk-UA" sz="3200" b="1" dirty="0"/>
              <a:t>. </a:t>
            </a:r>
            <a:endParaRPr lang="uk-UA" sz="3200" b="1" dirty="0" smtClean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766" y="2334557"/>
            <a:ext cx="3582266" cy="2659743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99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7104"/>
            <a:ext cx="8732066" cy="7640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1</a:t>
            </a:r>
            <a:r>
              <a:rPr lang="uk-UA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Прочитай і спиши </a:t>
            </a:r>
            <a:r>
              <a:rPr lang="uk-UA" sz="2000" b="1" dirty="0" smtClean="0">
                <a:solidFill>
                  <a:schemeClr val="bg1"/>
                </a:solidFill>
              </a:rPr>
              <a:t>цікаві факти про Фінляндію. Підкресли особові займенники. Познач відмінок кожного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80" t="5283" r="14841" b="8622"/>
          <a:stretch/>
        </p:blipFill>
        <p:spPr>
          <a:xfrm flipH="1">
            <a:off x="266732" y="2294316"/>
            <a:ext cx="3048001" cy="3433012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3307404" y="1714499"/>
            <a:ext cx="8386883" cy="4745895"/>
            <a:chOff x="3513986" y="1448457"/>
            <a:chExt cx="8425687" cy="5251413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2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Прямоугольник 9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3742696" y="2039215"/>
            <a:ext cx="35932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/>
              <a:t>      Хокей </a:t>
            </a:r>
            <a:r>
              <a:rPr lang="uk-UA" sz="3200" b="1" dirty="0"/>
              <a:t>— найпопулярніший у Фінляндії вид спорту. Ним захоплюються від малого до старого. </a:t>
            </a:r>
          </a:p>
        </p:txBody>
      </p:sp>
      <p:pic>
        <p:nvPicPr>
          <p:cNvPr id="2052" name="Picture 4" descr="Новый детский турнир по хоккею прошел в Новосибирске | СПОРТ | АиФ  Новосибирск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3539" y="2294316"/>
            <a:ext cx="3820101" cy="253678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6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382404" y="2283080"/>
            <a:ext cx="2454192" cy="307776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23161"/>
            <a:ext cx="8732066" cy="76582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</a:t>
            </a:r>
            <a:r>
              <a:rPr lang="uk-UA" sz="2000" b="1" dirty="0" smtClean="0">
                <a:solidFill>
                  <a:schemeClr val="bg1"/>
                </a:solidFill>
              </a:rPr>
              <a:t>2. </a:t>
            </a:r>
            <a:r>
              <a:rPr lang="ru-RU" sz="2000" b="1" dirty="0">
                <a:solidFill>
                  <a:schemeClr val="bg1"/>
                </a:solidFill>
              </a:rPr>
              <a:t>Спиши </a:t>
            </a:r>
            <a:r>
              <a:rPr lang="ru-RU" sz="2000" b="1" dirty="0" err="1">
                <a:solidFill>
                  <a:schemeClr val="bg1"/>
                </a:solidFill>
              </a:rPr>
              <a:t>займенники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Познач</a:t>
            </a:r>
            <a:r>
              <a:rPr lang="ru-RU" sz="2000" b="1" dirty="0">
                <a:solidFill>
                  <a:schemeClr val="bg1"/>
                </a:solidFill>
              </a:rPr>
              <a:t> над </a:t>
            </a:r>
            <a:r>
              <a:rPr lang="ru-RU" sz="2000" b="1" dirty="0" err="1">
                <a:solidFill>
                  <a:schemeClr val="bg1"/>
                </a:solidFill>
              </a:rPr>
              <a:t>кожним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його</a:t>
            </a:r>
            <a:r>
              <a:rPr lang="ru-RU" sz="2000" b="1" dirty="0">
                <a:solidFill>
                  <a:schemeClr val="bg1"/>
                </a:solidFill>
              </a:rPr>
              <a:t> особу, </a:t>
            </a:r>
            <a:r>
              <a:rPr lang="ru-RU" sz="2000" b="1" dirty="0" err="1">
                <a:solidFill>
                  <a:schemeClr val="bg1"/>
                </a:solidFill>
              </a:rPr>
              <a:t>користуючись</a:t>
            </a:r>
            <a:r>
              <a:rPr lang="ru-RU" sz="2000" b="1" dirty="0">
                <a:solidFill>
                  <a:schemeClr val="bg1"/>
                </a:solidFill>
              </a:rPr>
              <a:t>  правилом.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92642"/>
              </p:ext>
            </p:extLst>
          </p:nvPr>
        </p:nvGraphicFramePr>
        <p:xfrm>
          <a:off x="3314733" y="1597490"/>
          <a:ext cx="8127999" cy="486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67">
                  <a:extLst>
                    <a:ext uri="{9D8B030D-6E8A-4147-A177-3AD203B41FA5}">
                      <a16:colId xmlns:a16="http://schemas.microsoft.com/office/drawing/2014/main" val="3948974285"/>
                    </a:ext>
                  </a:extLst>
                </a:gridCol>
                <a:gridCol w="3236976">
                  <a:extLst>
                    <a:ext uri="{9D8B030D-6E8A-4147-A177-3AD203B41FA5}">
                      <a16:colId xmlns:a16="http://schemas.microsoft.com/office/drawing/2014/main" val="1497636830"/>
                    </a:ext>
                  </a:extLst>
                </a:gridCol>
                <a:gridCol w="2262156">
                  <a:extLst>
                    <a:ext uri="{9D8B030D-6E8A-4147-A177-3AD203B41FA5}">
                      <a16:colId xmlns:a16="http://schemas.microsoft.com/office/drawing/2014/main" val="1613453592"/>
                    </a:ext>
                  </a:extLst>
                </a:gridCol>
              </a:tblGrid>
              <a:tr h="540978"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Займенники</a:t>
                      </a:r>
                      <a:endParaRPr lang="uk-UA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Початкова форма 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Особа </a:t>
                      </a:r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583219"/>
                  </a:ext>
                </a:extLst>
              </a:tr>
              <a:tr h="540978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427415"/>
                  </a:ext>
                </a:extLst>
              </a:tr>
              <a:tr h="540978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496560"/>
                  </a:ext>
                </a:extLst>
              </a:tr>
              <a:tr h="540978"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26771"/>
                  </a:ext>
                </a:extLst>
              </a:tr>
              <a:tr h="540978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49563"/>
                  </a:ext>
                </a:extLst>
              </a:tr>
              <a:tr h="540978"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561429"/>
                  </a:ext>
                </a:extLst>
              </a:tr>
              <a:tr h="540978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675583"/>
                  </a:ext>
                </a:extLst>
              </a:tr>
              <a:tr h="540978"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445738"/>
                  </a:ext>
                </a:extLst>
              </a:tr>
              <a:tr h="540978"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159752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174269" y="2126131"/>
            <a:ext cx="1129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мені</a:t>
            </a:r>
            <a:endParaRPr lang="uk-UA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30355" y="2131243"/>
            <a:ext cx="1129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я</a:t>
            </a:r>
            <a:endParaRPr lang="uk-UA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457790" y="2085846"/>
            <a:ext cx="1627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1-ша</a:t>
            </a:r>
            <a:endParaRPr lang="uk-UA" sz="28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174269" y="2695228"/>
            <a:ext cx="1129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їх</a:t>
            </a:r>
            <a:endParaRPr lang="uk-UA" sz="28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930354" y="2691419"/>
            <a:ext cx="1129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вони</a:t>
            </a:r>
            <a:endParaRPr lang="uk-UA" sz="28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457790" y="2677330"/>
            <a:ext cx="1627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3-тя</a:t>
            </a:r>
            <a:endParaRPr lang="uk-UA" sz="28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803905" y="3240835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тобою</a:t>
            </a:r>
            <a:endParaRPr lang="uk-UA" sz="28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930354" y="3234797"/>
            <a:ext cx="1129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ти</a:t>
            </a:r>
            <a:endParaRPr lang="uk-UA" sz="2800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457790" y="3187590"/>
            <a:ext cx="1627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2-га</a:t>
            </a:r>
            <a:endParaRPr lang="uk-UA" sz="2800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03905" y="3752162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їй</a:t>
            </a:r>
            <a:endParaRPr lang="uk-UA" sz="2800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723842" y="3782369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вона</a:t>
            </a:r>
            <a:endParaRPr lang="uk-UA" sz="28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9457790" y="3766725"/>
            <a:ext cx="1627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3-тя</a:t>
            </a:r>
            <a:endParaRPr lang="uk-UA" sz="2800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803905" y="4302294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його</a:t>
            </a:r>
            <a:endParaRPr lang="uk-UA" sz="28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723842" y="4313708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він</a:t>
            </a:r>
            <a:endParaRPr lang="uk-UA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9457790" y="4302294"/>
            <a:ext cx="1627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3-тя</a:t>
            </a:r>
            <a:endParaRPr lang="uk-UA" sz="28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85748" y="4865799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вам</a:t>
            </a:r>
            <a:endParaRPr lang="uk-UA" sz="2800" b="1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723842" y="4853166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ви</a:t>
            </a:r>
            <a:endParaRPr lang="uk-UA" sz="2800" b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434884" y="4853166"/>
            <a:ext cx="1627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2-га</a:t>
            </a:r>
            <a:endParaRPr lang="uk-UA" sz="2800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757311" y="5402094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нас</a:t>
            </a:r>
            <a:endParaRPr lang="uk-UA" sz="2800" b="1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6723842" y="5389019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м</a:t>
            </a:r>
            <a:r>
              <a:rPr lang="uk-UA" sz="2800" b="1" dirty="0" smtClean="0"/>
              <a:t>и</a:t>
            </a:r>
            <a:endParaRPr lang="uk-UA" sz="28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9434884" y="5404038"/>
            <a:ext cx="1627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1-ша</a:t>
            </a:r>
            <a:endParaRPr lang="uk-UA" sz="28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757311" y="5897662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нею</a:t>
            </a:r>
            <a:endParaRPr lang="uk-UA" sz="2800" b="1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723842" y="5897662"/>
            <a:ext cx="1699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вона</a:t>
            </a:r>
            <a:endParaRPr lang="uk-UA" sz="2800" b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9457790" y="5925314"/>
            <a:ext cx="1627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3-тя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7276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27222"/>
            <a:ext cx="8703054" cy="7610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3. </a:t>
            </a:r>
            <a:r>
              <a:rPr lang="ru-RU" sz="2000" b="1" dirty="0" smtClean="0">
                <a:solidFill>
                  <a:schemeClr val="bg1"/>
                </a:solidFill>
              </a:rPr>
              <a:t>Правило.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305300" y="2247181"/>
            <a:ext cx="7238998" cy="2781191"/>
          </a:xfrm>
          <a:prstGeom prst="round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007" y="2483614"/>
            <a:ext cx="6869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Щоб визначити </a:t>
            </a:r>
            <a:r>
              <a:rPr lang="uk-UA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особу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займенника, треба поставити його в початкову форму, тобто </a:t>
            </a:r>
            <a:r>
              <a:rPr lang="uk-UA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 називного відмінка.</a:t>
            </a: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uk-UA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055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08979" y="1649952"/>
            <a:ext cx="2372178" cy="42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4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431318" y="1634483"/>
            <a:ext cx="3774246" cy="3896912"/>
            <a:chOff x="153263" y="1685367"/>
            <a:chExt cx="3799317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037555" y="1685367"/>
              <a:ext cx="2915025" cy="277043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7176" l="11000" r="90300">
                          <a14:foregroundMark x1="52800" y1="55294" x2="52800" y2="552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1277" r="10334" b="12778"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3126"/>
            <a:ext cx="8732066" cy="7796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2. </a:t>
            </a:r>
            <a:r>
              <a:rPr lang="ru-RU" sz="2000" b="1" dirty="0">
                <a:solidFill>
                  <a:schemeClr val="bg1"/>
                </a:solidFill>
              </a:rPr>
              <a:t>Спиши </a:t>
            </a:r>
            <a:r>
              <a:rPr lang="ru-RU" sz="2000" b="1" dirty="0" err="1">
                <a:solidFill>
                  <a:schemeClr val="bg1"/>
                </a:solidFill>
              </a:rPr>
              <a:t>займенники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Познач</a:t>
            </a:r>
            <a:r>
              <a:rPr lang="ru-RU" sz="2000" b="1" dirty="0">
                <a:solidFill>
                  <a:schemeClr val="bg1"/>
                </a:solidFill>
              </a:rPr>
              <a:t> над </a:t>
            </a:r>
            <a:r>
              <a:rPr lang="ru-RU" sz="2000" b="1" dirty="0" err="1">
                <a:solidFill>
                  <a:schemeClr val="bg1"/>
                </a:solidFill>
              </a:rPr>
              <a:t>кожним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його</a:t>
            </a:r>
            <a:r>
              <a:rPr lang="ru-RU" sz="2000" b="1" dirty="0">
                <a:solidFill>
                  <a:schemeClr val="bg1"/>
                </a:solidFill>
              </a:rPr>
              <a:t> особу, </a:t>
            </a:r>
            <a:r>
              <a:rPr lang="ru-RU" sz="2000" b="1" dirty="0" err="1">
                <a:solidFill>
                  <a:schemeClr val="bg1"/>
                </a:solidFill>
              </a:rPr>
              <a:t>користуючись</a:t>
            </a:r>
            <a:r>
              <a:rPr lang="ru-RU" sz="2000" b="1" dirty="0">
                <a:solidFill>
                  <a:schemeClr val="bg1"/>
                </a:solidFill>
              </a:rPr>
              <a:t>  правилом.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396902" y="1625587"/>
            <a:ext cx="7343706" cy="2687505"/>
          </a:xfrm>
          <a:prstGeom prst="roundRect">
            <a:avLst/>
          </a:prstGeom>
          <a:solidFill>
            <a:srgbClr val="1694E9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6425" y="4765861"/>
            <a:ext cx="7388376" cy="138572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6877" y="5225054"/>
            <a:ext cx="1778880" cy="90128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7" cstate="email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5757" y="5392948"/>
            <a:ext cx="648482" cy="516764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4535670" y="1768349"/>
            <a:ext cx="7013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uk-UA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Мені, їх, тобою, їй, його, вам, нас, нею.</a:t>
            </a:r>
          </a:p>
          <a:p>
            <a:endParaRPr lang="uk-UA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8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34521</TotalTime>
  <Words>674</Words>
  <Application>Microsoft Office PowerPoint</Application>
  <PresentationFormat>Широкоэкранный</PresentationFormat>
  <Paragraphs>163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2143</cp:revision>
  <dcterms:created xsi:type="dcterms:W3CDTF">2018-01-05T16:38:53Z</dcterms:created>
  <dcterms:modified xsi:type="dcterms:W3CDTF">2022-01-26T07:05:08Z</dcterms:modified>
</cp:coreProperties>
</file>