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738" r:id="rId2"/>
    <p:sldId id="1115" r:id="rId3"/>
    <p:sldId id="1010" r:id="rId4"/>
    <p:sldId id="1005" r:id="rId5"/>
    <p:sldId id="1015" r:id="rId6"/>
    <p:sldId id="1117" r:id="rId7"/>
    <p:sldId id="1125" r:id="rId8"/>
    <p:sldId id="1103" r:id="rId9"/>
    <p:sldId id="1132" r:id="rId10"/>
    <p:sldId id="1123" r:id="rId11"/>
    <p:sldId id="1128" r:id="rId12"/>
    <p:sldId id="1131" r:id="rId13"/>
    <p:sldId id="1089" r:id="rId14"/>
    <p:sldId id="1027" r:id="rId15"/>
    <p:sldId id="1023" r:id="rId16"/>
    <p:sldId id="1033" r:id="rId17"/>
    <p:sldId id="111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110"/>
    <a:srgbClr val="92193A"/>
    <a:srgbClr val="FFFF00"/>
    <a:srgbClr val="F1059D"/>
    <a:srgbClr val="00B050"/>
    <a:srgbClr val="FF4747"/>
    <a:srgbClr val="D3514F"/>
    <a:srgbClr val="2F3242"/>
    <a:srgbClr val="F17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display?v=pq88stfnv2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077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6334" y="4736128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Молочний  шлях – наша галактика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Молочний шля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443" y="282513"/>
            <a:ext cx="6069379" cy="363925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72643" y="1837929"/>
            <a:ext cx="9752111" cy="69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Відгадай планету за описом. Запиши її назву.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7935" y="3286454"/>
            <a:ext cx="164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Місяць  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9523" y="3881027"/>
            <a:ext cx="110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Марс  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17812" y="2775566"/>
            <a:ext cx="106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Найбільша планета Сонячної системи __________________________</a:t>
            </a:r>
            <a:endParaRPr lang="ru-RU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8486904" y="2704213"/>
            <a:ext cx="164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Юпітер   </a:t>
            </a:r>
            <a:endParaRPr lang="ru-RU" sz="2800" dirty="0"/>
          </a:p>
        </p:txBody>
      </p:sp>
      <p:sp>
        <p:nvSpPr>
          <p:cNvPr id="10" name="Овал 9"/>
          <p:cNvSpPr/>
          <p:nvPr/>
        </p:nvSpPr>
        <p:spPr>
          <a:xfrm>
            <a:off x="846273" y="2886635"/>
            <a:ext cx="335544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46273" y="3468371"/>
            <a:ext cx="335544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46273" y="4050107"/>
            <a:ext cx="335544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846273" y="4626911"/>
            <a:ext cx="335544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7721629" y="4455313"/>
            <a:ext cx="164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Земля   </a:t>
            </a:r>
            <a:endParaRPr lang="ru-RU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317812" y="3349852"/>
            <a:ext cx="106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Назва природного супутника планети Земля_____________________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317812" y="3932093"/>
            <a:ext cx="106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Планета яскраво-червоного кольору ___________________________</a:t>
            </a:r>
            <a:endParaRPr lang="ru-R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1317811" y="4526666"/>
            <a:ext cx="106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Третя планета Сонячної системи __________________________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54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1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800493"/>
            <a:ext cx="8237409" cy="781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Знайди слова до теми «Всесвіт і Сонячна система». Обведи або зафарбуй різними кольорами.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96722"/>
              </p:ext>
            </p:extLst>
          </p:nvPr>
        </p:nvGraphicFramePr>
        <p:xfrm>
          <a:off x="1433078" y="2750926"/>
          <a:ext cx="47655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50">
                  <a:extLst>
                    <a:ext uri="{9D8B030D-6E8A-4147-A177-3AD203B41FA5}">
                      <a16:colId xmlns:a16="http://schemas.microsoft.com/office/drawing/2014/main" val="404649891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9762810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3497126782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8134565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1546396187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1995246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415048189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70450619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388939505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579325681"/>
                    </a:ext>
                  </a:extLst>
                </a:gridCol>
              </a:tblGrid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2178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ж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721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ш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ї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й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є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02033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ь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2969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х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8576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4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3496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ш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8701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ь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й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7174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57096"/>
                  </a:ext>
                </a:extLst>
              </a:tr>
            </a:tbl>
          </a:graphicData>
        </a:graphic>
      </p:graphicFrame>
      <p:sp>
        <p:nvSpPr>
          <p:cNvPr id="10" name="Овал 9"/>
          <p:cNvSpPr/>
          <p:nvPr/>
        </p:nvSpPr>
        <p:spPr>
          <a:xfrm>
            <a:off x="6787660" y="2793351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787660" y="3196612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787660" y="5637549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787660" y="3606866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787660" y="4013462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787660" y="4418748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6787661" y="4825667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6787661" y="5232263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187377" y="2642614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Сонце </a:t>
            </a:r>
            <a:endParaRPr lang="ru-RU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7377" y="3061092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Марс  </a:t>
            </a:r>
            <a:endParaRPr lang="ru-RU" sz="30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7377" y="3453296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Місяць  </a:t>
            </a:r>
            <a:endParaRPr lang="ru-RU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7187377" y="3864750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Комета  </a:t>
            </a:r>
            <a:endParaRPr lang="ru-RU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7187377" y="4263640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Астероїд  </a:t>
            </a:r>
            <a:endParaRPr lang="ru-RU" sz="3000" dirty="0"/>
          </a:p>
        </p:txBody>
      </p:sp>
      <p:sp>
        <p:nvSpPr>
          <p:cNvPr id="32" name="TextBox 31"/>
          <p:cNvSpPr txBox="1"/>
          <p:nvPr/>
        </p:nvSpPr>
        <p:spPr>
          <a:xfrm>
            <a:off x="7187377" y="4675662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Всесвіт  </a:t>
            </a:r>
            <a:endParaRPr lang="ru-RU" sz="3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87377" y="5080948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Галактика  </a:t>
            </a:r>
            <a:endParaRPr lang="ru-RU" sz="3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87375" y="5486574"/>
            <a:ext cx="3011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Чумацький Шлях </a:t>
            </a:r>
            <a:endParaRPr lang="ru-RU" sz="3000" dirty="0"/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73449"/>
              </p:ext>
            </p:extLst>
          </p:nvPr>
        </p:nvGraphicFramePr>
        <p:xfrm>
          <a:off x="1433078" y="2750926"/>
          <a:ext cx="47655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50">
                  <a:extLst>
                    <a:ext uri="{9D8B030D-6E8A-4147-A177-3AD203B41FA5}">
                      <a16:colId xmlns:a16="http://schemas.microsoft.com/office/drawing/2014/main" val="404649891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9762810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3497126782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8134565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1546396187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1995246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415048189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70450619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388939505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579325681"/>
                    </a:ext>
                  </a:extLst>
                </a:gridCol>
              </a:tblGrid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2178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ж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721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ш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ї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й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є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02033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ь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2969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х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8576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г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4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3496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ш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8701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ь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й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7174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5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9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bg1"/>
                </a:solidFill>
              </a:rPr>
              <a:t>Щоби відкрити інтерактивне завдання, натисніть на помаранчевий прямокутник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69521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1"/>
            <a:ext cx="7298985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Як </a:t>
            </a:r>
            <a:r>
              <a:rPr lang="ru-RU" sz="3000" dirty="0" err="1">
                <a:solidFill>
                  <a:prstClr val="white"/>
                </a:solidFill>
              </a:rPr>
              <a:t>називається</a:t>
            </a:r>
            <a:r>
              <a:rPr lang="ru-RU" sz="3000" dirty="0">
                <a:solidFill>
                  <a:prstClr val="white"/>
                </a:solidFill>
              </a:rPr>
              <a:t> наша галактика?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1911611"/>
            <a:ext cx="7298987" cy="598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Яку форму </a:t>
            </a:r>
            <a:r>
              <a:rPr lang="ru-RU" sz="3000" dirty="0" err="1">
                <a:solidFill>
                  <a:prstClr val="white"/>
                </a:solidFill>
              </a:rPr>
              <a:t>має</a:t>
            </a:r>
            <a:r>
              <a:rPr lang="ru-RU" sz="3000" dirty="0">
                <a:solidFill>
                  <a:prstClr val="white"/>
                </a:solidFill>
              </a:rPr>
              <a:t> Молочний Шлях?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5" y="2626855"/>
            <a:ext cx="9287102" cy="802733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</a:t>
            </a:r>
            <a:r>
              <a:rPr lang="ru-RU" sz="3000" dirty="0" err="1">
                <a:solidFill>
                  <a:prstClr val="white"/>
                </a:solidFill>
              </a:rPr>
              <a:t>Чому</a:t>
            </a:r>
            <a:r>
              <a:rPr lang="ru-RU" sz="3000" dirty="0">
                <a:solidFill>
                  <a:prstClr val="white"/>
                </a:solidFill>
              </a:rPr>
              <a:t> ми </a:t>
            </a:r>
            <a:r>
              <a:rPr lang="ru-RU" sz="3000" dirty="0" err="1">
                <a:solidFill>
                  <a:prstClr val="white"/>
                </a:solidFill>
              </a:rPr>
              <a:t>бачимо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тільки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частину</a:t>
            </a:r>
            <a:r>
              <a:rPr lang="ru-RU" sz="3000" dirty="0">
                <a:solidFill>
                  <a:prstClr val="white"/>
                </a:solidFill>
              </a:rPr>
              <a:t> Молочного Шляху?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3545924"/>
            <a:ext cx="11599997" cy="632706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>
                <a:solidFill>
                  <a:prstClr val="white"/>
                </a:solidFill>
              </a:rPr>
              <a:t>Звідки походить </a:t>
            </a:r>
            <a:r>
              <a:rPr lang="ru-RU" sz="3000" dirty="0" err="1">
                <a:solidFill>
                  <a:prstClr val="white"/>
                </a:solidFill>
              </a:rPr>
              <a:t>назва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нашої</a:t>
            </a:r>
            <a:r>
              <a:rPr lang="ru-RU" sz="3000" dirty="0">
                <a:solidFill>
                  <a:prstClr val="white"/>
                </a:solidFill>
              </a:rPr>
              <a:t> галактики?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ще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її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назви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знаєте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59001" y="4294966"/>
            <a:ext cx="8503714" cy="23581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500" dirty="0">
                <a:solidFill>
                  <a:prstClr val="white"/>
                </a:solidFill>
              </a:rPr>
              <a:t>5. </a:t>
            </a:r>
            <a:r>
              <a:rPr lang="ru-RU" sz="2500" dirty="0" err="1">
                <a:solidFill>
                  <a:prstClr val="white"/>
                </a:solidFill>
              </a:rPr>
              <a:t>Висловтеся</a:t>
            </a:r>
            <a:r>
              <a:rPr lang="ru-RU" sz="2500" dirty="0">
                <a:solidFill>
                  <a:prstClr val="white"/>
                </a:solidFill>
              </a:rPr>
              <a:t> по </a:t>
            </a:r>
            <a:r>
              <a:rPr lang="ru-RU" sz="2500" dirty="0" err="1">
                <a:solidFill>
                  <a:prstClr val="white"/>
                </a:solidFill>
              </a:rPr>
              <a:t>черзі</a:t>
            </a:r>
            <a:r>
              <a:rPr lang="ru-RU" sz="2500" dirty="0">
                <a:solidFill>
                  <a:prstClr val="white"/>
                </a:solidFill>
              </a:rPr>
              <a:t> про </a:t>
            </a:r>
            <a:r>
              <a:rPr lang="ru-RU" sz="2500" dirty="0" err="1">
                <a:solidFill>
                  <a:prstClr val="white"/>
                </a:solidFill>
              </a:rPr>
              <a:t>значущі</a:t>
            </a:r>
            <a:r>
              <a:rPr lang="ru-RU" sz="2500" dirty="0">
                <a:solidFill>
                  <a:prstClr val="white"/>
                </a:solidFill>
              </a:rPr>
              <a:t> для вас </a:t>
            </a:r>
            <a:r>
              <a:rPr lang="ru-RU" sz="2500" dirty="0" err="1">
                <a:solidFill>
                  <a:prstClr val="white"/>
                </a:solidFill>
              </a:rPr>
              <a:t>питання</a:t>
            </a:r>
            <a:r>
              <a:rPr lang="ru-RU" sz="2500" dirty="0">
                <a:solidFill>
                  <a:prstClr val="white"/>
                </a:solidFill>
              </a:rPr>
              <a:t> теми:</a:t>
            </a:r>
          </a:p>
          <a:p>
            <a:r>
              <a:rPr lang="ru-RU" sz="2500" dirty="0">
                <a:solidFill>
                  <a:prstClr val="white"/>
                </a:solidFill>
              </a:rPr>
              <a:t> «</a:t>
            </a:r>
            <a:r>
              <a:rPr lang="ru-RU" sz="2500" dirty="0" err="1">
                <a:solidFill>
                  <a:prstClr val="white"/>
                </a:solidFill>
              </a:rPr>
              <a:t>Сьогодні</a:t>
            </a:r>
            <a:r>
              <a:rPr lang="ru-RU" sz="2500" dirty="0">
                <a:solidFill>
                  <a:prstClr val="white"/>
                </a:solidFill>
              </a:rPr>
              <a:t> я </a:t>
            </a:r>
            <a:r>
              <a:rPr lang="ru-RU" sz="2500" dirty="0" err="1">
                <a:solidFill>
                  <a:prstClr val="white"/>
                </a:solidFill>
              </a:rPr>
              <a:t>дізнався</a:t>
            </a:r>
            <a:r>
              <a:rPr lang="ru-RU" sz="2500" dirty="0">
                <a:solidFill>
                  <a:prstClr val="white"/>
                </a:solidFill>
              </a:rPr>
              <a:t>/ </a:t>
            </a:r>
            <a:r>
              <a:rPr lang="ru-RU" sz="2500" dirty="0" err="1">
                <a:solidFill>
                  <a:prstClr val="white"/>
                </a:solidFill>
              </a:rPr>
              <a:t>дізналася</a:t>
            </a:r>
            <a:r>
              <a:rPr lang="ru-RU" sz="2500" dirty="0">
                <a:solidFill>
                  <a:prstClr val="white"/>
                </a:solidFill>
              </a:rPr>
              <a:t>…»;              «</a:t>
            </a:r>
            <a:r>
              <a:rPr lang="ru-RU" sz="2500" dirty="0" err="1">
                <a:solidFill>
                  <a:prstClr val="white"/>
                </a:solidFill>
              </a:rPr>
              <a:t>Було</a:t>
            </a:r>
            <a:r>
              <a:rPr lang="ru-RU" sz="2500" dirty="0">
                <a:solidFill>
                  <a:prstClr val="white"/>
                </a:solidFill>
              </a:rPr>
              <a:t> </a:t>
            </a:r>
            <a:r>
              <a:rPr lang="ru-RU" sz="2500" dirty="0" err="1">
                <a:solidFill>
                  <a:prstClr val="white"/>
                </a:solidFill>
              </a:rPr>
              <a:t>цікаво</a:t>
            </a:r>
            <a:r>
              <a:rPr lang="ru-RU" sz="2500" dirty="0">
                <a:solidFill>
                  <a:prstClr val="white"/>
                </a:solidFill>
              </a:rPr>
              <a:t>…»;                            «</a:t>
            </a:r>
            <a:r>
              <a:rPr lang="ru-RU" sz="2500" dirty="0" err="1">
                <a:solidFill>
                  <a:prstClr val="white"/>
                </a:solidFill>
              </a:rPr>
              <a:t>Було</a:t>
            </a:r>
            <a:r>
              <a:rPr lang="ru-RU" sz="2500" dirty="0">
                <a:solidFill>
                  <a:prstClr val="white"/>
                </a:solidFill>
              </a:rPr>
              <a:t> складно…»;                             «Я </a:t>
            </a:r>
            <a:r>
              <a:rPr lang="ru-RU" sz="2500" dirty="0" err="1">
                <a:solidFill>
                  <a:prstClr val="white"/>
                </a:solidFill>
              </a:rPr>
              <a:t>зрозумів</a:t>
            </a:r>
            <a:r>
              <a:rPr lang="ru-RU" sz="2500" dirty="0">
                <a:solidFill>
                  <a:prstClr val="white"/>
                </a:solidFill>
              </a:rPr>
              <a:t>/</a:t>
            </a:r>
            <a:r>
              <a:rPr lang="ru-RU" sz="2500" dirty="0" err="1">
                <a:solidFill>
                  <a:prstClr val="white"/>
                </a:solidFill>
              </a:rPr>
              <a:t>зрозуміла</a:t>
            </a:r>
            <a:r>
              <a:rPr lang="ru-RU" sz="2500" dirty="0">
                <a:solidFill>
                  <a:prstClr val="white"/>
                </a:solidFill>
              </a:rPr>
              <a:t>…»;         «</a:t>
            </a:r>
            <a:r>
              <a:rPr lang="ru-RU" sz="2500" dirty="0" err="1">
                <a:solidFill>
                  <a:prstClr val="white"/>
                </a:solidFill>
              </a:rPr>
              <a:t>Тепер</a:t>
            </a:r>
            <a:r>
              <a:rPr lang="ru-RU" sz="2500" dirty="0">
                <a:solidFill>
                  <a:prstClr val="white"/>
                </a:solidFill>
              </a:rPr>
              <a:t> я </a:t>
            </a:r>
            <a:r>
              <a:rPr lang="ru-RU" sz="2500" dirty="0" err="1">
                <a:solidFill>
                  <a:prstClr val="white"/>
                </a:solidFill>
              </a:rPr>
              <a:t>зможу</a:t>
            </a:r>
            <a:r>
              <a:rPr lang="ru-RU" sz="2500" dirty="0">
                <a:solidFill>
                  <a:prstClr val="white"/>
                </a:solidFill>
              </a:rPr>
              <a:t>…»;                         «Я </a:t>
            </a:r>
            <a:r>
              <a:rPr lang="ru-RU" sz="2500" dirty="0" err="1">
                <a:solidFill>
                  <a:prstClr val="white"/>
                </a:solidFill>
              </a:rPr>
              <a:t>навчився</a:t>
            </a:r>
            <a:r>
              <a:rPr lang="ru-RU" sz="2500" dirty="0">
                <a:solidFill>
                  <a:prstClr val="white"/>
                </a:solidFill>
              </a:rPr>
              <a:t>/ </a:t>
            </a:r>
            <a:r>
              <a:rPr lang="ru-RU" sz="2500" dirty="0" err="1">
                <a:solidFill>
                  <a:prstClr val="white"/>
                </a:solidFill>
              </a:rPr>
              <a:t>навчилася</a:t>
            </a:r>
            <a:r>
              <a:rPr lang="ru-RU" sz="2500" dirty="0">
                <a:solidFill>
                  <a:prstClr val="white"/>
                </a:solidFill>
              </a:rPr>
              <a:t>…»;    «У мене </a:t>
            </a:r>
            <a:r>
              <a:rPr lang="ru-RU" sz="2500" dirty="0" err="1">
                <a:solidFill>
                  <a:prstClr val="white"/>
                </a:solidFill>
              </a:rPr>
              <a:t>вийшло</a:t>
            </a:r>
            <a:r>
              <a:rPr lang="ru-RU" sz="2500" dirty="0">
                <a:solidFill>
                  <a:prstClr val="white"/>
                </a:solidFill>
              </a:rPr>
              <a:t>…»;                                   «Мене </a:t>
            </a:r>
            <a:r>
              <a:rPr lang="ru-RU" sz="2500" dirty="0" err="1">
                <a:solidFill>
                  <a:prstClr val="white"/>
                </a:solidFill>
              </a:rPr>
              <a:t>здивувало</a:t>
            </a:r>
            <a:r>
              <a:rPr lang="ru-RU" sz="2500" dirty="0">
                <a:solidFill>
                  <a:prstClr val="white"/>
                </a:solidFill>
              </a:rPr>
              <a:t>…»;              «</a:t>
            </a:r>
            <a:r>
              <a:rPr lang="ru-RU" sz="2500" dirty="0" err="1">
                <a:solidFill>
                  <a:prstClr val="white"/>
                </a:solidFill>
              </a:rPr>
              <a:t>Мені</a:t>
            </a:r>
            <a:r>
              <a:rPr lang="ru-RU" sz="2500" dirty="0">
                <a:solidFill>
                  <a:prstClr val="white"/>
                </a:solidFill>
              </a:rPr>
              <a:t> </a:t>
            </a:r>
            <a:r>
              <a:rPr lang="ru-RU" sz="2500" dirty="0" err="1">
                <a:solidFill>
                  <a:prstClr val="white"/>
                </a:solidFill>
              </a:rPr>
              <a:t>захотілося</a:t>
            </a:r>
            <a:r>
              <a:rPr lang="ru-RU" sz="2500" dirty="0">
                <a:solidFill>
                  <a:prstClr val="white"/>
                </a:solidFill>
              </a:rPr>
              <a:t>…»;                                 «Мене </a:t>
            </a:r>
            <a:r>
              <a:rPr lang="ru-RU" sz="2500" dirty="0" err="1">
                <a:solidFill>
                  <a:prstClr val="white"/>
                </a:solidFill>
              </a:rPr>
              <a:t>надихнуло</a:t>
            </a:r>
            <a:r>
              <a:rPr lang="ru-RU" sz="2500" dirty="0">
                <a:solidFill>
                  <a:prstClr val="white"/>
                </a:solidFill>
              </a:rPr>
              <a:t>…».</a:t>
            </a:r>
            <a:endParaRPr lang="uk-UA" sz="2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0835" y="3605093"/>
            <a:ext cx="2933759" cy="310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23025" y="1265380"/>
            <a:ext cx="7664638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/>
              <a:t>…за </a:t>
            </a:r>
            <a:r>
              <a:rPr lang="ru-RU" sz="3500" dirty="0" err="1"/>
              <a:t>народним</a:t>
            </a:r>
            <a:r>
              <a:rPr lang="ru-RU" sz="3500" dirty="0"/>
              <a:t> </a:t>
            </a:r>
            <a:r>
              <a:rPr lang="ru-RU" sz="3500" dirty="0" err="1"/>
              <a:t>переказом</a:t>
            </a:r>
            <a:r>
              <a:rPr lang="ru-RU" sz="3500" dirty="0"/>
              <a:t>, давно колись </a:t>
            </a:r>
            <a:r>
              <a:rPr lang="ru-RU" sz="3500" dirty="0" err="1"/>
              <a:t>Таврійським</a:t>
            </a:r>
            <a:r>
              <a:rPr lang="ru-RU" sz="3500" dirty="0"/>
              <a:t> степом чумаки ходили по </a:t>
            </a:r>
            <a:r>
              <a:rPr lang="ru-RU" sz="3500" dirty="0" err="1"/>
              <a:t>сіль</a:t>
            </a:r>
            <a:r>
              <a:rPr lang="ru-RU" sz="3500" dirty="0"/>
              <a:t> у </a:t>
            </a:r>
            <a:r>
              <a:rPr lang="ru-RU" sz="3500" dirty="0" err="1"/>
              <a:t>Крим</a:t>
            </a:r>
            <a:r>
              <a:rPr lang="ru-RU" sz="3500" dirty="0"/>
              <a:t>. </a:t>
            </a:r>
            <a:r>
              <a:rPr lang="ru-RU" sz="3500" dirty="0" err="1"/>
              <a:t>Удень</a:t>
            </a:r>
            <a:r>
              <a:rPr lang="ru-RU" sz="3500" dirty="0"/>
              <a:t> за </a:t>
            </a:r>
            <a:r>
              <a:rPr lang="ru-RU" sz="3500" dirty="0" err="1"/>
              <a:t>сонцем</a:t>
            </a:r>
            <a:r>
              <a:rPr lang="ru-RU" sz="3500" dirty="0"/>
              <a:t> дорогу </a:t>
            </a:r>
            <a:r>
              <a:rPr lang="ru-RU" sz="3500" dirty="0" err="1"/>
              <a:t>знаходили</a:t>
            </a:r>
            <a:r>
              <a:rPr lang="ru-RU" sz="3500" dirty="0"/>
              <a:t>, а </a:t>
            </a:r>
            <a:r>
              <a:rPr lang="ru-RU" sz="3500" dirty="0" err="1"/>
              <a:t>вночі</a:t>
            </a:r>
            <a:r>
              <a:rPr lang="ru-RU" sz="3500" dirty="0"/>
              <a:t> – за зорями. </a:t>
            </a:r>
            <a:r>
              <a:rPr lang="ru-RU" sz="3500" dirty="0" err="1"/>
              <a:t>Ще</a:t>
            </a:r>
            <a:r>
              <a:rPr lang="ru-RU" sz="3500" dirty="0"/>
              <a:t> й </a:t>
            </a:r>
            <a:r>
              <a:rPr lang="ru-RU" sz="3500" dirty="0" err="1"/>
              <a:t>досі</a:t>
            </a:r>
            <a:r>
              <a:rPr lang="ru-RU" sz="3500" dirty="0"/>
              <a:t> </a:t>
            </a:r>
            <a:r>
              <a:rPr lang="ru-RU" sz="3500" dirty="0" err="1"/>
              <a:t>ті</a:t>
            </a:r>
            <a:r>
              <a:rPr lang="ru-RU" sz="3500" dirty="0"/>
              <a:t> </a:t>
            </a:r>
            <a:r>
              <a:rPr lang="ru-RU" sz="3500" dirty="0" err="1"/>
              <a:t>зоряні</a:t>
            </a:r>
            <a:r>
              <a:rPr lang="ru-RU" sz="3500" dirty="0"/>
              <a:t> гони на </a:t>
            </a:r>
            <a:r>
              <a:rPr lang="ru-RU" sz="3500" dirty="0" err="1"/>
              <a:t>небі</a:t>
            </a:r>
            <a:r>
              <a:rPr lang="ru-RU" sz="3500" dirty="0"/>
              <a:t> люди </a:t>
            </a:r>
            <a:r>
              <a:rPr lang="ru-RU" sz="3500" dirty="0" err="1"/>
              <a:t>Чумацьким</a:t>
            </a:r>
            <a:r>
              <a:rPr lang="ru-RU" sz="3500" dirty="0"/>
              <a:t> Шляхом </a:t>
            </a:r>
            <a:r>
              <a:rPr lang="ru-RU" sz="3500" dirty="0" err="1"/>
              <a:t>звуть</a:t>
            </a:r>
            <a:r>
              <a:rPr lang="uk-UA" sz="3500" dirty="0"/>
              <a:t>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Ukrainian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71118" y="1371600"/>
            <a:ext cx="2814020" cy="501161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95-96.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с.95-96.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«Ресторан»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D6495B-F335-4C65-91B8-99DEC46CE7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2132" y="2905796"/>
            <a:ext cx="7007736" cy="3793096"/>
          </a:xfrm>
          <a:prstGeom prst="rect">
            <a:avLst/>
          </a:prstGeom>
        </p:spPr>
      </p:pic>
      <p:sp>
        <p:nvSpPr>
          <p:cNvPr id="4" name="Бульбашка прямої мови: прямокутна з округленими кутами 3">
            <a:extLst>
              <a:ext uri="{FF2B5EF4-FFF2-40B4-BE49-F238E27FC236}">
                <a16:creationId xmlns:a16="http://schemas.microsoft.com/office/drawing/2014/main" id="{A6C9A6B6-733A-4192-9657-F88CCFA82A4F}"/>
              </a:ext>
            </a:extLst>
          </p:cNvPr>
          <p:cNvSpPr/>
          <p:nvPr/>
        </p:nvSpPr>
        <p:spPr>
          <a:xfrm rot="21018251">
            <a:off x="237380" y="2353032"/>
            <a:ext cx="3141527" cy="1257300"/>
          </a:xfrm>
          <a:prstGeom prst="wedgeRoundRectCallout">
            <a:avLst>
              <a:gd name="adj1" fmla="val 49408"/>
              <a:gd name="adj2" fmla="val 73276"/>
              <a:gd name="adj3" fmla="val 16667"/>
            </a:avLst>
          </a:prstGeom>
          <a:solidFill>
            <a:srgbClr val="4A9B95"/>
          </a:solidFill>
          <a:ln w="38100">
            <a:solidFill>
              <a:srgbClr val="2E8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Саме ця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їжа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під час уроку була найсмачнішою. Я б з’їв її ще.</a:t>
            </a:r>
          </a:p>
        </p:txBody>
      </p:sp>
      <p:sp>
        <p:nvSpPr>
          <p:cNvPr id="20" name="Бульбашка прямої мови: прямокутна з округленими кутами 19">
            <a:extLst>
              <a:ext uri="{FF2B5EF4-FFF2-40B4-BE49-F238E27FC236}">
                <a16:creationId xmlns:a16="http://schemas.microsoft.com/office/drawing/2014/main" id="{858ED104-ACE8-4F1B-B30F-5FAA4539413B}"/>
              </a:ext>
            </a:extLst>
          </p:cNvPr>
          <p:cNvSpPr/>
          <p:nvPr/>
        </p:nvSpPr>
        <p:spPr>
          <a:xfrm>
            <a:off x="3405713" y="1321617"/>
            <a:ext cx="3127665" cy="1257300"/>
          </a:xfrm>
          <a:prstGeom prst="wedgeRoundRectCallout">
            <a:avLst>
              <a:gd name="adj1" fmla="val 14839"/>
              <a:gd name="adj2" fmla="val 73914"/>
              <a:gd name="adj3" fmla="val 16667"/>
            </a:avLst>
          </a:prstGeom>
          <a:solidFill>
            <a:srgbClr val="F5828C"/>
          </a:solidFill>
          <a:ln w="38100">
            <a:solidFill>
              <a:srgbClr val="E25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ці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страви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були зіпсовані, і мені не сподобались.</a:t>
            </a:r>
          </a:p>
        </p:txBody>
      </p:sp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EB082DA-AD6C-4302-9C79-4CCB9016858A}"/>
              </a:ext>
            </a:extLst>
          </p:cNvPr>
          <p:cNvSpPr/>
          <p:nvPr/>
        </p:nvSpPr>
        <p:spPr>
          <a:xfrm>
            <a:off x="6699722" y="1321617"/>
            <a:ext cx="3178947" cy="1257300"/>
          </a:xfrm>
          <a:prstGeom prst="wedgeRoundRectCallout">
            <a:avLst>
              <a:gd name="adj1" fmla="val -36231"/>
              <a:gd name="adj2" fmla="val 74102"/>
              <a:gd name="adj3" fmla="val 16667"/>
            </a:avLst>
          </a:prstGeom>
          <a:solidFill>
            <a:srgbClr val="5DBB97"/>
          </a:solidFill>
          <a:ln w="38100">
            <a:solidFill>
              <a:srgbClr val="439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майже переварила цю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їжу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».</a:t>
            </a:r>
          </a:p>
        </p:txBody>
      </p:sp>
      <p:sp>
        <p:nvSpPr>
          <p:cNvPr id="22" name="Бульбашка прямої мови: прямокутна з округленими кутами 21">
            <a:extLst>
              <a:ext uri="{FF2B5EF4-FFF2-40B4-BE49-F238E27FC236}">
                <a16:creationId xmlns:a16="http://schemas.microsoft.com/office/drawing/2014/main" id="{A69C44A9-2BC9-48F1-8BE1-6E63A339CC6F}"/>
              </a:ext>
            </a:extLst>
          </p:cNvPr>
          <p:cNvSpPr/>
          <p:nvPr/>
        </p:nvSpPr>
        <p:spPr>
          <a:xfrm rot="993661">
            <a:off x="9236709" y="3019861"/>
            <a:ext cx="2677701" cy="1257300"/>
          </a:xfrm>
          <a:prstGeom prst="wedgeRoundRectCallout">
            <a:avLst>
              <a:gd name="adj1" fmla="val -65145"/>
              <a:gd name="adj2" fmla="val 38094"/>
              <a:gd name="adj3" fmla="val 16667"/>
            </a:avLst>
          </a:prstGeom>
          <a:solidFill>
            <a:srgbClr val="865785"/>
          </a:solidFill>
          <a:ln w="38100">
            <a:solidFill>
              <a:srgbClr val="37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Запакуйте мені з собою …</a:t>
            </a:r>
          </a:p>
        </p:txBody>
      </p:sp>
    </p:spTree>
    <p:extLst>
      <p:ext uri="{BB962C8B-B14F-4D97-AF65-F5344CB8AC3E}">
        <p14:creationId xmlns:p14="http://schemas.microsoft.com/office/powerpoint/2010/main" val="14145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50462"/>
            <a:ext cx="8732066" cy="5442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rianças, segurando, branca, sinal | Vetor Gráti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961"/>
          <a:stretch/>
        </p:blipFill>
        <p:spPr bwMode="auto">
          <a:xfrm>
            <a:off x="5351974" y="1175330"/>
            <a:ext cx="6669382" cy="55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Фон картинки фото рисунки: Лукавое подмигивание скачать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440" y="2050382"/>
            <a:ext cx="911977" cy="9119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ак научиться слушать того, кого слушать кажется невозможным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98" r="20763"/>
          <a:stretch/>
        </p:blipFill>
        <p:spPr bwMode="auto">
          <a:xfrm>
            <a:off x="8882334" y="2050382"/>
            <a:ext cx="1490788" cy="135363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Смайлик Смайлик Open Wink, смайлик PNG | Hot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818" l="0" r="100000">
                        <a14:foregroundMark x1="6000" y1="68431" x2="6000" y2="68431"/>
                        <a14:foregroundMark x1="15375" y1="80109" x2="15375" y2="8010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6232" y="5353878"/>
            <a:ext cx="1219648" cy="8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524" y="4595167"/>
            <a:ext cx="2116598" cy="167211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6" descr="Наклейка PNG - AVATAN PLUS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978" y="1412992"/>
            <a:ext cx="2452240" cy="25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Выноска-облако 11"/>
          <p:cNvSpPr/>
          <p:nvPr/>
        </p:nvSpPr>
        <p:spPr>
          <a:xfrm>
            <a:off x="163912" y="4032529"/>
            <a:ext cx="5622613" cy="2642697"/>
          </a:xfrm>
          <a:prstGeom prst="cloudCallout">
            <a:avLst>
              <a:gd name="adj1" fmla="val -10140"/>
              <a:gd name="adj2" fmla="val -93049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очі бачити?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вуха слухати?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руки писати у зошиті?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ніжки відпочити трішки?</a:t>
            </a:r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620364"/>
            <a:ext cx="9017979" cy="173829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Що</a:t>
            </a:r>
            <a:r>
              <a:rPr lang="ru-RU" sz="3500" dirty="0"/>
              <a:t> </a:t>
            </a:r>
            <a:r>
              <a:rPr lang="ru-RU" sz="3500" dirty="0" err="1"/>
              <a:t>таке</a:t>
            </a:r>
            <a:r>
              <a:rPr lang="ru-RU" sz="3500" dirty="0"/>
              <a:t> </a:t>
            </a:r>
            <a:r>
              <a:rPr lang="ru-RU" sz="3500" dirty="0" err="1"/>
              <a:t>сузір’я</a:t>
            </a:r>
            <a:r>
              <a:rPr lang="ru-RU" sz="3500" dirty="0"/>
              <a:t>?</a:t>
            </a:r>
          </a:p>
          <a:p>
            <a:pPr algn="ctr"/>
            <a:r>
              <a:rPr lang="ru-RU" sz="3500" dirty="0" err="1"/>
              <a:t>Наведіть</a:t>
            </a:r>
            <a:r>
              <a:rPr lang="ru-RU" sz="3500" dirty="0"/>
              <a:t> </a:t>
            </a:r>
            <a:r>
              <a:rPr lang="ru-RU" sz="3500" dirty="0" err="1"/>
              <a:t>їхні</a:t>
            </a:r>
            <a:r>
              <a:rPr lang="ru-RU" sz="3500" dirty="0"/>
              <a:t> </a:t>
            </a:r>
            <a:r>
              <a:rPr lang="ru-RU" sz="3500" dirty="0" err="1"/>
              <a:t>назви</a:t>
            </a:r>
            <a:r>
              <a:rPr lang="ru-RU" sz="3500" dirty="0"/>
              <a:t>.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95-96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72689" y="2388317"/>
            <a:ext cx="7304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>
                <a:solidFill>
                  <a:srgbClr val="C00000"/>
                </a:solidFill>
              </a:rPr>
              <a:t>    </a:t>
            </a:r>
            <a:r>
              <a:rPr lang="ru-RU" sz="4000" b="1" dirty="0">
                <a:solidFill>
                  <a:srgbClr val="FF0000"/>
                </a:solidFill>
              </a:rPr>
              <a:t>Молочний Шлях –</a:t>
            </a:r>
            <a:r>
              <a:rPr lang="ru-RU" sz="4000" b="1" dirty="0">
                <a:solidFill>
                  <a:srgbClr val="C00000"/>
                </a:solidFill>
              </a:rPr>
              <a:t> </a:t>
            </a:r>
            <a:r>
              <a:rPr lang="ru-RU" sz="4000" dirty="0" err="1"/>
              <a:t>скупчення</a:t>
            </a:r>
            <a:r>
              <a:rPr lang="ru-RU" sz="4000" dirty="0"/>
              <a:t> </a:t>
            </a:r>
            <a:r>
              <a:rPr lang="ru-RU" sz="4000" dirty="0" err="1"/>
              <a:t>зір</a:t>
            </a:r>
            <a:r>
              <a:rPr lang="ru-RU" sz="4000" dirty="0"/>
              <a:t>, до </a:t>
            </a:r>
            <a:r>
              <a:rPr lang="ru-RU" sz="4000" dirty="0" err="1"/>
              <a:t>якого</a:t>
            </a:r>
            <a:r>
              <a:rPr lang="ru-RU" sz="4000" dirty="0"/>
              <a:t> </a:t>
            </a:r>
            <a:r>
              <a:rPr lang="ru-RU" sz="4000" dirty="0" err="1"/>
              <a:t>належить</a:t>
            </a:r>
            <a:r>
              <a:rPr lang="ru-RU" sz="4000" dirty="0"/>
              <a:t> </a:t>
            </a:r>
            <a:r>
              <a:rPr lang="ru-RU" sz="4000" dirty="0" err="1"/>
              <a:t>Сонячна</a:t>
            </a:r>
            <a:r>
              <a:rPr lang="ru-RU" sz="4000" dirty="0"/>
              <a:t> система.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картою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2900" y="1298141"/>
            <a:ext cx="10752992" cy="119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/>
              <a:t>     </a:t>
            </a:r>
            <a:r>
              <a:rPr lang="ru-RU" sz="3000" dirty="0" err="1"/>
              <a:t>Знайдіть</a:t>
            </a:r>
            <a:r>
              <a:rPr lang="ru-RU" sz="3000" dirty="0"/>
              <a:t> на </a:t>
            </a:r>
            <a:r>
              <a:rPr lang="ru-RU" sz="3000" dirty="0" err="1"/>
              <a:t>карті</a:t>
            </a:r>
            <a:r>
              <a:rPr lang="ru-RU" sz="3000" dirty="0"/>
              <a:t> </a:t>
            </a:r>
            <a:r>
              <a:rPr lang="ru-RU" sz="3000" dirty="0" err="1"/>
              <a:t>зоряного</a:t>
            </a:r>
            <a:r>
              <a:rPr lang="ru-RU" sz="3000" dirty="0"/>
              <a:t> неба </a:t>
            </a:r>
            <a:r>
              <a:rPr lang="ru-RU" sz="3000" dirty="0" err="1"/>
              <a:t>Чумацький</a:t>
            </a:r>
            <a:r>
              <a:rPr lang="ru-RU" sz="3000" dirty="0"/>
              <a:t> Шлях. </a:t>
            </a:r>
            <a:r>
              <a:rPr lang="ru-RU" sz="3000" dirty="0" err="1"/>
              <a:t>З’ясуйте</a:t>
            </a:r>
            <a:r>
              <a:rPr lang="ru-RU" sz="3000" dirty="0"/>
              <a:t>, </a:t>
            </a:r>
            <a:r>
              <a:rPr lang="ru-RU" sz="3000" dirty="0" err="1"/>
              <a:t>які</a:t>
            </a:r>
            <a:r>
              <a:rPr lang="ru-RU" sz="3000" dirty="0"/>
              <a:t> </a:t>
            </a:r>
            <a:r>
              <a:rPr lang="ru-RU" sz="3000" dirty="0" err="1"/>
              <a:t>сузір’я</a:t>
            </a:r>
            <a:r>
              <a:rPr lang="ru-RU" sz="3000" dirty="0"/>
              <a:t> </a:t>
            </a:r>
            <a:r>
              <a:rPr lang="ru-RU" sz="3000" dirty="0" err="1"/>
              <a:t>він</a:t>
            </a:r>
            <a:r>
              <a:rPr lang="ru-RU" sz="3000" dirty="0"/>
              <a:t> </a:t>
            </a:r>
            <a:r>
              <a:rPr lang="ru-RU" sz="3000" dirty="0" err="1"/>
              <a:t>перетинає</a:t>
            </a:r>
            <a:r>
              <a:rPr lang="ru-RU" sz="3000" dirty="0"/>
              <a:t>.</a:t>
            </a:r>
            <a:endParaRPr lang="uk-UA" sz="3000" dirty="0"/>
          </a:p>
        </p:txBody>
      </p:sp>
      <p:pic>
        <p:nvPicPr>
          <p:cNvPr id="9" name="Picture 2" descr="Дети вектор | Роялти-фри, бесплатные векторные Дети картинки на  Depositphotos®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94445" y="4783204"/>
            <a:ext cx="3393217" cy="1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7092" y="5565930"/>
            <a:ext cx="247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/>
              <a:t>Робота з картою</a:t>
            </a:r>
            <a:endParaRPr lang="ru-RU" sz="3000" b="1" dirty="0"/>
          </a:p>
        </p:txBody>
      </p:sp>
      <p:pic>
        <p:nvPicPr>
          <p:cNvPr id="2050" name="Picture 2" descr="Наша Галактика - Молочний Шлях: Молочний шлях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36" y="2576260"/>
            <a:ext cx="5275232" cy="296731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540188" y="2629747"/>
            <a:ext cx="64097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У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Північній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півкулі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наша Галактика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перетинає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ru-RU" sz="2200" b="1" dirty="0" err="1">
                <a:solidFill>
                  <a:srgbClr val="202124"/>
                </a:solidFill>
                <a:latin typeface="arial" panose="020B0604020202020204" pitchFamily="34" charset="0"/>
              </a:rPr>
              <a:t>сузір'я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 Орла,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Стріли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Лисички, Лебедя, Цефея,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Кассіопеї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Персея,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Візничого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Тельця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та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Близнюків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; у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Південній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—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Єдинорога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Корми,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Вітрил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Південного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Хреста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Циркуля,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Південного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Трикутника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Скорпіона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та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Стрільця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86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800494"/>
            <a:ext cx="8395001" cy="3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Доповни речення. Запиши інші назви Молочного Шляху.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38" y="2184025"/>
            <a:ext cx="12017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Молочний Шлях - ______________________________________________</a:t>
            </a:r>
          </a:p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  <a:endParaRPr lang="ru-RU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37" y="2184025"/>
            <a:ext cx="11763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                                   </a:t>
            </a:r>
            <a:r>
              <a:rPr lang="ru-RU" sz="3000" dirty="0" err="1"/>
              <a:t>це</a:t>
            </a:r>
            <a:r>
              <a:rPr lang="ru-RU" sz="3000" dirty="0"/>
              <a:t> </a:t>
            </a:r>
            <a:r>
              <a:rPr lang="ru-RU" sz="3000" dirty="0" err="1"/>
              <a:t>скупчення</a:t>
            </a:r>
            <a:r>
              <a:rPr lang="ru-RU" sz="3000" dirty="0"/>
              <a:t> </a:t>
            </a:r>
            <a:r>
              <a:rPr lang="ru-RU" sz="3000" dirty="0" err="1"/>
              <a:t>зір</a:t>
            </a:r>
            <a:r>
              <a:rPr lang="ru-RU" sz="3000" dirty="0"/>
              <a:t>, до </a:t>
            </a:r>
            <a:r>
              <a:rPr lang="ru-RU" sz="3000" dirty="0" err="1"/>
              <a:t>якого</a:t>
            </a:r>
            <a:r>
              <a:rPr lang="ru-RU" sz="3000" dirty="0"/>
              <a:t> </a:t>
            </a:r>
            <a:r>
              <a:rPr lang="ru-RU" sz="3000" dirty="0" err="1"/>
              <a:t>належить</a:t>
            </a:r>
            <a:r>
              <a:rPr lang="ru-RU" sz="3000" dirty="0"/>
              <a:t> наша </a:t>
            </a:r>
            <a:r>
              <a:rPr lang="ru-RU" sz="3000" dirty="0" err="1"/>
              <a:t>Сонячна</a:t>
            </a:r>
            <a:r>
              <a:rPr lang="ru-RU" sz="3000" dirty="0"/>
              <a:t> система з </a:t>
            </a:r>
            <a:r>
              <a:rPr lang="ru-RU" sz="3000" dirty="0" err="1"/>
              <a:t>усіма</a:t>
            </a:r>
            <a:r>
              <a:rPr lang="ru-RU" sz="3000" dirty="0"/>
              <a:t> планетами. </a:t>
            </a:r>
            <a:r>
              <a:rPr lang="uk-UA" sz="3000" dirty="0"/>
              <a:t>Чумацький Шлях, «Божа дорога», «Пташина дорога», «Дорога у вирій», «Зоряна дорога», «Зоряний міст», «Небесна ріка».</a:t>
            </a:r>
            <a:endParaRPr lang="ru-RU" sz="3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219388" y="4169916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59954" y="4772801"/>
            <a:ext cx="8395001" cy="3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Заповни пропуски.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93" y="5167905"/>
            <a:ext cx="12017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Зоряна  система _________________має вигляд   _________________.</a:t>
            </a:r>
            <a:endParaRPr lang="ru-RU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2768" y="5131126"/>
            <a:ext cx="1936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Галактика</a:t>
            </a:r>
            <a:endParaRPr lang="ru-RU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8984600" y="5131126"/>
            <a:ext cx="1936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диска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628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3412" y="1800494"/>
            <a:ext cx="10963835" cy="782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 яких галузях діяльності людини використовує результати дослідження Всесвіту?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88" y="2698385"/>
            <a:ext cx="1201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  <a:endParaRPr lang="ru-RU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38" y="2668664"/>
            <a:ext cx="1201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000" dirty="0"/>
              <a:t>В дослідженнях корисних копалин, в охороні природи, організації сільськогосподарського виробництва, у розвитку телебачення та медицини. З космосу вдалося підтвердити кулястість Землі, зазирнути у  важкодоступні куточки нашої планети, дізнатися про нашу Галактику та інші зоряні системи, дослідити поверхню Місяця, відкрити нові небесні тіла.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7130</TotalTime>
  <Words>895</Words>
  <Application>Microsoft Office PowerPoint</Application>
  <PresentationFormat>Широкоэкранный</PresentationFormat>
  <Paragraphs>346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2118</cp:revision>
  <dcterms:created xsi:type="dcterms:W3CDTF">2018-01-05T16:38:53Z</dcterms:created>
  <dcterms:modified xsi:type="dcterms:W3CDTF">2022-04-14T05:23:46Z</dcterms:modified>
</cp:coreProperties>
</file>