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015" r:id="rId3"/>
    <p:sldId id="2019" r:id="rId4"/>
    <p:sldId id="1985" r:id="rId5"/>
    <p:sldId id="2014" r:id="rId6"/>
    <p:sldId id="2023" r:id="rId7"/>
    <p:sldId id="2021" r:id="rId8"/>
    <p:sldId id="267" r:id="rId9"/>
    <p:sldId id="2028" r:id="rId10"/>
    <p:sldId id="2029" r:id="rId11"/>
    <p:sldId id="2027" r:id="rId12"/>
    <p:sldId id="2033" r:id="rId13"/>
    <p:sldId id="2032" r:id="rId14"/>
    <p:sldId id="2031" r:id="rId15"/>
    <p:sldId id="2030" r:id="rId16"/>
    <p:sldId id="2036" r:id="rId17"/>
    <p:sldId id="2037" r:id="rId18"/>
    <p:sldId id="2035" r:id="rId19"/>
    <p:sldId id="2038" r:id="rId20"/>
    <p:sldId id="2039" r:id="rId21"/>
    <p:sldId id="2034" r:id="rId22"/>
    <p:sldId id="2026" r:id="rId23"/>
    <p:sldId id="201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лий Савичев" initials="ВС" lastIdx="0" clrIdx="0">
    <p:extLst>
      <p:ext uri="{19B8F6BF-5375-455C-9EA6-DF929625EA0E}">
        <p15:presenceInfo xmlns:p15="http://schemas.microsoft.com/office/powerpoint/2012/main" userId="0b7174497e35e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628CF"/>
    <a:srgbClr val="FFFF00"/>
    <a:srgbClr val="295FFF"/>
    <a:srgbClr val="FF6600"/>
    <a:srgbClr val="FFB441"/>
    <a:srgbClr val="E8C4E5"/>
    <a:srgbClr val="1694E9"/>
    <a:srgbClr val="B96FA6"/>
    <a:srgbClr val="709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340" autoAdjust="0"/>
  </p:normalViewPr>
  <p:slideViewPr>
    <p:cSldViewPr snapToGrid="0">
      <p:cViewPr varScale="1">
        <p:scale>
          <a:sx n="73" d="100"/>
          <a:sy n="73" d="100"/>
        </p:scale>
        <p:origin x="73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284BD7EA-9203-441D-B09D-5F298B954C30}"/>
    <pc:docChg chg="delSld">
      <pc:chgData name="Виктория Мешковая" userId="30cc52346335888d" providerId="LiveId" clId="{284BD7EA-9203-441D-B09D-5F298B954C30}" dt="2021-02-24T17:40:14.574" v="1" actId="2696"/>
      <pc:docMkLst>
        <pc:docMk/>
      </pc:docMkLst>
      <pc:sldChg chg="del">
        <pc:chgData name="Виктория Мешковая" userId="30cc52346335888d" providerId="LiveId" clId="{284BD7EA-9203-441D-B09D-5F298B954C30}" dt="2021-02-24T17:39:56.014" v="0" actId="2696"/>
        <pc:sldMkLst>
          <pc:docMk/>
          <pc:sldMk cId="1361635452" sldId="1241"/>
        </pc:sldMkLst>
      </pc:sldChg>
      <pc:sldChg chg="del">
        <pc:chgData name="Виктория Мешковая" userId="30cc52346335888d" providerId="LiveId" clId="{284BD7EA-9203-441D-B09D-5F298B954C30}" dt="2021-02-24T17:40:14.574" v="1" actId="2696"/>
        <pc:sldMkLst>
          <pc:docMk/>
          <pc:sldMk cId="617927253" sldId="1242"/>
        </pc:sldMkLst>
      </pc:sldChg>
    </pc:docChg>
  </pc:docChgLst>
  <pc:docChgLst>
    <pc:chgData name="Виктория Мешковая" userId="30cc52346335888d" providerId="LiveId" clId="{1A0FE604-2D76-440B-B129-317B7913D48C}"/>
    <pc:docChg chg="delSld">
      <pc:chgData name="Виктория Мешковая" userId="30cc52346335888d" providerId="LiveId" clId="{1A0FE604-2D76-440B-B129-317B7913D48C}" dt="2021-07-03T16:52:16.119" v="0" actId="47"/>
      <pc:docMkLst>
        <pc:docMk/>
      </pc:docMkLst>
      <pc:sldChg chg="del">
        <pc:chgData name="Виктория Мешковая" userId="30cc52346335888d" providerId="LiveId" clId="{1A0FE604-2D76-440B-B129-317B7913D48C}" dt="2021-07-03T16:52:16.119" v="0" actId="47"/>
        <pc:sldMkLst>
          <pc:docMk/>
          <pc:sldMk cId="1074175819" sldId="1654"/>
        </pc:sldMkLst>
      </pc:sldChg>
    </pc:docChg>
  </pc:docChgLst>
  <pc:docChgLst>
    <pc:chgData name="Виктория Мешковая" userId="30cc52346335888d" providerId="LiveId" clId="{566FE17F-8EE5-4A7E-9A6D-B829DD552EA6}"/>
    <pc:docChg chg="delSld modSld">
      <pc:chgData name="Виктория Мешковая" userId="30cc52346335888d" providerId="LiveId" clId="{566FE17F-8EE5-4A7E-9A6D-B829DD552EA6}" dt="2021-02-11T07:37:40.860" v="44" actId="20577"/>
      <pc:docMkLst>
        <pc:docMk/>
      </pc:docMkLst>
      <pc:sldChg chg="del">
        <pc:chgData name="Виктория Мешковая" userId="30cc52346335888d" providerId="LiveId" clId="{566FE17F-8EE5-4A7E-9A6D-B829DD552EA6}" dt="2021-02-11T07:37:07.768" v="1" actId="2696"/>
        <pc:sldMkLst>
          <pc:docMk/>
          <pc:sldMk cId="3870262881" sldId="606"/>
        </pc:sldMkLst>
      </pc:sldChg>
      <pc:sldChg chg="del">
        <pc:chgData name="Виктория Мешковая" userId="30cc52346335888d" providerId="LiveId" clId="{566FE17F-8EE5-4A7E-9A6D-B829DD552EA6}" dt="2021-02-11T07:35:57.127" v="0" actId="2696"/>
        <pc:sldMkLst>
          <pc:docMk/>
          <pc:sldMk cId="545416198" sldId="745"/>
        </pc:sldMkLst>
      </pc:sldChg>
      <pc:sldChg chg="addSp modSp mod">
        <pc:chgData name="Виктория Мешковая" userId="30cc52346335888d" providerId="LiveId" clId="{566FE17F-8EE5-4A7E-9A6D-B829DD552EA6}" dt="2021-02-11T07:37:40.860" v="44" actId="20577"/>
        <pc:sldMkLst>
          <pc:docMk/>
          <pc:sldMk cId="1361635452" sldId="1241"/>
        </pc:sldMkLst>
        <pc:spChg chg="add mod">
          <ac:chgData name="Виктория Мешковая" userId="30cc52346335888d" providerId="LiveId" clId="{566FE17F-8EE5-4A7E-9A6D-B829DD552EA6}" dt="2021-02-11T07:37:40.860" v="44" actId="20577"/>
          <ac:spMkLst>
            <pc:docMk/>
            <pc:sldMk cId="1361635452" sldId="1241"/>
            <ac:spMk id="4" creationId="{A652BCC7-1269-4513-9F6B-B56A85F10F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25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09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5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37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0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4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5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0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8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6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6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5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0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15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92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131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6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1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6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EA2D27-3162-4589-A246-3F009B8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8C102-C502-4A93-8A3A-DA1A0CF66F8A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64A31-F6FF-4C44-89A7-4073018163D3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</a:t>
            </a:r>
            <a:r>
              <a:rPr lang="uk-UA" sz="4800" b="1" noProof="0" dirty="0">
                <a:solidFill>
                  <a:prstClr val="white"/>
                </a:solidFill>
                <a:latin typeface="Monotype Corsiva" panose="03010101010201010101" pitchFamily="66" charset="0"/>
              </a:rPr>
              <a:t>135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21E7D-C1D0-4889-B5FB-CD2358364B47}"/>
              </a:ext>
            </a:extLst>
          </p:cNvPr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7881AE-E44C-4565-B857-7C88BF936B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1144" y="4230481"/>
            <a:ext cx="3054929" cy="2238466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907957" y="46793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uk-UA" sz="2400" b="1" dirty="0">
                <a:solidFill>
                  <a:prstClr val="white"/>
                </a:solidFill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14. Множення та </a:t>
            </a:r>
            <a:r>
              <a:rPr lang="ru-RU" sz="2400" b="1" dirty="0" err="1">
                <a:solidFill>
                  <a:prstClr val="white"/>
                </a:solidFill>
              </a:rPr>
              <a:t>двоцифрові</a:t>
            </a:r>
            <a:r>
              <a:rPr lang="ru-RU" sz="2400" b="1" dirty="0">
                <a:solidFill>
                  <a:prstClr val="white"/>
                </a:solidFill>
              </a:rPr>
              <a:t> і </a:t>
            </a:r>
            <a:r>
              <a:rPr lang="ru-RU" sz="2400" b="1" dirty="0" err="1">
                <a:solidFill>
                  <a:prstClr val="white"/>
                </a:solidFill>
              </a:rPr>
              <a:t>трицифрові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52336" y="1552628"/>
            <a:ext cx="61156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Обчислення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виразів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на порядок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дій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, де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останньою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є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дія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додавання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задач на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вибір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рівнянь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4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1254327" y="1239885"/>
                <a:ext cx="10679786" cy="2200358"/>
              </a:xfrm>
              <a:prstGeom prst="doubleWave">
                <a:avLst>
                  <a:gd name="adj1" fmla="val 1545"/>
                  <a:gd name="adj2" fmla="val -72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Маса слона дорівнює 7500 кг, а його маса бивнів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𝟕𝟓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маси слона. Маса хобота у 2 рази більша від маси кожного бивня слона. Яка маса хобота слона?</a:t>
                </a:r>
                <a:endParaRPr lang="aa-ET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327" y="1239885"/>
                <a:ext cx="10679786" cy="2200358"/>
              </a:xfrm>
              <a:prstGeom prst="doubleWave">
                <a:avLst>
                  <a:gd name="adj1" fmla="val 1545"/>
                  <a:gd name="adj2" fmla="val -727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7500:75·1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168780" y="4004216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=100(кг) маса  бивнів;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100:2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60079" y="4600664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=50(кг) маса 1 бивня;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89452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43738" y="529808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5726" y="529808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50·2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57068" y="5285463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=100(кг)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40039" y="5896238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маса хобота слона 100 кг.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9891" y="3760321"/>
            <a:ext cx="2431831" cy="27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1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1254327" y="1239885"/>
                <a:ext cx="10679786" cy="2200358"/>
              </a:xfrm>
              <a:prstGeom prst="doubleWave">
                <a:avLst>
                  <a:gd name="adj1" fmla="val 1545"/>
                  <a:gd name="adj2" fmla="val -72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У зернині шоколадного дерева жиру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маси, білка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маси, крохмалю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маси, цукру і підбадьорливих речовин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𝟔𝟎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маси. Скільки кожної речовини у 3 кг </a:t>
                </a:r>
                <a:r>
                  <a:rPr lang="uk-UA" sz="3000" b="1" dirty="0" err="1">
                    <a:solidFill>
                      <a:schemeClr val="tx1"/>
                    </a:solidFill>
                  </a:rPr>
                  <a:t>зерен</a:t>
                </a:r>
                <a:r>
                  <a:rPr lang="uk-UA" sz="3000" b="1" dirty="0">
                    <a:solidFill>
                      <a:schemeClr val="tx1"/>
                    </a:solidFill>
                  </a:rPr>
                  <a:t>?  </a:t>
                </a:r>
                <a:endParaRPr lang="aa-ET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327" y="1239885"/>
                <a:ext cx="10679786" cy="2200358"/>
              </a:xfrm>
              <a:prstGeom prst="doubleWave">
                <a:avLst>
                  <a:gd name="adj1" fmla="val 1545"/>
                  <a:gd name="adj2" fmla="val -727"/>
                </a:avLst>
              </a:prstGeom>
              <a:blipFill rotWithShape="0">
                <a:blip r:embed="rId2"/>
                <a:stretch>
                  <a:fillRect b="-546"/>
                </a:stretch>
              </a:blipFill>
              <a:ln w="28575"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23754" y="3782118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75741" y="3782118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3000:2·1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46350" y="3782118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=1500(г) жиру;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439911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75741" y="439118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3000:5·1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119061" y="4399112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=600(г) білка;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5000248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61488" y="5000248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3000:15·1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294978" y="4968135"/>
            <a:ext cx="372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=200(г) крохмалю;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6128545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38827" y="561289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90815" y="561289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3000:60·1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294978" y="5609745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=50(г) цукру;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37648" y="6136110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1500г, 600г, 200г, 50г.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7" t="18277" r="-1" b="19501"/>
          <a:stretch/>
        </p:blipFill>
        <p:spPr>
          <a:xfrm>
            <a:off x="7813019" y="3933686"/>
            <a:ext cx="4250826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0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вираз для розв'язання задачі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900534" y="3844628"/>
            <a:ext cx="37887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а:4:7·с</a:t>
            </a: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462680" y="1290898"/>
            <a:ext cx="10300959" cy="1772771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57150" cmpd="dbl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spc="-150" dirty="0">
                <a:solidFill>
                  <a:srgbClr val="002060"/>
                </a:solidFill>
              </a:rPr>
              <a:t>4 </a:t>
            </a:r>
            <a:r>
              <a:rPr lang="uk-UA" sz="3600" spc="-150" dirty="0" err="1">
                <a:solidFill>
                  <a:srgbClr val="002060"/>
                </a:solidFill>
              </a:rPr>
              <a:t>кролям</a:t>
            </a:r>
            <a:r>
              <a:rPr lang="uk-UA" sz="3600" spc="-150" dirty="0">
                <a:solidFill>
                  <a:srgbClr val="002060"/>
                </a:solidFill>
              </a:rPr>
              <a:t> на 7 днів потрібно </a:t>
            </a:r>
            <a:r>
              <a:rPr lang="uk-UA" sz="3600" i="1" spc="-150" dirty="0">
                <a:solidFill>
                  <a:srgbClr val="002060"/>
                </a:solidFill>
              </a:rPr>
              <a:t>а</a:t>
            </a:r>
            <a:r>
              <a:rPr lang="uk-UA" sz="3600" spc="-150" dirty="0">
                <a:solidFill>
                  <a:srgbClr val="002060"/>
                </a:solidFill>
              </a:rPr>
              <a:t> кг сіна. Скільки сіна потрібно заготовити одному кролику на </a:t>
            </a:r>
            <a:r>
              <a:rPr lang="uk-UA" sz="3600" i="1" spc="-150" dirty="0">
                <a:solidFill>
                  <a:srgbClr val="002060"/>
                </a:solidFill>
              </a:rPr>
              <a:t>с</a:t>
            </a:r>
            <a:r>
              <a:rPr lang="uk-UA" sz="3600" spc="-150" dirty="0">
                <a:solidFill>
                  <a:srgbClr val="002060"/>
                </a:solidFill>
              </a:rPr>
              <a:t> днів?</a:t>
            </a:r>
            <a:endParaRPr lang="aa-ET" sz="3600" spc="-150" dirty="0">
              <a:solidFill>
                <a:srgbClr val="002060"/>
              </a:solidFill>
            </a:endParaRPr>
          </a:p>
        </p:txBody>
      </p:sp>
      <p:pic>
        <p:nvPicPr>
          <p:cNvPr id="4098" name="Picture 2" descr="Як намалювати кролика - малюємо реалістичного, пасхального і декоративного  кроли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63255" y="352387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2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25775" y="1391346"/>
            <a:ext cx="10679786" cy="1712339"/>
          </a:xfrm>
          <a:prstGeom prst="round2DiagRect">
            <a:avLst>
              <a:gd name="adj1" fmla="val 11352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spc="-150" dirty="0">
                <a:solidFill>
                  <a:schemeClr val="tx1"/>
                </a:solidFill>
              </a:rPr>
              <a:t>Периметр квадрата на 12 см більший за його сторону. Знайди площу квадрата.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4755" y="3537879"/>
            <a:ext cx="3197245" cy="31972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053086" y="439075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053086" y="3797148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208251" y="5310279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549301" y="490447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90938" y="4808126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29187" y="5588804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786505" y="504158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61812" y="5024999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4·4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896429" y="5041584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=16(см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91165" y="5588804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 квадрата 16 см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1EFDA4E5-34DB-45B3-B49A-2FA9D9721A89}"/>
              </a:ext>
            </a:extLst>
          </p:cNvPr>
          <p:cNvSpPr/>
          <p:nvPr/>
        </p:nvSpPr>
        <p:spPr>
          <a:xfrm>
            <a:off x="1768512" y="3103685"/>
            <a:ext cx="783740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1)Нехай довжина квадрата буде х см, </a:t>
            </a:r>
          </a:p>
          <a:p>
            <a:pPr lvl="0"/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тоді Р=х·4. </a:t>
            </a:r>
          </a:p>
          <a:p>
            <a:pPr lvl="0"/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Складемо рівняння:  4· х-х=12</a:t>
            </a:r>
          </a:p>
          <a:p>
            <a:pPr lvl="0"/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3·х = 12</a:t>
            </a:r>
          </a:p>
          <a:p>
            <a:pPr lvl="0"/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х= 4 (см)- довжина</a:t>
            </a:r>
          </a:p>
        </p:txBody>
      </p:sp>
    </p:spTree>
    <p:extLst>
      <p:ext uri="{BB962C8B-B14F-4D97-AF65-F5344CB8AC3E}">
        <p14:creationId xmlns:p14="http://schemas.microsoft.com/office/powerpoint/2010/main" val="414955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2198077" y="1478340"/>
            <a:ext cx="5071391" cy="871675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· 25 + 16 + 25 + 14 · 25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940368" y="3574112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60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940370" y="2751686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12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372940" y="2937981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1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940369" y="3953299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     24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940369" y="4356996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2365131" y="3543231"/>
            <a:ext cx="8089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2365131" y="4356883"/>
            <a:ext cx="826034" cy="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623733" y="3574112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70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623735" y="2751686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14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4056305" y="2937981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2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623734" y="3953299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     28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623734" y="4356996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350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4048496" y="3543231"/>
            <a:ext cx="8089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4048496" y="4356883"/>
            <a:ext cx="826034" cy="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290065" y="2743760"/>
            <a:ext cx="3106589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300+16+25+350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396654" y="274126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= 691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5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7269468" y="1478340"/>
            <a:ext cx="1660467" cy="87167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691</a:t>
            </a: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8631" y="3613700"/>
            <a:ext cx="2892669" cy="289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4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  <p:bldP spid="18" grpId="0"/>
      <p:bldP spid="21" grpId="0"/>
      <p:bldP spid="22" grpId="0"/>
      <p:bldP spid="23" grpId="0"/>
      <p:bldP spid="24" grpId="0"/>
      <p:bldP spid="25" grpId="0"/>
      <p:bldP spid="28" grpId="0"/>
      <p:bldP spid="31" grpId="0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2198077" y="1478340"/>
            <a:ext cx="5071391" cy="871675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 · 50 + 17 · 50 + 126 · 50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940368" y="3574112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1800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940370" y="2751686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  36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180115" y="2964122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2365131" y="3543231"/>
            <a:ext cx="8089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623733" y="3574112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850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623735" y="2751686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  17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893891" y="2947352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4048496" y="3543231"/>
            <a:ext cx="8089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Рисунок 3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9331" y="3768332"/>
            <a:ext cx="2892669" cy="2892669"/>
          </a:xfrm>
          <a:prstGeom prst="rect">
            <a:avLst/>
          </a:prstGeom>
        </p:spPr>
      </p:pic>
      <p:sp>
        <p:nvSpPr>
          <p:cNvPr id="2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307098" y="357411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6300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307100" y="275168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  126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5577256" y="2947351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5731861" y="3543230"/>
            <a:ext cx="8089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001330" y="2785412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=8950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011397" y="2751685"/>
            <a:ext cx="3240433" cy="45589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  1800+850+6300</a:t>
            </a:r>
          </a:p>
        </p:txBody>
      </p:sp>
      <p:sp>
        <p:nvSpPr>
          <p:cNvPr id="40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7269468" y="1478340"/>
            <a:ext cx="1660467" cy="87167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8950</a:t>
            </a:r>
          </a:p>
        </p:txBody>
      </p:sp>
    </p:spTree>
    <p:extLst>
      <p:ext uri="{BB962C8B-B14F-4D97-AF65-F5344CB8AC3E}">
        <p14:creationId xmlns:p14="http://schemas.microsoft.com/office/powerpoint/2010/main" val="222294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1" grpId="0"/>
      <p:bldP spid="22" grpId="0"/>
      <p:bldP spid="23" grpId="0"/>
      <p:bldP spid="29" grpId="0"/>
      <p:bldP spid="30" grpId="0"/>
      <p:bldP spid="32" grpId="0"/>
      <p:bldP spid="34" grpId="0"/>
      <p:bldP spid="37" grpId="0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2198077" y="1478340"/>
            <a:ext cx="5071391" cy="871675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 · 36 · 4 + 25 · 37 · 8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9331" y="3768332"/>
            <a:ext cx="2892669" cy="2892669"/>
          </a:xfrm>
          <a:prstGeom prst="rect">
            <a:avLst/>
          </a:prstGeom>
        </p:spPr>
      </p:pic>
      <p:sp>
        <p:nvSpPr>
          <p:cNvPr id="2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722127" y="3563876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150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722129" y="2741450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25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2154699" y="2927745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2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722128" y="3943063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     75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722128" y="4346760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900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2146890" y="3532995"/>
            <a:ext cx="8089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2146890" y="4346647"/>
            <a:ext cx="826034" cy="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482783" y="3573999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3600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482785" y="2751573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900</a:t>
            </a:r>
          </a:p>
          <a:p>
            <a:pPr algn="ctr"/>
            <a:r>
              <a:rPr lang="uk-UA" sz="3200" i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3714720" y="2937981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3907546" y="3543118"/>
            <a:ext cx="8089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997314" y="356475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175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997316" y="274232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25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5429886" y="2928620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5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997315" y="394393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     75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997315" y="4347635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925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5422077" y="3533870"/>
            <a:ext cx="8089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5422077" y="4347522"/>
            <a:ext cx="826034" cy="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636856" y="356967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7400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636858" y="274724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925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6868793" y="2933655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7061619" y="3538792"/>
            <a:ext cx="8089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368749" y="3573999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11000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6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368751" y="2751573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3600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7400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8428434" y="2937981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uk-UA" i="1" dirty="0"/>
              <a:t>+</a:t>
            </a:r>
            <a:endParaRPr lang="ru-RU" i="1" dirty="0"/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8793512" y="3543118"/>
            <a:ext cx="8089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7269468" y="1478340"/>
            <a:ext cx="1660467" cy="87167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11000</a:t>
            </a:r>
          </a:p>
        </p:txBody>
      </p:sp>
    </p:spTree>
    <p:extLst>
      <p:ext uri="{BB962C8B-B14F-4D97-AF65-F5344CB8AC3E}">
        <p14:creationId xmlns:p14="http://schemas.microsoft.com/office/powerpoint/2010/main" val="42528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  <p:bldP spid="31" grpId="0"/>
      <p:bldP spid="39" grpId="0"/>
      <p:bldP spid="41" grpId="0"/>
      <p:bldP spid="42" grpId="0"/>
      <p:bldP spid="47" grpId="0"/>
      <p:bldP spid="48" grpId="0"/>
      <p:bldP spid="49" grpId="0"/>
      <p:bldP spid="50" grpId="0"/>
      <p:bldP spid="51" grpId="0"/>
      <p:bldP spid="54" grpId="0"/>
      <p:bldP spid="55" grpId="0"/>
      <p:bldP spid="56" grpId="0"/>
      <p:bldP spid="65" grpId="0"/>
      <p:bldP spid="66" grpId="0"/>
      <p:bldP spid="67" grpId="0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45535" y="1565479"/>
            <a:ext cx="10679786" cy="1886938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Один із множників збільшили у 3 рази. Як треба змінити другий множник, щоб добуток збільшився в 6 разів? 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EE5A57E-B2D1-45AA-A3D1-79A6961D7D63}"/>
              </a:ext>
            </a:extLst>
          </p:cNvPr>
          <p:cNvSpPr/>
          <p:nvPr/>
        </p:nvSpPr>
        <p:spPr>
          <a:xfrm>
            <a:off x="2161773" y="3699993"/>
            <a:ext cx="81439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другий множник треба збільшити у 2 р.</a:t>
            </a:r>
            <a:endParaRPr lang="ru-RU" sz="3600" b="1" cap="none" spc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E5A57E-B2D1-45AA-A3D1-79A6961D7D63}"/>
              </a:ext>
            </a:extLst>
          </p:cNvPr>
          <p:cNvSpPr/>
          <p:nvPr/>
        </p:nvSpPr>
        <p:spPr>
          <a:xfrm>
            <a:off x="3593286" y="4397123"/>
            <a:ext cx="264046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ru-RU" sz="60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· </a:t>
            </a:r>
            <a:r>
              <a:rPr lang="ru-RU" sz="60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ru-RU" sz="60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ru-RU" sz="6000" b="1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EE5A57E-B2D1-45AA-A3D1-79A6961D7D63}"/>
              </a:ext>
            </a:extLst>
          </p:cNvPr>
          <p:cNvSpPr/>
          <p:nvPr/>
        </p:nvSpPr>
        <p:spPr>
          <a:xfrm>
            <a:off x="2508062" y="5383331"/>
            <a:ext cx="518122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ru-RU" sz="6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2·3</a:t>
            </a:r>
            <a:r>
              <a:rPr lang="ru-RU" sz="60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· (</a:t>
            </a:r>
            <a:r>
              <a:rPr lang="ru-RU" sz="60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4·2</a:t>
            </a:r>
            <a:r>
              <a:rPr lang="ru-RU" sz="60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= </a:t>
            </a:r>
            <a:r>
              <a:rPr lang="ru-RU" sz="60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9136" y="3889282"/>
            <a:ext cx="3196772" cy="319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6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ділення з перевіркою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1450732" y="1259295"/>
            <a:ext cx="10309960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sz="3600" b="1" dirty="0"/>
              <a:t>795 : 30        2584 : 60       9896:700     5670 : 400</a:t>
            </a:r>
            <a:endParaRPr lang="aa-ET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52589" y="4011968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15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33068" y="3324282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195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37430" y="2640685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795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618011" y="2591005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30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735331" y="2949675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60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631774" y="2968603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2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915599" y="2977286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734611" y="3626026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180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2633876" y="2965613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2615910" y="2656622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868182" y="340574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780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868184" y="258331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  26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4090895" y="2757280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2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618965" y="3975617"/>
            <a:ext cx="1482979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780+15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028767" y="3999915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=785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4343400" y="3368278"/>
            <a:ext cx="758544" cy="6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6940090" y="3988124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748904" y="3299266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184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753266" y="2615669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2584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897288" y="2591005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60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751167" y="2924659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240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911051" y="2968603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8194876" y="2977286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3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6750447" y="3601010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</a:t>
            </a:r>
            <a:r>
              <a:rPr lang="uk-UA" sz="3200" i="1" u="sng" dirty="0">
                <a:solidFill>
                  <a:schemeClr val="tx1"/>
                </a:solidFill>
              </a:rPr>
              <a:t>180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7913153" y="2965613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7895187" y="2656622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323958" y="340574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2580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323960" y="258331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  43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9546671" y="2757280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4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306923" y="3975617"/>
            <a:ext cx="1437601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2580+4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674185" y="3999915"/>
            <a:ext cx="1327640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=2584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9799176" y="3368278"/>
            <a:ext cx="758544" cy="6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Рисунок 4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6745" y="4232646"/>
            <a:ext cx="2462431" cy="24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3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1" grpId="0"/>
      <p:bldP spid="26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3" grpId="0"/>
      <p:bldP spid="44" grpId="0"/>
      <p:bldP spid="45" grpId="0"/>
      <p:bldP spid="46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ділення з перевіркою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1567167" y="1411697"/>
            <a:ext cx="10309960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sz="3600" b="1" dirty="0"/>
              <a:t>795 : 30        2584 : 60       9896:700     5670 : 400</a:t>
            </a:r>
            <a:endParaRPr lang="aa-ET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61348" y="4457224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96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259805" y="3780873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2896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264167" y="3097276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9896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263206" y="3037153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700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62068" y="3406266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700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276969" y="3414751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1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60794" y="3423434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261348" y="4082617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2800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2279071" y="3411761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2261105" y="3102770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371248" y="384298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9800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371250" y="302055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  14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700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3449312" y="3220642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2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371248" y="4405693"/>
            <a:ext cx="1689822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9800+96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058357" y="4429991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=9896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3846466" y="3805520"/>
            <a:ext cx="758544" cy="6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6639115" y="4377818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70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637572" y="3701467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1670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641934" y="3017870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5670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669396" y="2985060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400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639835" y="3326860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400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683159" y="3362658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1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7966984" y="3371341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6639115" y="4003211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1600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7685261" y="3359668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7667295" y="3050677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005231" y="3808989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5600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005233" y="2986563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  14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400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9043322" y="3173412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4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062040" y="4377818"/>
            <a:ext cx="1655728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5600+70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638550" y="4377100"/>
            <a:ext cx="1327640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=5670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9480449" y="3771526"/>
            <a:ext cx="758544" cy="6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Рисунок 4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7693" y="4319511"/>
            <a:ext cx="2462431" cy="24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4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1" grpId="0"/>
      <p:bldP spid="26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3" grpId="0"/>
      <p:bldP spid="44" grpId="0"/>
      <p:bldP spid="45" grpId="0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89940"/>
            <a:ext cx="8732066" cy="4949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solidFill>
                  <a:schemeClr val="bg1"/>
                </a:solidFill>
              </a:rPr>
              <a:t>Організація класу </a:t>
            </a:r>
            <a:endParaRPr lang="uk-UA" sz="20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815" y="1261563"/>
            <a:ext cx="4552699" cy="53037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31945" y="1928261"/>
            <a:ext cx="6322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Добрий</a:t>
            </a:r>
            <a:r>
              <a:rPr lang="ru-RU" sz="3600" b="1" dirty="0">
                <a:solidFill>
                  <a:srgbClr val="2F3242"/>
                </a:solidFill>
              </a:rPr>
              <a:t> день!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Сіли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рівно</a:t>
            </a:r>
            <a:r>
              <a:rPr lang="ru-RU" sz="3600" b="1" dirty="0">
                <a:solidFill>
                  <a:srgbClr val="2F3242"/>
                </a:solidFill>
              </a:rPr>
              <a:t>, </a:t>
            </a:r>
            <a:r>
              <a:rPr lang="ru-RU" sz="3600" b="1" dirty="0" err="1">
                <a:solidFill>
                  <a:srgbClr val="2F3242"/>
                </a:solidFill>
              </a:rPr>
              <a:t>озирнулись</a:t>
            </a:r>
            <a:r>
              <a:rPr lang="ru-RU" sz="3600" b="1" dirty="0">
                <a:solidFill>
                  <a:srgbClr val="2F3242"/>
                </a:solidFill>
              </a:rPr>
              <a:t>,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>
                <a:solidFill>
                  <a:srgbClr val="2F3242"/>
                </a:solidFill>
              </a:rPr>
              <a:t>Один одному </a:t>
            </a:r>
            <a:r>
              <a:rPr lang="ru-RU" sz="3600" b="1" dirty="0" err="1">
                <a:solidFill>
                  <a:srgbClr val="2F3242"/>
                </a:solidFill>
              </a:rPr>
              <a:t>всміхнулись</a:t>
            </a:r>
            <a:r>
              <a:rPr lang="ru-RU" sz="3600" b="1" dirty="0">
                <a:solidFill>
                  <a:srgbClr val="2F3242"/>
                </a:solidFill>
              </a:rPr>
              <a:t>.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Якщо</a:t>
            </a:r>
            <a:r>
              <a:rPr lang="ru-RU" sz="3600" b="1" dirty="0">
                <a:solidFill>
                  <a:srgbClr val="2F3242"/>
                </a:solidFill>
              </a:rPr>
              <a:t> добре </a:t>
            </a:r>
            <a:r>
              <a:rPr lang="ru-RU" sz="3600" b="1" dirty="0" err="1">
                <a:solidFill>
                  <a:srgbClr val="2F3242"/>
                </a:solidFill>
              </a:rPr>
              <a:t>працювати</a:t>
            </a:r>
            <a:r>
              <a:rPr lang="ru-RU" sz="3600" b="1" dirty="0">
                <a:solidFill>
                  <a:srgbClr val="2F3242"/>
                </a:solidFill>
              </a:rPr>
              <a:t> –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Вийдуть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гарні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результати</a:t>
            </a:r>
            <a:r>
              <a:rPr lang="ru-RU" sz="3600" b="1" dirty="0">
                <a:solidFill>
                  <a:srgbClr val="2F3242"/>
                </a:solidFill>
              </a:rPr>
              <a:t>.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Тож</a:t>
            </a:r>
            <a:r>
              <a:rPr lang="ru-RU" sz="3600" b="1" dirty="0">
                <a:solidFill>
                  <a:srgbClr val="2F3242"/>
                </a:solidFill>
              </a:rPr>
              <a:t> не </a:t>
            </a:r>
            <a:r>
              <a:rPr lang="ru-RU" sz="3600" b="1" dirty="0" err="1">
                <a:solidFill>
                  <a:srgbClr val="2F3242"/>
                </a:solidFill>
              </a:rPr>
              <a:t>гаємо</a:t>
            </a:r>
            <a:r>
              <a:rPr lang="ru-RU" sz="3600" b="1" dirty="0">
                <a:solidFill>
                  <a:srgbClr val="2F3242"/>
                </a:solidFill>
              </a:rPr>
              <a:t> ми час,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Бо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знання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чекають</a:t>
            </a:r>
            <a:r>
              <a:rPr lang="ru-RU" sz="3600" b="1" dirty="0">
                <a:solidFill>
                  <a:srgbClr val="2F3242"/>
                </a:solidFill>
              </a:rPr>
              <a:t> нас!</a:t>
            </a:r>
            <a:endParaRPr lang="en-US" sz="36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0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рівняння</a:t>
            </a:r>
          </a:p>
        </p:txBody>
      </p:sp>
      <p:sp>
        <p:nvSpPr>
          <p:cNvPr id="7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1494366" y="1325325"/>
            <a:ext cx="4028915" cy="65613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850 - х : 40 = 790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1501447" y="1983747"/>
            <a:ext cx="4028915" cy="30944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40 = 850 - 790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40 = 60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60 · 40</a:t>
            </a:r>
          </a:p>
          <a:p>
            <a:pPr algn="ctr"/>
            <a:r>
              <a:rPr lang="uk-UA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2400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850 - 2400 : 40 = 790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790 =790</a:t>
            </a:r>
          </a:p>
        </p:txBody>
      </p:sp>
      <p:sp>
        <p:nvSpPr>
          <p:cNvPr id="12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6535649" y="1325325"/>
            <a:ext cx="4028915" cy="656130"/>
          </a:xfrm>
          <a:prstGeom prst="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7 + 540 = 846</a:t>
            </a:r>
          </a:p>
        </p:txBody>
      </p:sp>
      <p:sp>
        <p:nvSpPr>
          <p:cNvPr id="13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6542730" y="1983747"/>
            <a:ext cx="4028915" cy="30944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7 = 846 - 540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7 = 306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306 · 7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2142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2142 : 7 + 540 = 846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864 = 864</a:t>
            </a:r>
          </a:p>
        </p:txBody>
      </p:sp>
      <p:pic>
        <p:nvPicPr>
          <p:cNvPr id="14" name="Picture 2" descr="Добірка ідей, які допоможуть урізноманітнити виховні години, зробити клас  дружним і швидко порозумітися зі своїми учнями. Роменська загальноосвітня  школа І-ІІІ ступенів №7">
            <a:extLst>
              <a:ext uri="{FF2B5EF4-FFF2-40B4-BE49-F238E27FC236}">
                <a16:creationId xmlns:a16="http://schemas.microsoft.com/office/drawing/2014/main" id="{82E20A4F-C60F-46B6-A09D-AE58F96E7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6539" y="5137747"/>
            <a:ext cx="4612607" cy="158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59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92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№522, 523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с.92 №522, 523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0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167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err="1">
                <a:solidFill>
                  <a:schemeClr val="bg1"/>
                </a:solidFill>
              </a:rPr>
              <a:t>Рефлексійна</a:t>
            </a:r>
            <a:r>
              <a:rPr lang="uk-UA" sz="2000" dirty="0">
                <a:solidFill>
                  <a:schemeClr val="bg1"/>
                </a:solidFill>
              </a:rPr>
              <a:t> мішень. «Влуч» цеглинкою </a:t>
            </a:r>
            <a:r>
              <a:rPr lang="en-US" sz="2000" dirty="0">
                <a:solidFill>
                  <a:schemeClr val="bg1"/>
                </a:solidFill>
              </a:rPr>
              <a:t>LEGO </a:t>
            </a:r>
            <a:r>
              <a:rPr lang="ru-RU" sz="2000" dirty="0">
                <a:solidFill>
                  <a:schemeClr val="bg1"/>
                </a:solidFill>
              </a:rPr>
              <a:t>в м</a:t>
            </a:r>
            <a:r>
              <a:rPr lang="uk-UA" sz="2000" dirty="0" err="1">
                <a:solidFill>
                  <a:schemeClr val="bg1"/>
                </a:solidFill>
              </a:rPr>
              <a:t>ішень</a:t>
            </a:r>
            <a:r>
              <a:rPr lang="uk-UA" sz="2000" dirty="0">
                <a:solidFill>
                  <a:schemeClr val="bg1"/>
                </a:solidFill>
              </a:rPr>
              <a:t> та оціни урок.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972B65-38A6-4425-90F9-66A36A60928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6118" y="1223496"/>
            <a:ext cx="5161544" cy="557446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A446548-4351-4217-95BA-38ED70B9C26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85" y="1142672"/>
            <a:ext cx="6933771" cy="561635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3A98004-342B-4CBF-87B9-F9C6EB76D8A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5709" y="2527884"/>
            <a:ext cx="1733068" cy="63552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0118F9C-E6E6-43FA-BD57-89A0A579D47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5709" y="3213616"/>
            <a:ext cx="1733068" cy="63552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C963A41-AF80-41CE-958D-5C34874562F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5709" y="4637357"/>
            <a:ext cx="1733068" cy="63552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D8662B-5F50-4CC9-B348-7A3E25E4D8E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5709" y="3911414"/>
            <a:ext cx="1733068" cy="63552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74F61A4-B658-42A1-9376-D32110CA7A0D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5709" y="5397568"/>
            <a:ext cx="1733068" cy="6355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BF4B14D-D02D-4009-BE1B-693ADDF30CA0}"/>
              </a:ext>
            </a:extLst>
          </p:cNvPr>
          <p:cNvSpPr txBox="1"/>
          <p:nvPr/>
        </p:nvSpPr>
        <p:spPr>
          <a:xfrm>
            <a:off x="4965218" y="2517073"/>
            <a:ext cx="100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23D872-2D9F-4929-B6DD-1CBEF8C1D11C}"/>
              </a:ext>
            </a:extLst>
          </p:cNvPr>
          <p:cNvSpPr txBox="1"/>
          <p:nvPr/>
        </p:nvSpPr>
        <p:spPr>
          <a:xfrm>
            <a:off x="4965218" y="3163404"/>
            <a:ext cx="100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C539E9-DF50-4972-A83D-31D4A07A6D9D}"/>
              </a:ext>
            </a:extLst>
          </p:cNvPr>
          <p:cNvSpPr txBox="1"/>
          <p:nvPr/>
        </p:nvSpPr>
        <p:spPr>
          <a:xfrm>
            <a:off x="4965218" y="3855798"/>
            <a:ext cx="100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74152D-77D2-42C9-8C43-6B169C30F228}"/>
              </a:ext>
            </a:extLst>
          </p:cNvPr>
          <p:cNvSpPr txBox="1"/>
          <p:nvPr/>
        </p:nvSpPr>
        <p:spPr>
          <a:xfrm>
            <a:off x="4965218" y="4537805"/>
            <a:ext cx="100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DA14A3-82D1-4008-A15F-DF842198EA10}"/>
              </a:ext>
            </a:extLst>
          </p:cNvPr>
          <p:cNvSpPr txBox="1"/>
          <p:nvPr/>
        </p:nvSpPr>
        <p:spPr>
          <a:xfrm>
            <a:off x="4965218" y="5262066"/>
            <a:ext cx="100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5</a:t>
            </a:r>
          </a:p>
        </p:txBody>
      </p:sp>
    </p:spTree>
    <p:extLst>
      <p:ext uri="{BB962C8B-B14F-4D97-AF65-F5344CB8AC3E}">
        <p14:creationId xmlns:p14="http://schemas.microsoft.com/office/powerpoint/2010/main" val="1329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14733" y="416249"/>
            <a:ext cx="8759280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Усно обчисли 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628" y="1236068"/>
            <a:ext cx="1460440" cy="31954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243068" y="1901330"/>
            <a:ext cx="3504977" cy="383309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631106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604266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090846" y="3408604"/>
            <a:ext cx="1486653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65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117686" y="3408604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0" name="Прямая со стрелкой 9"/>
          <p:cNvCxnSpPr>
            <a:stCxn id="2" idx="2"/>
          </p:cNvCxnSpPr>
          <p:nvPr/>
        </p:nvCxnSpPr>
        <p:spPr>
          <a:xfrm>
            <a:off x="3374396" y="2742065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604266" y="2742065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4860976" y="4659480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7090846" y="4659480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604266" y="5326018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117613" y="3408202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28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04266" y="5325215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93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44951" y="1008631"/>
            <a:ext cx="63190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3800" b="0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5964595" y="3248810"/>
            <a:ext cx="7986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sz="96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540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1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14733" y="407255"/>
            <a:ext cx="8719951" cy="4616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Усно обчисли 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628" y="1236068"/>
            <a:ext cx="1460440" cy="31954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60094" y="2742065"/>
            <a:ext cx="3504977" cy="383309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622805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54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595965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010616" y="3307532"/>
            <a:ext cx="1486653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11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109385" y="3408604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0" name="Прямая со стрелкой 9"/>
          <p:cNvCxnSpPr>
            <a:stCxn id="2" idx="2"/>
          </p:cNvCxnSpPr>
          <p:nvPr/>
        </p:nvCxnSpPr>
        <p:spPr>
          <a:xfrm>
            <a:off x="4366095" y="2742065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6595965" y="2742065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2725129" y="4480760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4954999" y="4480760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3468419" y="5149038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109312" y="3408202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6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468419" y="514729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66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523826" y="859343"/>
            <a:ext cx="65755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138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941346" y="2824974"/>
            <a:ext cx="63190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138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928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1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0190" y="3463257"/>
            <a:ext cx="531616" cy="663225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0986" y="3472097"/>
            <a:ext cx="517446" cy="645546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7486" y="3472097"/>
            <a:ext cx="521963" cy="65118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6316" y="3463257"/>
            <a:ext cx="531616" cy="663225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5782" y="3459175"/>
            <a:ext cx="531616" cy="663225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6578" y="3468015"/>
            <a:ext cx="517446" cy="645546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3078" y="3468015"/>
            <a:ext cx="521963" cy="651182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1908" y="3459175"/>
            <a:ext cx="531616" cy="663225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8601" y="3468014"/>
            <a:ext cx="531616" cy="663225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9397" y="3476854"/>
            <a:ext cx="517446" cy="645546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5897" y="3476854"/>
            <a:ext cx="521963" cy="651182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4727" y="3468014"/>
            <a:ext cx="531616" cy="663225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0717" y="3459175"/>
            <a:ext cx="531616" cy="663225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1513" y="3468015"/>
            <a:ext cx="517446" cy="645546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98013" y="3468015"/>
            <a:ext cx="521963" cy="651182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66843" y="3459175"/>
            <a:ext cx="531616" cy="663225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31423" y="3468014"/>
            <a:ext cx="531616" cy="663225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2219" y="3476854"/>
            <a:ext cx="517446" cy="645546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8719" y="3476854"/>
            <a:ext cx="521963" cy="651182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7549" y="3468014"/>
            <a:ext cx="531616" cy="66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90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1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>
                <a:solidFill>
                  <a:schemeClr val="bg1"/>
                </a:solidFill>
              </a:rPr>
              <a:t>513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одне завдання ( на вибір)</a:t>
            </a:r>
          </a:p>
        </p:txBody>
      </p:sp>
      <p:sp>
        <p:nvSpPr>
          <p:cNvPr id="7" name="Прямоугольник: скругленные углы 1">
            <a:extLst>
              <a:ext uri="{FF2B5EF4-FFF2-40B4-BE49-F238E27FC236}">
                <a16:creationId xmlns:a16="http://schemas.microsoft.com/office/drawing/2014/main" id="{14DA8714-4554-43F3-82D0-411184FF15BC}"/>
              </a:ext>
            </a:extLst>
          </p:cNvPr>
          <p:cNvSpPr/>
          <p:nvPr/>
        </p:nvSpPr>
        <p:spPr>
          <a:xfrm>
            <a:off x="1331289" y="1380612"/>
            <a:ext cx="10563306" cy="127114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1. Кенгуру, відчуваючи небезпеку, долає 72 м за 6 стрибків. Яка довжина стрибка кенгуру?</a:t>
            </a:r>
            <a:endParaRPr lang="aa-ET" sz="4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Изображения Кенгуру | Бесплатные векторы, стоковые фото и PS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3829" y="3037635"/>
            <a:ext cx="3238275" cy="32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единительная линия 12"/>
          <p:cNvCxnSpPr/>
          <p:nvPr/>
        </p:nvCxnSpPr>
        <p:spPr>
          <a:xfrm flipV="1">
            <a:off x="3406846" y="5973453"/>
            <a:ext cx="0" cy="365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1733065" y="5842818"/>
            <a:ext cx="0" cy="414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1733068" y="6174090"/>
            <a:ext cx="0" cy="414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10957560" y="6156139"/>
            <a:ext cx="0" cy="414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1749498" y="6048051"/>
            <a:ext cx="1657348" cy="180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1733068" y="6363172"/>
            <a:ext cx="92244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2268911" y="561198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? м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5369817" y="6381123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72 м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9FEAA6-551B-4BD2-9EAA-4656EA60E2D8}"/>
              </a:ext>
            </a:extLst>
          </p:cNvPr>
          <p:cNvSpPr/>
          <p:nvPr/>
        </p:nvSpPr>
        <p:spPr>
          <a:xfrm>
            <a:off x="2274988" y="3285500"/>
            <a:ext cx="221246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72:6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79FEAA6-551B-4BD2-9EAA-4656EA60E2D8}"/>
              </a:ext>
            </a:extLst>
          </p:cNvPr>
          <p:cNvSpPr/>
          <p:nvPr/>
        </p:nvSpPr>
        <p:spPr>
          <a:xfrm>
            <a:off x="4403476" y="3285500"/>
            <a:ext cx="189186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=12</a:t>
            </a:r>
          </a:p>
        </p:txBody>
      </p:sp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100" y="3037635"/>
            <a:ext cx="3538684" cy="3314567"/>
          </a:xfrm>
          <a:prstGeom prst="rect">
            <a:avLst/>
          </a:prstGeom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>
                <a:solidFill>
                  <a:schemeClr val="bg1"/>
                </a:solidFill>
              </a:rPr>
              <a:t>513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одне завдання ( на вибір)</a:t>
            </a:r>
          </a:p>
        </p:txBody>
      </p:sp>
      <p:sp>
        <p:nvSpPr>
          <p:cNvPr id="7" name="Прямоугольник: скругленные углы 1">
            <a:extLst>
              <a:ext uri="{FF2B5EF4-FFF2-40B4-BE49-F238E27FC236}">
                <a16:creationId xmlns:a16="http://schemas.microsoft.com/office/drawing/2014/main" id="{14DA8714-4554-43F3-82D0-411184FF15BC}"/>
              </a:ext>
            </a:extLst>
          </p:cNvPr>
          <p:cNvSpPr/>
          <p:nvPr/>
        </p:nvSpPr>
        <p:spPr>
          <a:xfrm>
            <a:off x="1331289" y="1380612"/>
            <a:ext cx="10563306" cy="127114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2. За 5 днів 5 </a:t>
            </a:r>
            <a:r>
              <a:rPr lang="uk-UA" sz="4000" b="1" dirty="0" err="1">
                <a:solidFill>
                  <a:schemeClr val="tx1"/>
                </a:solidFill>
              </a:rPr>
              <a:t>коал</a:t>
            </a:r>
            <a:r>
              <a:rPr lang="uk-UA" sz="4000" b="1" dirty="0">
                <a:solidFill>
                  <a:schemeClr val="tx1"/>
                </a:solidFill>
              </a:rPr>
              <a:t> з'їдають 25 кг листя евкаліпту. Яку масу листя 2 </a:t>
            </a:r>
            <a:r>
              <a:rPr lang="uk-UA" sz="4000" b="1" dirty="0" err="1">
                <a:solidFill>
                  <a:schemeClr val="tx1"/>
                </a:solidFill>
              </a:rPr>
              <a:t>коали</a:t>
            </a:r>
            <a:r>
              <a:rPr lang="uk-UA" sz="4000" b="1" dirty="0">
                <a:solidFill>
                  <a:schemeClr val="tx1"/>
                </a:solidFill>
              </a:rPr>
              <a:t> за 30 діб.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9FEAA6-551B-4BD2-9EAA-4656EA60E2D8}"/>
              </a:ext>
            </a:extLst>
          </p:cNvPr>
          <p:cNvSpPr/>
          <p:nvPr/>
        </p:nvSpPr>
        <p:spPr>
          <a:xfrm>
            <a:off x="4005784" y="3164649"/>
            <a:ext cx="541526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25:5:5·2·30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79FEAA6-551B-4BD2-9EAA-4656EA60E2D8}"/>
              </a:ext>
            </a:extLst>
          </p:cNvPr>
          <p:cNvSpPr/>
          <p:nvPr/>
        </p:nvSpPr>
        <p:spPr>
          <a:xfrm>
            <a:off x="9421049" y="3164649"/>
            <a:ext cx="189186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=60</a:t>
            </a:r>
          </a:p>
        </p:txBody>
      </p:sp>
      <p:sp>
        <p:nvSpPr>
          <p:cNvPr id="2" name="AutoShape 2" descr="Коала вектор: стоковые векторные изображения, иллюстрации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72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>
                <a:solidFill>
                  <a:schemeClr val="bg1"/>
                </a:solidFill>
              </a:rPr>
              <a:t>513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одне завдання ( на вибір)</a:t>
            </a:r>
          </a:p>
        </p:txBody>
      </p:sp>
      <p:sp>
        <p:nvSpPr>
          <p:cNvPr id="7" name="Прямоугольник: скругленные углы 1">
            <a:extLst>
              <a:ext uri="{FF2B5EF4-FFF2-40B4-BE49-F238E27FC236}">
                <a16:creationId xmlns:a16="http://schemas.microsoft.com/office/drawing/2014/main" id="{14DA8714-4554-43F3-82D0-411184FF15BC}"/>
              </a:ext>
            </a:extLst>
          </p:cNvPr>
          <p:cNvSpPr/>
          <p:nvPr/>
        </p:nvSpPr>
        <p:spPr>
          <a:xfrm>
            <a:off x="1431763" y="1423646"/>
            <a:ext cx="10563306" cy="127114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3. 20 яєць калібрі важать 5 г. </a:t>
            </a:r>
          </a:p>
          <a:p>
            <a:pPr algn="ctr"/>
            <a:r>
              <a:rPr lang="uk-UA" sz="4000" b="1" dirty="0">
                <a:solidFill>
                  <a:schemeClr val="tx1"/>
                </a:solidFill>
              </a:rPr>
              <a:t>Скільки яєць колібрі важитимуть 100 г.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9FEAA6-551B-4BD2-9EAA-4656EA60E2D8}"/>
              </a:ext>
            </a:extLst>
          </p:cNvPr>
          <p:cNvSpPr/>
          <p:nvPr/>
        </p:nvSpPr>
        <p:spPr>
          <a:xfrm>
            <a:off x="4339015" y="2910446"/>
            <a:ext cx="42306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100:5·20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79FEAA6-551B-4BD2-9EAA-4656EA60E2D8}"/>
              </a:ext>
            </a:extLst>
          </p:cNvPr>
          <p:cNvSpPr/>
          <p:nvPr/>
        </p:nvSpPr>
        <p:spPr>
          <a:xfrm>
            <a:off x="8670730" y="2910446"/>
            <a:ext cx="246413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=400</a:t>
            </a:r>
          </a:p>
        </p:txBody>
      </p:sp>
      <p:sp>
        <p:nvSpPr>
          <p:cNvPr id="2" name="AutoShape 2" descr="Коала вектор: стоковые векторные изображения, иллюстрации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 descr="иллюстрация зеленого и синего колибри, Дания Зарядное устройство Baterie  externu0103 Солнечные батареи, синие и зеленые пищевые колибри, синий, еда,  животные png | PNGWi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64994" y="3563938"/>
            <a:ext cx="2226171" cy="271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акие бывают категории куриных яиц и насколько они полезн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3447" y="5482916"/>
            <a:ext cx="1265568" cy="80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Какие бывают категории куриных яиц и насколько они полезн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375" y="5590803"/>
            <a:ext cx="1265568" cy="80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Какие бывают категории куриных яиц и насколько они полезн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2527" y="5495250"/>
            <a:ext cx="1265568" cy="80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Какие бывают категории куриных яиц и насколько они полезн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2455" y="5603137"/>
            <a:ext cx="1265568" cy="80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Какие бывают категории куриных яиц и насколько они полезн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4024" y="5279476"/>
            <a:ext cx="1265568" cy="80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Какие бывают категории куриных яиц и насколько они полезн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63952" y="5387363"/>
            <a:ext cx="1265568" cy="80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Какие бывают категории куриных яиц и насколько они полезн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8086" y="5790235"/>
            <a:ext cx="1265568" cy="80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Какие бывают категории куриных яиц и насколько они полезн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88014" y="5898122"/>
            <a:ext cx="1265568" cy="80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194874" y="5078921"/>
            <a:ext cx="151355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20 яєць</a:t>
            </a:r>
          </a:p>
          <a:p>
            <a:pPr algn="ctr"/>
            <a:r>
              <a:rPr lang="uk-UA" sz="3200" b="1" dirty="0"/>
              <a:t>5 г</a:t>
            </a:r>
            <a:endParaRPr lang="ru-RU" sz="32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8014024" y="4898280"/>
            <a:ext cx="104868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b="1" dirty="0"/>
              <a:t>? </a:t>
            </a:r>
          </a:p>
          <a:p>
            <a:pPr algn="ctr"/>
            <a:r>
              <a:rPr lang="uk-UA" sz="3200" b="1" dirty="0"/>
              <a:t>100 г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5358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theme/theme1.xml><?xml version="1.0" encoding="utf-8"?>
<a:theme xmlns:a="http://schemas.openxmlformats.org/drawingml/2006/main" name="Презентація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</Template>
  <TotalTime>4387</TotalTime>
  <Words>931</Words>
  <Application>Microsoft Office PowerPoint</Application>
  <PresentationFormat>Широкоэкранный</PresentationFormat>
  <Paragraphs>369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Monotype Corsiva</vt:lpstr>
      <vt:lpstr>Times New Roman</vt:lpstr>
      <vt:lpstr>Презентація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457</cp:revision>
  <dcterms:created xsi:type="dcterms:W3CDTF">2018-01-05T16:38:53Z</dcterms:created>
  <dcterms:modified xsi:type="dcterms:W3CDTF">2022-04-14T05:26:35Z</dcterms:modified>
</cp:coreProperties>
</file>