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738" r:id="rId2"/>
    <p:sldId id="1115" r:id="rId3"/>
    <p:sldId id="1065" r:id="rId4"/>
    <p:sldId id="1010" r:id="rId5"/>
    <p:sldId id="1005" r:id="rId6"/>
    <p:sldId id="1015" r:id="rId7"/>
    <p:sldId id="1117" r:id="rId8"/>
    <p:sldId id="1125" r:id="rId9"/>
    <p:sldId id="1103" r:id="rId10"/>
    <p:sldId id="1132" r:id="rId11"/>
    <p:sldId id="1123" r:id="rId12"/>
    <p:sldId id="1128" r:id="rId13"/>
    <p:sldId id="1131" r:id="rId14"/>
    <p:sldId id="1089" r:id="rId15"/>
    <p:sldId id="1027" r:id="rId16"/>
    <p:sldId id="1023" r:id="rId17"/>
    <p:sldId id="1033" r:id="rId18"/>
    <p:sldId id="1116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2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110"/>
    <a:srgbClr val="92193A"/>
    <a:srgbClr val="FFFF00"/>
    <a:srgbClr val="F1059D"/>
    <a:srgbClr val="00B050"/>
    <a:srgbClr val="FF4747"/>
    <a:srgbClr val="D3514F"/>
    <a:srgbClr val="2F3242"/>
    <a:srgbClr val="F17D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83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26D62-0A69-489C-AD8A-DBBB454FE69F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61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541F5A-B942-463D-BFFB-A6C0BF2A95D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79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F5CA3-AACC-4614-BF69-00E689DA5E5C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00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57AFC-C01B-4F35-8E90-7CDC7BDC9F41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8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057DF8-A1C4-4191-9BCE-6255C9741248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66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EB527B-8C9A-436C-98CD-9931061FA41E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8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CE2E25-D864-431C-9803-DC1DF816B3B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86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41627C-B8CA-44C8-AA80-F38F7E2DC94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1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8820F-613B-4084-A210-F6071CA8AA1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30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3D5AF-C886-45A1-B5DC-5A526CB61C15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37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3D2A21-8E22-4A57-9D96-C14531AB525D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97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FBF2D6-4F70-474E-8189-F1C29A9FD44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14.04.2022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94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apps.org/display?v=pq88stfnv21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jpe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14.04.2022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109" y="2660821"/>
            <a:ext cx="2151017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</a:rPr>
              <a:t>№</a:t>
            </a:r>
            <a:r>
              <a:rPr lang="uk-UA" sz="4500" b="1" dirty="0">
                <a:solidFill>
                  <a:prstClr val="white"/>
                </a:solidFill>
                <a:latin typeface="Monotype Corsiva" panose="03010101010201010101" pitchFamily="66" charset="0"/>
              </a:rPr>
              <a:t>077</a:t>
            </a:r>
            <a:endParaRPr kumimoji="0" lang="ru-RU" sz="4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6334" y="4736128"/>
            <a:ext cx="93500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2F3242"/>
                </a:solidFill>
              </a:rPr>
              <a:t>Молочний  шлях – наша галактика </a:t>
            </a:r>
            <a:endParaRPr lang="uk-UA" sz="6000" b="1" dirty="0">
              <a:solidFill>
                <a:srgbClr val="2F324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0106" y="178195"/>
            <a:ext cx="240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Я досліджую світ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000" b="1" dirty="0">
                <a:solidFill>
                  <a:prstClr val="white"/>
                </a:solidFill>
                <a:latin typeface="Calibri" panose="020F0502020204030204"/>
              </a:rPr>
              <a:t>4 клас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Молочний шлях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1443" y="282513"/>
            <a:ext cx="6069379" cy="3639258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64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3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03412" y="1800494"/>
            <a:ext cx="10963835" cy="782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У яких галузях діяльності людини використовує результати дослідження Всесвіту?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788" y="2698385"/>
            <a:ext cx="120173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__________________________________________________________________________________________________________________________________________________________________________________________</a:t>
            </a:r>
          </a:p>
          <a:p>
            <a:r>
              <a:rPr lang="uk-UA" sz="3000" dirty="0"/>
              <a:t>__________________________________________________________________________________________________________________________________________________________________________________________</a:t>
            </a:r>
            <a:endParaRPr lang="ru-RU" sz="3000" dirty="0"/>
          </a:p>
        </p:txBody>
      </p:sp>
      <p:sp>
        <p:nvSpPr>
          <p:cNvPr id="13" name="TextBox 12"/>
          <p:cNvSpPr txBox="1"/>
          <p:nvPr/>
        </p:nvSpPr>
        <p:spPr>
          <a:xfrm>
            <a:off x="70338" y="2668664"/>
            <a:ext cx="120173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3000" dirty="0"/>
              <a:t>В дослідженнях корисних копалин, в охороні природи, організації сільськогосподарського виробництва, у розвитку телебачення та медицини. З космосу вдалося підтвердити кулястість Землі, зазирнути у  важкодоступні куточки нашої планети, дізнатися про нашу Галактику та інші зоряні системи, дослідити поверхню Місяця, відкрити нові небесні тіла.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67599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5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072643" y="1837929"/>
            <a:ext cx="9752111" cy="690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Відгадай планету за описом. Запиши її назву.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37935" y="3286454"/>
            <a:ext cx="1641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Місяць  </a:t>
            </a:r>
            <a:endParaRPr lang="ru-R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389523" y="3881027"/>
            <a:ext cx="1104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Марс  </a:t>
            </a:r>
            <a:endParaRPr lang="ru-RU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317812" y="2775566"/>
            <a:ext cx="10623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Найбільша планета Сонячної системи __________________________</a:t>
            </a:r>
            <a:endParaRPr lang="ru-RU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8486904" y="2704213"/>
            <a:ext cx="1641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Юпітер   </a:t>
            </a:r>
            <a:endParaRPr lang="ru-RU" sz="2800" dirty="0"/>
          </a:p>
        </p:txBody>
      </p:sp>
      <p:sp>
        <p:nvSpPr>
          <p:cNvPr id="10" name="Овал 9"/>
          <p:cNvSpPr/>
          <p:nvPr/>
        </p:nvSpPr>
        <p:spPr>
          <a:xfrm>
            <a:off x="846273" y="2886635"/>
            <a:ext cx="335544" cy="322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846273" y="3468371"/>
            <a:ext cx="335544" cy="322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846273" y="4050107"/>
            <a:ext cx="335544" cy="322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846273" y="4626911"/>
            <a:ext cx="335544" cy="322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7721629" y="4455313"/>
            <a:ext cx="1641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Земля   </a:t>
            </a:r>
            <a:endParaRPr lang="ru-RU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1317812" y="3349852"/>
            <a:ext cx="10623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Назва природного супутника планети Земля_____________________</a:t>
            </a:r>
            <a:endParaRPr lang="ru-RU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1317812" y="3932093"/>
            <a:ext cx="10623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Планета яскраво-червоного кольору ___________________________</a:t>
            </a:r>
            <a:endParaRPr lang="ru-RU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1317811" y="4526666"/>
            <a:ext cx="10623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Третя планета Сонячної системи __________________________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7548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41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6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733068" y="1800493"/>
            <a:ext cx="8237409" cy="781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Знайди слова до теми «Всесвіт і Сонячна система». Обведи або зафарбуй різними кольорами.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796722"/>
              </p:ext>
            </p:extLst>
          </p:nvPr>
        </p:nvGraphicFramePr>
        <p:xfrm>
          <a:off x="1433078" y="2750926"/>
          <a:ext cx="47655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550">
                  <a:extLst>
                    <a:ext uri="{9D8B030D-6E8A-4147-A177-3AD203B41FA5}">
                      <a16:colId xmlns:a16="http://schemas.microsoft.com/office/drawing/2014/main" val="4046498910"/>
                    </a:ext>
                  </a:extLst>
                </a:gridCol>
                <a:gridCol w="476550">
                  <a:extLst>
                    <a:ext uri="{9D8B030D-6E8A-4147-A177-3AD203B41FA5}">
                      <a16:colId xmlns:a16="http://schemas.microsoft.com/office/drawing/2014/main" val="2197628106"/>
                    </a:ext>
                  </a:extLst>
                </a:gridCol>
                <a:gridCol w="476550">
                  <a:extLst>
                    <a:ext uri="{9D8B030D-6E8A-4147-A177-3AD203B41FA5}">
                      <a16:colId xmlns:a16="http://schemas.microsoft.com/office/drawing/2014/main" val="3497126782"/>
                    </a:ext>
                  </a:extLst>
                </a:gridCol>
                <a:gridCol w="476550">
                  <a:extLst>
                    <a:ext uri="{9D8B030D-6E8A-4147-A177-3AD203B41FA5}">
                      <a16:colId xmlns:a16="http://schemas.microsoft.com/office/drawing/2014/main" val="2181345656"/>
                    </a:ext>
                  </a:extLst>
                </a:gridCol>
                <a:gridCol w="476550">
                  <a:extLst>
                    <a:ext uri="{9D8B030D-6E8A-4147-A177-3AD203B41FA5}">
                      <a16:colId xmlns:a16="http://schemas.microsoft.com/office/drawing/2014/main" val="1546396187"/>
                    </a:ext>
                  </a:extLst>
                </a:gridCol>
                <a:gridCol w="476550">
                  <a:extLst>
                    <a:ext uri="{9D8B030D-6E8A-4147-A177-3AD203B41FA5}">
                      <a16:colId xmlns:a16="http://schemas.microsoft.com/office/drawing/2014/main" val="2119952460"/>
                    </a:ext>
                  </a:extLst>
                </a:gridCol>
                <a:gridCol w="476550">
                  <a:extLst>
                    <a:ext uri="{9D8B030D-6E8A-4147-A177-3AD203B41FA5}">
                      <a16:colId xmlns:a16="http://schemas.microsoft.com/office/drawing/2014/main" val="4150481890"/>
                    </a:ext>
                  </a:extLst>
                </a:gridCol>
                <a:gridCol w="476550">
                  <a:extLst>
                    <a:ext uri="{9D8B030D-6E8A-4147-A177-3AD203B41FA5}">
                      <a16:colId xmlns:a16="http://schemas.microsoft.com/office/drawing/2014/main" val="70450619"/>
                    </a:ext>
                  </a:extLst>
                </a:gridCol>
                <a:gridCol w="476550">
                  <a:extLst>
                    <a:ext uri="{9D8B030D-6E8A-4147-A177-3AD203B41FA5}">
                      <a16:colId xmlns:a16="http://schemas.microsoft.com/office/drawing/2014/main" val="3889395056"/>
                    </a:ext>
                  </a:extLst>
                </a:gridCol>
                <a:gridCol w="476550">
                  <a:extLst>
                    <a:ext uri="{9D8B030D-6E8A-4147-A177-3AD203B41FA5}">
                      <a16:colId xmlns:a16="http://schemas.microsoft.com/office/drawing/2014/main" val="579325681"/>
                    </a:ext>
                  </a:extLst>
                </a:gridCol>
              </a:tblGrid>
              <a:tr h="387737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к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к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ч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к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у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ю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821784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в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к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п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д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д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ж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я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857218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ш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ї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е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й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в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є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м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302033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у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е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ь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м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д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029694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в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ц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ю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х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385768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в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я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е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к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н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н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я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640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н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і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ц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13496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і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м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і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в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н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е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ш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718701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ч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у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м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ц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ь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к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й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971740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п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і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ч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у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м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д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д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57096"/>
                  </a:ext>
                </a:extLst>
              </a:tr>
            </a:tbl>
          </a:graphicData>
        </a:graphic>
      </p:graphicFrame>
      <p:sp>
        <p:nvSpPr>
          <p:cNvPr id="10" name="Овал 9"/>
          <p:cNvSpPr/>
          <p:nvPr/>
        </p:nvSpPr>
        <p:spPr>
          <a:xfrm>
            <a:off x="6787660" y="2793351"/>
            <a:ext cx="263769" cy="271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6787660" y="3196612"/>
            <a:ext cx="263769" cy="271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6787660" y="5637549"/>
            <a:ext cx="263769" cy="271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6787660" y="3606866"/>
            <a:ext cx="263769" cy="271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6787660" y="4013462"/>
            <a:ext cx="263769" cy="271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6787660" y="4418748"/>
            <a:ext cx="263769" cy="271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6787661" y="4825667"/>
            <a:ext cx="263769" cy="271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6787661" y="5232263"/>
            <a:ext cx="263769" cy="271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7187377" y="2642614"/>
            <a:ext cx="19518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Сонце </a:t>
            </a:r>
            <a:endParaRPr lang="ru-RU" sz="3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87377" y="3061092"/>
            <a:ext cx="19518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Марс  </a:t>
            </a:r>
            <a:endParaRPr lang="ru-RU" sz="3000" dirty="0"/>
          </a:p>
        </p:txBody>
      </p:sp>
      <p:sp>
        <p:nvSpPr>
          <p:cNvPr id="29" name="TextBox 28"/>
          <p:cNvSpPr txBox="1"/>
          <p:nvPr/>
        </p:nvSpPr>
        <p:spPr>
          <a:xfrm>
            <a:off x="7187377" y="3453296"/>
            <a:ext cx="19518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Місяць  </a:t>
            </a:r>
            <a:endParaRPr lang="ru-RU" sz="3000" dirty="0"/>
          </a:p>
        </p:txBody>
      </p:sp>
      <p:sp>
        <p:nvSpPr>
          <p:cNvPr id="30" name="TextBox 29"/>
          <p:cNvSpPr txBox="1"/>
          <p:nvPr/>
        </p:nvSpPr>
        <p:spPr>
          <a:xfrm>
            <a:off x="7187377" y="3864750"/>
            <a:ext cx="19518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Комета  </a:t>
            </a:r>
            <a:endParaRPr lang="ru-RU" sz="3000" dirty="0"/>
          </a:p>
        </p:txBody>
      </p:sp>
      <p:sp>
        <p:nvSpPr>
          <p:cNvPr id="31" name="TextBox 30"/>
          <p:cNvSpPr txBox="1"/>
          <p:nvPr/>
        </p:nvSpPr>
        <p:spPr>
          <a:xfrm>
            <a:off x="7187377" y="4263640"/>
            <a:ext cx="19518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Астероїд  </a:t>
            </a:r>
            <a:endParaRPr lang="ru-RU" sz="3000" dirty="0"/>
          </a:p>
        </p:txBody>
      </p:sp>
      <p:sp>
        <p:nvSpPr>
          <p:cNvPr id="32" name="TextBox 31"/>
          <p:cNvSpPr txBox="1"/>
          <p:nvPr/>
        </p:nvSpPr>
        <p:spPr>
          <a:xfrm>
            <a:off x="7187377" y="4675662"/>
            <a:ext cx="19518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Всесвіт  </a:t>
            </a:r>
            <a:endParaRPr lang="ru-RU" sz="3000" dirty="0"/>
          </a:p>
        </p:txBody>
      </p:sp>
      <p:sp>
        <p:nvSpPr>
          <p:cNvPr id="33" name="TextBox 32"/>
          <p:cNvSpPr txBox="1"/>
          <p:nvPr/>
        </p:nvSpPr>
        <p:spPr>
          <a:xfrm>
            <a:off x="7187377" y="5080948"/>
            <a:ext cx="19518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Галактика  </a:t>
            </a:r>
            <a:endParaRPr lang="ru-RU" sz="3000" dirty="0"/>
          </a:p>
        </p:txBody>
      </p:sp>
      <p:sp>
        <p:nvSpPr>
          <p:cNvPr id="34" name="TextBox 33"/>
          <p:cNvSpPr txBox="1"/>
          <p:nvPr/>
        </p:nvSpPr>
        <p:spPr>
          <a:xfrm>
            <a:off x="7187375" y="5486574"/>
            <a:ext cx="30117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Чумацький Шлях </a:t>
            </a:r>
            <a:endParaRPr lang="ru-RU" sz="3000" dirty="0"/>
          </a:p>
        </p:txBody>
      </p:sp>
      <p:graphicFrame>
        <p:nvGraphicFramePr>
          <p:cNvPr id="35" name="Таблица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573449"/>
              </p:ext>
            </p:extLst>
          </p:nvPr>
        </p:nvGraphicFramePr>
        <p:xfrm>
          <a:off x="1433078" y="2750926"/>
          <a:ext cx="47655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550">
                  <a:extLst>
                    <a:ext uri="{9D8B030D-6E8A-4147-A177-3AD203B41FA5}">
                      <a16:colId xmlns:a16="http://schemas.microsoft.com/office/drawing/2014/main" val="4046498910"/>
                    </a:ext>
                  </a:extLst>
                </a:gridCol>
                <a:gridCol w="476550">
                  <a:extLst>
                    <a:ext uri="{9D8B030D-6E8A-4147-A177-3AD203B41FA5}">
                      <a16:colId xmlns:a16="http://schemas.microsoft.com/office/drawing/2014/main" val="2197628106"/>
                    </a:ext>
                  </a:extLst>
                </a:gridCol>
                <a:gridCol w="476550">
                  <a:extLst>
                    <a:ext uri="{9D8B030D-6E8A-4147-A177-3AD203B41FA5}">
                      <a16:colId xmlns:a16="http://schemas.microsoft.com/office/drawing/2014/main" val="3497126782"/>
                    </a:ext>
                  </a:extLst>
                </a:gridCol>
                <a:gridCol w="476550">
                  <a:extLst>
                    <a:ext uri="{9D8B030D-6E8A-4147-A177-3AD203B41FA5}">
                      <a16:colId xmlns:a16="http://schemas.microsoft.com/office/drawing/2014/main" val="2181345656"/>
                    </a:ext>
                  </a:extLst>
                </a:gridCol>
                <a:gridCol w="476550">
                  <a:extLst>
                    <a:ext uri="{9D8B030D-6E8A-4147-A177-3AD203B41FA5}">
                      <a16:colId xmlns:a16="http://schemas.microsoft.com/office/drawing/2014/main" val="1546396187"/>
                    </a:ext>
                  </a:extLst>
                </a:gridCol>
                <a:gridCol w="476550">
                  <a:extLst>
                    <a:ext uri="{9D8B030D-6E8A-4147-A177-3AD203B41FA5}">
                      <a16:colId xmlns:a16="http://schemas.microsoft.com/office/drawing/2014/main" val="2119952460"/>
                    </a:ext>
                  </a:extLst>
                </a:gridCol>
                <a:gridCol w="476550">
                  <a:extLst>
                    <a:ext uri="{9D8B030D-6E8A-4147-A177-3AD203B41FA5}">
                      <a16:colId xmlns:a16="http://schemas.microsoft.com/office/drawing/2014/main" val="4150481890"/>
                    </a:ext>
                  </a:extLst>
                </a:gridCol>
                <a:gridCol w="476550">
                  <a:extLst>
                    <a:ext uri="{9D8B030D-6E8A-4147-A177-3AD203B41FA5}">
                      <a16:colId xmlns:a16="http://schemas.microsoft.com/office/drawing/2014/main" val="70450619"/>
                    </a:ext>
                  </a:extLst>
                </a:gridCol>
                <a:gridCol w="476550">
                  <a:extLst>
                    <a:ext uri="{9D8B030D-6E8A-4147-A177-3AD203B41FA5}">
                      <a16:colId xmlns:a16="http://schemas.microsoft.com/office/drawing/2014/main" val="3889395056"/>
                    </a:ext>
                  </a:extLst>
                </a:gridCol>
                <a:gridCol w="476550">
                  <a:extLst>
                    <a:ext uri="{9D8B030D-6E8A-4147-A177-3AD203B41FA5}">
                      <a16:colId xmlns:a16="http://schemas.microsoft.com/office/drawing/2014/main" val="579325681"/>
                    </a:ext>
                  </a:extLst>
                </a:gridCol>
              </a:tblGrid>
              <a:tr h="387737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к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35110"/>
                          </a:solidFill>
                        </a:rPr>
                        <a:t>т</a:t>
                      </a:r>
                      <a:endParaRPr lang="ru-RU" sz="2000" b="1" dirty="0">
                        <a:solidFill>
                          <a:srgbClr val="03511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35110"/>
                          </a:solidFill>
                        </a:rPr>
                        <a:t>и</a:t>
                      </a:r>
                      <a:endParaRPr lang="ru-RU" sz="2000" b="1" dirty="0">
                        <a:solidFill>
                          <a:srgbClr val="03511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35110"/>
                          </a:solidFill>
                        </a:rPr>
                        <a:t>к</a:t>
                      </a:r>
                      <a:endParaRPr lang="ru-RU" sz="2000" b="1" dirty="0">
                        <a:solidFill>
                          <a:srgbClr val="03511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RU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ч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к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у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ю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821784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7030A0"/>
                          </a:solidFill>
                        </a:rPr>
                        <a:t>в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35110"/>
                          </a:solidFill>
                        </a:rPr>
                        <a:t>к</a:t>
                      </a:r>
                      <a:endParaRPr lang="ru-RU" sz="2000" b="1" dirty="0">
                        <a:solidFill>
                          <a:srgbClr val="03511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п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92193A"/>
                          </a:solidFill>
                        </a:rPr>
                        <a:t>д</a:t>
                      </a:r>
                      <a:endParaRPr lang="ru-RU" sz="2000" b="1" dirty="0">
                        <a:solidFill>
                          <a:srgbClr val="9219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FF0000"/>
                          </a:solidFill>
                        </a:rPr>
                        <a:t>т</a:t>
                      </a:r>
                      <a:endParaRPr lang="ru-RU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д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ж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я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857218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7030A0"/>
                          </a:solidFill>
                        </a:rPr>
                        <a:t>с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35110"/>
                          </a:solidFill>
                        </a:rPr>
                        <a:t>а</a:t>
                      </a:r>
                      <a:endParaRPr lang="ru-RU" sz="2000" b="1" dirty="0">
                        <a:solidFill>
                          <a:srgbClr val="03511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ш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92193A"/>
                          </a:solidFill>
                        </a:rPr>
                        <a:t>ї</a:t>
                      </a:r>
                      <a:endParaRPr lang="ru-RU" sz="2000" b="1" dirty="0">
                        <a:solidFill>
                          <a:srgbClr val="9219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FF0000"/>
                          </a:solidFill>
                        </a:rPr>
                        <a:t>е</a:t>
                      </a:r>
                      <a:endParaRPr lang="ru-RU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й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в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є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м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302033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у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7030A0"/>
                          </a:solidFill>
                        </a:rPr>
                        <a:t>е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35110"/>
                          </a:solidFill>
                        </a:rPr>
                        <a:t>л</a:t>
                      </a:r>
                      <a:endParaRPr lang="ru-RU" sz="2000" b="1" dirty="0">
                        <a:solidFill>
                          <a:srgbClr val="03511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0B0F0"/>
                          </a:solidFill>
                        </a:rPr>
                        <a:t>ь</a:t>
                      </a:r>
                      <a:endParaRPr lang="ru-RU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92193A"/>
                          </a:solidFill>
                        </a:rPr>
                        <a:t>о</a:t>
                      </a:r>
                      <a:endParaRPr lang="ru-RU" sz="2000" b="1" dirty="0">
                        <a:solidFill>
                          <a:srgbClr val="9219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FF0000"/>
                          </a:solidFill>
                        </a:rPr>
                        <a:t>м</a:t>
                      </a:r>
                      <a:endParaRPr lang="ru-RU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FF0000"/>
                          </a:solidFill>
                        </a:rPr>
                        <a:t>а</a:t>
                      </a:r>
                      <a:endParaRPr lang="ru-RU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FF0000"/>
                          </a:solidFill>
                        </a:rPr>
                        <a:t>р</a:t>
                      </a:r>
                      <a:endParaRPr lang="ru-RU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FF0000"/>
                          </a:solidFill>
                        </a:rPr>
                        <a:t>с</a:t>
                      </a:r>
                      <a:endParaRPr lang="ru-RU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д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029694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в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7030A0"/>
                          </a:solidFill>
                        </a:rPr>
                        <a:t>с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35110"/>
                          </a:solidFill>
                        </a:rPr>
                        <a:t>а</a:t>
                      </a:r>
                      <a:endParaRPr lang="ru-RU" sz="2000" b="1" dirty="0">
                        <a:solidFill>
                          <a:srgbClr val="03511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0B0F0"/>
                          </a:solidFill>
                        </a:rPr>
                        <a:t>ц</a:t>
                      </a:r>
                      <a:endParaRPr lang="ru-RU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92193A"/>
                          </a:solidFill>
                        </a:rPr>
                        <a:t>р</a:t>
                      </a:r>
                      <a:endParaRPr lang="ru-RU" sz="2000" b="1" dirty="0">
                        <a:solidFill>
                          <a:srgbClr val="9219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FF0000"/>
                          </a:solidFill>
                        </a:rPr>
                        <a:t>о</a:t>
                      </a:r>
                      <a:endParaRPr lang="ru-RU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ю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FF0000"/>
                          </a:solidFill>
                        </a:rPr>
                        <a:t>о</a:t>
                      </a:r>
                      <a:endParaRPr lang="ru-RU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070C0"/>
                          </a:solidFill>
                        </a:rPr>
                        <a:t>х</a:t>
                      </a:r>
                      <a:endParaRPr lang="ru-RU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385768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7030A0"/>
                          </a:solidFill>
                        </a:rPr>
                        <a:t>в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35110"/>
                          </a:solidFill>
                        </a:rPr>
                        <a:t>г</a:t>
                      </a:r>
                      <a:endParaRPr lang="ru-RU" sz="2000" b="1" dirty="0">
                        <a:solidFill>
                          <a:srgbClr val="03511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0B0F0"/>
                          </a:solidFill>
                        </a:rPr>
                        <a:t>я</a:t>
                      </a:r>
                      <a:endParaRPr lang="ru-RU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92193A"/>
                          </a:solidFill>
                        </a:rPr>
                        <a:t>е</a:t>
                      </a:r>
                      <a:endParaRPr lang="ru-RU" sz="2000" b="1" dirty="0">
                        <a:solidFill>
                          <a:srgbClr val="9219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FF0000"/>
                          </a:solidFill>
                        </a:rPr>
                        <a:t>к</a:t>
                      </a:r>
                      <a:endParaRPr lang="ru-RU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н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FF0000"/>
                          </a:solidFill>
                        </a:rPr>
                        <a:t>н</a:t>
                      </a:r>
                      <a:endParaRPr lang="ru-RU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070C0"/>
                          </a:solidFill>
                        </a:rPr>
                        <a:t>я</a:t>
                      </a:r>
                      <a:endParaRPr lang="ru-RU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640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н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7030A0"/>
                          </a:solidFill>
                        </a:rPr>
                        <a:t>і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0B0F0"/>
                          </a:solidFill>
                        </a:rPr>
                        <a:t>с</a:t>
                      </a:r>
                      <a:endParaRPr lang="ru-RU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92193A"/>
                          </a:solidFill>
                        </a:rPr>
                        <a:t>т</a:t>
                      </a:r>
                      <a:endParaRPr lang="ru-RU" sz="2000" b="1" dirty="0">
                        <a:solidFill>
                          <a:srgbClr val="9219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с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FF0000"/>
                          </a:solidFill>
                        </a:rPr>
                        <a:t>ц</a:t>
                      </a:r>
                      <a:endParaRPr lang="ru-RU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070C0"/>
                          </a:solidFill>
                        </a:rPr>
                        <a:t>л</a:t>
                      </a:r>
                      <a:endParaRPr lang="ru-RU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13496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і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7030A0"/>
                          </a:solidFill>
                        </a:rPr>
                        <a:t>т</a:t>
                      </a:r>
                      <a:endParaRPr lang="ru-RU" sz="2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м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0B0F0"/>
                          </a:solidFill>
                        </a:rPr>
                        <a:t>і</a:t>
                      </a:r>
                      <a:endParaRPr lang="ru-RU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92193A"/>
                          </a:solidFill>
                        </a:rPr>
                        <a:t>с</a:t>
                      </a:r>
                      <a:endParaRPr lang="ru-RU" sz="2000" b="1" dirty="0">
                        <a:solidFill>
                          <a:srgbClr val="9219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в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н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FF0000"/>
                          </a:solidFill>
                        </a:rPr>
                        <a:t>е</a:t>
                      </a:r>
                      <a:endParaRPr lang="ru-RU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070C0"/>
                          </a:solidFill>
                        </a:rPr>
                        <a:t>ш</a:t>
                      </a:r>
                      <a:endParaRPr lang="ru-RU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718701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г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070C0"/>
                          </a:solidFill>
                        </a:rPr>
                        <a:t>ч</a:t>
                      </a:r>
                      <a:endParaRPr lang="ru-RU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070C0"/>
                          </a:solidFill>
                        </a:rPr>
                        <a:t>у</a:t>
                      </a:r>
                      <a:endParaRPr lang="ru-RU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0B0F0"/>
                          </a:solidFill>
                        </a:rPr>
                        <a:t>м</a:t>
                      </a:r>
                      <a:endParaRPr lang="ru-RU" sz="20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92193A"/>
                          </a:solidFill>
                        </a:rPr>
                        <a:t>а</a:t>
                      </a:r>
                      <a:endParaRPr lang="ru-RU" sz="2000" b="1" dirty="0">
                        <a:solidFill>
                          <a:srgbClr val="9219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070C0"/>
                          </a:solidFill>
                        </a:rPr>
                        <a:t>ц</a:t>
                      </a:r>
                      <a:endParaRPr lang="ru-RU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070C0"/>
                          </a:solidFill>
                        </a:rPr>
                        <a:t>ь</a:t>
                      </a:r>
                      <a:endParaRPr lang="ru-RU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070C0"/>
                          </a:solidFill>
                        </a:rPr>
                        <a:t>к</a:t>
                      </a:r>
                      <a:endParaRPr lang="ru-RU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070C0"/>
                          </a:solidFill>
                        </a:rPr>
                        <a:t>и</a:t>
                      </a:r>
                      <a:endParaRPr lang="ru-RU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rgbClr val="0070C0"/>
                          </a:solidFill>
                        </a:rPr>
                        <a:t>й</a:t>
                      </a:r>
                      <a:endParaRPr lang="ru-RU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971740"/>
                  </a:ext>
                </a:extLst>
              </a:tr>
              <a:tr h="387737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п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і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ч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у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м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д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solidFill>
                            <a:schemeClr val="tx1"/>
                          </a:solidFill>
                        </a:rPr>
                        <a:t>д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57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92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0636" y="484217"/>
            <a:ext cx="8697595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b="1" dirty="0">
                <a:solidFill>
                  <a:schemeClr val="bg1"/>
                </a:solidFill>
              </a:rPr>
              <a:t>Щоби відкрити інтерактивне завдання, натисніть на помаранчевий прямокутник</a:t>
            </a:r>
          </a:p>
        </p:txBody>
      </p:sp>
      <p:sp>
        <p:nvSpPr>
          <p:cNvPr id="7" name="Прямоугольник 4">
            <a:hlinkClick r:id="rId2"/>
            <a:extLst>
              <a:ext uri="{FF2B5EF4-FFF2-40B4-BE49-F238E27FC236}">
                <a16:creationId xmlns:a16="http://schemas.microsoft.com/office/drawing/2014/main" id="{8643C996-07F1-4E83-B056-0B2B0A2B5055}"/>
              </a:ext>
            </a:extLst>
          </p:cNvPr>
          <p:cNvSpPr/>
          <p:nvPr/>
        </p:nvSpPr>
        <p:spPr>
          <a:xfrm>
            <a:off x="258077" y="1299961"/>
            <a:ext cx="11675846" cy="5245217"/>
          </a:xfrm>
          <a:prstGeom prst="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Відкрити онлайнове інтерактивне завдання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69521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Перевіряємо себе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51346" y="1212491"/>
            <a:ext cx="7298985" cy="57657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dirty="0">
                <a:solidFill>
                  <a:prstClr val="white"/>
                </a:solidFill>
              </a:rPr>
              <a:t>1. Як </a:t>
            </a:r>
            <a:r>
              <a:rPr lang="ru-RU" sz="3000" dirty="0" err="1">
                <a:solidFill>
                  <a:prstClr val="white"/>
                </a:solidFill>
              </a:rPr>
              <a:t>називається</a:t>
            </a:r>
            <a:r>
              <a:rPr lang="ru-RU" sz="3000" dirty="0">
                <a:solidFill>
                  <a:prstClr val="white"/>
                </a:solidFill>
              </a:rPr>
              <a:t> наша галактика?</a:t>
            </a:r>
            <a:endParaRPr lang="uk-UA" sz="3000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93854" y="5617731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5366" name="Picture 6" descr="Суд вновь подтвердил выводы комиссии Волгоградского УФАС России - Статьи -  &amp;quot;Новоаннинские вести&amp;quot;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73762" y="4604761"/>
            <a:ext cx="2213900" cy="221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кругленный прямоугольник 10"/>
          <p:cNvSpPr/>
          <p:nvPr/>
        </p:nvSpPr>
        <p:spPr>
          <a:xfrm>
            <a:off x="251344" y="1911611"/>
            <a:ext cx="7298987" cy="598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dirty="0">
                <a:solidFill>
                  <a:prstClr val="white"/>
                </a:solidFill>
              </a:rPr>
              <a:t>2. Яку форму </a:t>
            </a:r>
            <a:r>
              <a:rPr lang="ru-RU" sz="3000" dirty="0" err="1">
                <a:solidFill>
                  <a:prstClr val="white"/>
                </a:solidFill>
              </a:rPr>
              <a:t>має</a:t>
            </a:r>
            <a:r>
              <a:rPr lang="ru-RU" sz="3000" dirty="0">
                <a:solidFill>
                  <a:prstClr val="white"/>
                </a:solidFill>
              </a:rPr>
              <a:t> Молочний Шлях?</a:t>
            </a:r>
            <a:endParaRPr lang="uk-UA" sz="3000" dirty="0">
              <a:solidFill>
                <a:srgbClr val="FFFF00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1345" y="2626855"/>
            <a:ext cx="9287102" cy="802733"/>
          </a:xfrm>
          <a:prstGeom prst="roundRect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000" dirty="0">
                <a:solidFill>
                  <a:prstClr val="white"/>
                </a:solidFill>
              </a:rPr>
              <a:t>3. </a:t>
            </a:r>
            <a:r>
              <a:rPr lang="ru-RU" sz="3000" dirty="0" err="1">
                <a:solidFill>
                  <a:prstClr val="white"/>
                </a:solidFill>
              </a:rPr>
              <a:t>Чому</a:t>
            </a:r>
            <a:r>
              <a:rPr lang="ru-RU" sz="3000" dirty="0">
                <a:solidFill>
                  <a:prstClr val="white"/>
                </a:solidFill>
              </a:rPr>
              <a:t> ми </a:t>
            </a:r>
            <a:r>
              <a:rPr lang="ru-RU" sz="3000" dirty="0" err="1">
                <a:solidFill>
                  <a:prstClr val="white"/>
                </a:solidFill>
              </a:rPr>
              <a:t>бачимо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тільки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частину</a:t>
            </a:r>
            <a:r>
              <a:rPr lang="ru-RU" sz="3000" dirty="0">
                <a:solidFill>
                  <a:prstClr val="white"/>
                </a:solidFill>
              </a:rPr>
              <a:t> Молочного Шляху?</a:t>
            </a:r>
            <a:endParaRPr lang="uk-UA" sz="3000" dirty="0">
              <a:solidFill>
                <a:srgbClr val="FFFF00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51344" y="3545924"/>
            <a:ext cx="11599997" cy="632706"/>
          </a:xfrm>
          <a:prstGeom prst="round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000" dirty="0">
                <a:solidFill>
                  <a:prstClr val="white"/>
                </a:solidFill>
              </a:rPr>
              <a:t>4. </a:t>
            </a:r>
            <a:r>
              <a:rPr lang="ru-RU" sz="3000" dirty="0">
                <a:solidFill>
                  <a:prstClr val="white"/>
                </a:solidFill>
              </a:rPr>
              <a:t>Звідки походить </a:t>
            </a:r>
            <a:r>
              <a:rPr lang="ru-RU" sz="3000" dirty="0" err="1">
                <a:solidFill>
                  <a:prstClr val="white"/>
                </a:solidFill>
              </a:rPr>
              <a:t>назва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нашої</a:t>
            </a:r>
            <a:r>
              <a:rPr lang="ru-RU" sz="3000" dirty="0">
                <a:solidFill>
                  <a:prstClr val="white"/>
                </a:solidFill>
              </a:rPr>
              <a:t> галактики? </a:t>
            </a:r>
            <a:r>
              <a:rPr lang="ru-RU" sz="3000" dirty="0" err="1">
                <a:solidFill>
                  <a:prstClr val="white"/>
                </a:solidFill>
              </a:rPr>
              <a:t>Які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ще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її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назви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ви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знаєте</a:t>
            </a:r>
            <a:r>
              <a:rPr lang="ru-RU" sz="3000" dirty="0">
                <a:solidFill>
                  <a:prstClr val="white"/>
                </a:solidFill>
              </a:rPr>
              <a:t>?</a:t>
            </a:r>
            <a:endParaRPr lang="uk-UA" sz="3000" dirty="0">
              <a:solidFill>
                <a:prstClr val="white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259001" y="4294966"/>
            <a:ext cx="8503714" cy="235817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500" dirty="0">
                <a:solidFill>
                  <a:prstClr val="white"/>
                </a:solidFill>
              </a:rPr>
              <a:t>5. </a:t>
            </a:r>
            <a:r>
              <a:rPr lang="ru-RU" sz="2500" dirty="0" err="1">
                <a:solidFill>
                  <a:prstClr val="white"/>
                </a:solidFill>
              </a:rPr>
              <a:t>Висловтеся</a:t>
            </a:r>
            <a:r>
              <a:rPr lang="ru-RU" sz="2500" dirty="0">
                <a:solidFill>
                  <a:prstClr val="white"/>
                </a:solidFill>
              </a:rPr>
              <a:t> по </a:t>
            </a:r>
            <a:r>
              <a:rPr lang="ru-RU" sz="2500" dirty="0" err="1">
                <a:solidFill>
                  <a:prstClr val="white"/>
                </a:solidFill>
              </a:rPr>
              <a:t>черзі</a:t>
            </a:r>
            <a:r>
              <a:rPr lang="ru-RU" sz="2500" dirty="0">
                <a:solidFill>
                  <a:prstClr val="white"/>
                </a:solidFill>
              </a:rPr>
              <a:t> про </a:t>
            </a:r>
            <a:r>
              <a:rPr lang="ru-RU" sz="2500" dirty="0" err="1">
                <a:solidFill>
                  <a:prstClr val="white"/>
                </a:solidFill>
              </a:rPr>
              <a:t>значущі</a:t>
            </a:r>
            <a:r>
              <a:rPr lang="ru-RU" sz="2500" dirty="0">
                <a:solidFill>
                  <a:prstClr val="white"/>
                </a:solidFill>
              </a:rPr>
              <a:t> для вас </a:t>
            </a:r>
            <a:r>
              <a:rPr lang="ru-RU" sz="2500" dirty="0" err="1">
                <a:solidFill>
                  <a:prstClr val="white"/>
                </a:solidFill>
              </a:rPr>
              <a:t>питання</a:t>
            </a:r>
            <a:r>
              <a:rPr lang="ru-RU" sz="2500" dirty="0">
                <a:solidFill>
                  <a:prstClr val="white"/>
                </a:solidFill>
              </a:rPr>
              <a:t> теми:</a:t>
            </a:r>
          </a:p>
          <a:p>
            <a:r>
              <a:rPr lang="ru-RU" sz="2500" dirty="0">
                <a:solidFill>
                  <a:prstClr val="white"/>
                </a:solidFill>
              </a:rPr>
              <a:t> «</a:t>
            </a:r>
            <a:r>
              <a:rPr lang="ru-RU" sz="2500" dirty="0" err="1">
                <a:solidFill>
                  <a:prstClr val="white"/>
                </a:solidFill>
              </a:rPr>
              <a:t>Сьогодні</a:t>
            </a:r>
            <a:r>
              <a:rPr lang="ru-RU" sz="2500" dirty="0">
                <a:solidFill>
                  <a:prstClr val="white"/>
                </a:solidFill>
              </a:rPr>
              <a:t> я </a:t>
            </a:r>
            <a:r>
              <a:rPr lang="ru-RU" sz="2500" dirty="0" err="1">
                <a:solidFill>
                  <a:prstClr val="white"/>
                </a:solidFill>
              </a:rPr>
              <a:t>дізнався</a:t>
            </a:r>
            <a:r>
              <a:rPr lang="ru-RU" sz="2500" dirty="0">
                <a:solidFill>
                  <a:prstClr val="white"/>
                </a:solidFill>
              </a:rPr>
              <a:t>/ </a:t>
            </a:r>
            <a:r>
              <a:rPr lang="ru-RU" sz="2500" dirty="0" err="1">
                <a:solidFill>
                  <a:prstClr val="white"/>
                </a:solidFill>
              </a:rPr>
              <a:t>дізналася</a:t>
            </a:r>
            <a:r>
              <a:rPr lang="ru-RU" sz="2500" dirty="0">
                <a:solidFill>
                  <a:prstClr val="white"/>
                </a:solidFill>
              </a:rPr>
              <a:t>…»;              «</a:t>
            </a:r>
            <a:r>
              <a:rPr lang="ru-RU" sz="2500" dirty="0" err="1">
                <a:solidFill>
                  <a:prstClr val="white"/>
                </a:solidFill>
              </a:rPr>
              <a:t>Було</a:t>
            </a:r>
            <a:r>
              <a:rPr lang="ru-RU" sz="2500" dirty="0">
                <a:solidFill>
                  <a:prstClr val="white"/>
                </a:solidFill>
              </a:rPr>
              <a:t> </a:t>
            </a:r>
            <a:r>
              <a:rPr lang="ru-RU" sz="2500" dirty="0" err="1">
                <a:solidFill>
                  <a:prstClr val="white"/>
                </a:solidFill>
              </a:rPr>
              <a:t>цікаво</a:t>
            </a:r>
            <a:r>
              <a:rPr lang="ru-RU" sz="2500" dirty="0">
                <a:solidFill>
                  <a:prstClr val="white"/>
                </a:solidFill>
              </a:rPr>
              <a:t>…»;                            «</a:t>
            </a:r>
            <a:r>
              <a:rPr lang="ru-RU" sz="2500" dirty="0" err="1">
                <a:solidFill>
                  <a:prstClr val="white"/>
                </a:solidFill>
              </a:rPr>
              <a:t>Було</a:t>
            </a:r>
            <a:r>
              <a:rPr lang="ru-RU" sz="2500" dirty="0">
                <a:solidFill>
                  <a:prstClr val="white"/>
                </a:solidFill>
              </a:rPr>
              <a:t> складно…»;                             «Я </a:t>
            </a:r>
            <a:r>
              <a:rPr lang="ru-RU" sz="2500" dirty="0" err="1">
                <a:solidFill>
                  <a:prstClr val="white"/>
                </a:solidFill>
              </a:rPr>
              <a:t>зрозумів</a:t>
            </a:r>
            <a:r>
              <a:rPr lang="ru-RU" sz="2500" dirty="0">
                <a:solidFill>
                  <a:prstClr val="white"/>
                </a:solidFill>
              </a:rPr>
              <a:t>/</a:t>
            </a:r>
            <a:r>
              <a:rPr lang="ru-RU" sz="2500" dirty="0" err="1">
                <a:solidFill>
                  <a:prstClr val="white"/>
                </a:solidFill>
              </a:rPr>
              <a:t>зрозуміла</a:t>
            </a:r>
            <a:r>
              <a:rPr lang="ru-RU" sz="2500" dirty="0">
                <a:solidFill>
                  <a:prstClr val="white"/>
                </a:solidFill>
              </a:rPr>
              <a:t>…»;         «</a:t>
            </a:r>
            <a:r>
              <a:rPr lang="ru-RU" sz="2500" dirty="0" err="1">
                <a:solidFill>
                  <a:prstClr val="white"/>
                </a:solidFill>
              </a:rPr>
              <a:t>Тепер</a:t>
            </a:r>
            <a:r>
              <a:rPr lang="ru-RU" sz="2500" dirty="0">
                <a:solidFill>
                  <a:prstClr val="white"/>
                </a:solidFill>
              </a:rPr>
              <a:t> я </a:t>
            </a:r>
            <a:r>
              <a:rPr lang="ru-RU" sz="2500" dirty="0" err="1">
                <a:solidFill>
                  <a:prstClr val="white"/>
                </a:solidFill>
              </a:rPr>
              <a:t>зможу</a:t>
            </a:r>
            <a:r>
              <a:rPr lang="ru-RU" sz="2500" dirty="0">
                <a:solidFill>
                  <a:prstClr val="white"/>
                </a:solidFill>
              </a:rPr>
              <a:t>…»;                         «Я </a:t>
            </a:r>
            <a:r>
              <a:rPr lang="ru-RU" sz="2500" dirty="0" err="1">
                <a:solidFill>
                  <a:prstClr val="white"/>
                </a:solidFill>
              </a:rPr>
              <a:t>навчився</a:t>
            </a:r>
            <a:r>
              <a:rPr lang="ru-RU" sz="2500" dirty="0">
                <a:solidFill>
                  <a:prstClr val="white"/>
                </a:solidFill>
              </a:rPr>
              <a:t>/ </a:t>
            </a:r>
            <a:r>
              <a:rPr lang="ru-RU" sz="2500" dirty="0" err="1">
                <a:solidFill>
                  <a:prstClr val="white"/>
                </a:solidFill>
              </a:rPr>
              <a:t>навчилася</a:t>
            </a:r>
            <a:r>
              <a:rPr lang="ru-RU" sz="2500" dirty="0">
                <a:solidFill>
                  <a:prstClr val="white"/>
                </a:solidFill>
              </a:rPr>
              <a:t>…»;    «У мене </a:t>
            </a:r>
            <a:r>
              <a:rPr lang="ru-RU" sz="2500" dirty="0" err="1">
                <a:solidFill>
                  <a:prstClr val="white"/>
                </a:solidFill>
              </a:rPr>
              <a:t>вийшло</a:t>
            </a:r>
            <a:r>
              <a:rPr lang="ru-RU" sz="2500" dirty="0">
                <a:solidFill>
                  <a:prstClr val="white"/>
                </a:solidFill>
              </a:rPr>
              <a:t>…»;                                   «Мене </a:t>
            </a:r>
            <a:r>
              <a:rPr lang="ru-RU" sz="2500" dirty="0" err="1">
                <a:solidFill>
                  <a:prstClr val="white"/>
                </a:solidFill>
              </a:rPr>
              <a:t>здивувало</a:t>
            </a:r>
            <a:r>
              <a:rPr lang="ru-RU" sz="2500" dirty="0">
                <a:solidFill>
                  <a:prstClr val="white"/>
                </a:solidFill>
              </a:rPr>
              <a:t>…»;              «</a:t>
            </a:r>
            <a:r>
              <a:rPr lang="ru-RU" sz="2500" dirty="0" err="1">
                <a:solidFill>
                  <a:prstClr val="white"/>
                </a:solidFill>
              </a:rPr>
              <a:t>Мені</a:t>
            </a:r>
            <a:r>
              <a:rPr lang="ru-RU" sz="2500" dirty="0">
                <a:solidFill>
                  <a:prstClr val="white"/>
                </a:solidFill>
              </a:rPr>
              <a:t> </a:t>
            </a:r>
            <a:r>
              <a:rPr lang="ru-RU" sz="2500" dirty="0" err="1">
                <a:solidFill>
                  <a:prstClr val="white"/>
                </a:solidFill>
              </a:rPr>
              <a:t>захотілося</a:t>
            </a:r>
            <a:r>
              <a:rPr lang="ru-RU" sz="2500" dirty="0">
                <a:solidFill>
                  <a:prstClr val="white"/>
                </a:solidFill>
              </a:rPr>
              <a:t>…»;                                 «Мене </a:t>
            </a:r>
            <a:r>
              <a:rPr lang="ru-RU" sz="2500" dirty="0" err="1">
                <a:solidFill>
                  <a:prstClr val="white"/>
                </a:solidFill>
              </a:rPr>
              <a:t>надихнуло</a:t>
            </a:r>
            <a:r>
              <a:rPr lang="ru-RU" sz="2500" dirty="0">
                <a:solidFill>
                  <a:prstClr val="white"/>
                </a:solidFill>
              </a:rPr>
              <a:t>…».</a:t>
            </a:r>
            <a:endParaRPr lang="uk-UA" sz="25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19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Коротко про головне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27050" y="1995853"/>
            <a:ext cx="8363806" cy="1763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>
                <a:solidFill>
                  <a:prstClr val="white"/>
                </a:solidFill>
              </a:rPr>
              <a:t>Прочитайте висновок</a:t>
            </a:r>
            <a:endParaRPr lang="uk-UA" sz="4000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05508" y="5590985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5364" name="Picture 4" descr="XXXI ЯК СФОРМУВАТИ ВИСНОВОК - Мої статті - Каталог статей -  Великосорочинська ЗОШ І-ІІІ ступенів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10835" y="3605093"/>
            <a:ext cx="2933759" cy="310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91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423025" y="1265380"/>
            <a:ext cx="7664638" cy="530574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500" dirty="0"/>
              <a:t>…за </a:t>
            </a:r>
            <a:r>
              <a:rPr lang="ru-RU" sz="3500" dirty="0" err="1"/>
              <a:t>народним</a:t>
            </a:r>
            <a:r>
              <a:rPr lang="ru-RU" sz="3500" dirty="0"/>
              <a:t> </a:t>
            </a:r>
            <a:r>
              <a:rPr lang="ru-RU" sz="3500" dirty="0" err="1"/>
              <a:t>переказом</a:t>
            </a:r>
            <a:r>
              <a:rPr lang="ru-RU" sz="3500" dirty="0"/>
              <a:t>, давно колись </a:t>
            </a:r>
            <a:r>
              <a:rPr lang="ru-RU" sz="3500" dirty="0" err="1"/>
              <a:t>Таврійським</a:t>
            </a:r>
            <a:r>
              <a:rPr lang="ru-RU" sz="3500" dirty="0"/>
              <a:t> степом чумаки ходили по </a:t>
            </a:r>
            <a:r>
              <a:rPr lang="ru-RU" sz="3500" dirty="0" err="1"/>
              <a:t>сіль</a:t>
            </a:r>
            <a:r>
              <a:rPr lang="ru-RU" sz="3500" dirty="0"/>
              <a:t> у </a:t>
            </a:r>
            <a:r>
              <a:rPr lang="ru-RU" sz="3500" dirty="0" err="1"/>
              <a:t>Крим</a:t>
            </a:r>
            <a:r>
              <a:rPr lang="ru-RU" sz="3500" dirty="0"/>
              <a:t>. </a:t>
            </a:r>
            <a:r>
              <a:rPr lang="ru-RU" sz="3500" dirty="0" err="1"/>
              <a:t>Удень</a:t>
            </a:r>
            <a:r>
              <a:rPr lang="ru-RU" sz="3500" dirty="0"/>
              <a:t> за </a:t>
            </a:r>
            <a:r>
              <a:rPr lang="ru-RU" sz="3500" dirty="0" err="1"/>
              <a:t>сонцем</a:t>
            </a:r>
            <a:r>
              <a:rPr lang="ru-RU" sz="3500" dirty="0"/>
              <a:t> дорогу </a:t>
            </a:r>
            <a:r>
              <a:rPr lang="ru-RU" sz="3500" dirty="0" err="1"/>
              <a:t>знаходили</a:t>
            </a:r>
            <a:r>
              <a:rPr lang="ru-RU" sz="3500" dirty="0"/>
              <a:t>, а </a:t>
            </a:r>
            <a:r>
              <a:rPr lang="ru-RU" sz="3500" dirty="0" err="1"/>
              <a:t>вночі</a:t>
            </a:r>
            <a:r>
              <a:rPr lang="ru-RU" sz="3500" dirty="0"/>
              <a:t> – за зорями. </a:t>
            </a:r>
            <a:r>
              <a:rPr lang="ru-RU" sz="3500" dirty="0" err="1"/>
              <a:t>Ще</a:t>
            </a:r>
            <a:r>
              <a:rPr lang="ru-RU" sz="3500" dirty="0"/>
              <a:t> й </a:t>
            </a:r>
            <a:r>
              <a:rPr lang="ru-RU" sz="3500" dirty="0" err="1"/>
              <a:t>досі</a:t>
            </a:r>
            <a:r>
              <a:rPr lang="ru-RU" sz="3500" dirty="0"/>
              <a:t> </a:t>
            </a:r>
            <a:r>
              <a:rPr lang="ru-RU" sz="3500" dirty="0" err="1"/>
              <a:t>ті</a:t>
            </a:r>
            <a:r>
              <a:rPr lang="ru-RU" sz="3500" dirty="0"/>
              <a:t> </a:t>
            </a:r>
            <a:r>
              <a:rPr lang="ru-RU" sz="3500" dirty="0" err="1"/>
              <a:t>зоряні</a:t>
            </a:r>
            <a:r>
              <a:rPr lang="ru-RU" sz="3500" dirty="0"/>
              <a:t> гони на </a:t>
            </a:r>
            <a:r>
              <a:rPr lang="ru-RU" sz="3500" dirty="0" err="1"/>
              <a:t>небі</a:t>
            </a:r>
            <a:r>
              <a:rPr lang="ru-RU" sz="3500" dirty="0"/>
              <a:t> люди </a:t>
            </a:r>
            <a:r>
              <a:rPr lang="ru-RU" sz="3500" dirty="0" err="1"/>
              <a:t>Чумацьким</a:t>
            </a:r>
            <a:r>
              <a:rPr lang="ru-RU" sz="3500" dirty="0"/>
              <a:t> Шляхом </a:t>
            </a:r>
            <a:r>
              <a:rPr lang="ru-RU" sz="3500" dirty="0" err="1"/>
              <a:t>звуть</a:t>
            </a:r>
            <a:r>
              <a:rPr lang="uk-UA" sz="3500" dirty="0"/>
              <a:t>.</a:t>
            </a:r>
          </a:p>
        </p:txBody>
      </p:sp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9131" y="5635171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Ukrainian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71118" y="1371600"/>
            <a:ext cx="2814020" cy="5011615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71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14.04.2022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>
                <a:solidFill>
                  <a:srgbClr val="2F3242"/>
                </a:solidFill>
              </a:rPr>
              <a:t>Повторити тему на </a:t>
            </a:r>
            <a:r>
              <a:rPr lang="ru-RU" sz="3000" b="1" dirty="0" err="1">
                <a:solidFill>
                  <a:srgbClr val="2F3242"/>
                </a:solidFill>
              </a:rPr>
              <a:t>сторінках</a:t>
            </a:r>
            <a:r>
              <a:rPr lang="ru-RU" sz="3000" b="1" dirty="0">
                <a:solidFill>
                  <a:srgbClr val="2F3242"/>
                </a:solidFill>
              </a:rPr>
              <a:t> </a:t>
            </a:r>
          </a:p>
          <a:p>
            <a:pPr algn="ctr"/>
            <a:r>
              <a:rPr lang="ru-RU" sz="3000" b="1" dirty="0">
                <a:solidFill>
                  <a:srgbClr val="2F3242"/>
                </a:solidFill>
              </a:rPr>
              <a:t>95-96.</a:t>
            </a:r>
          </a:p>
          <a:p>
            <a:pPr algn="ctr"/>
            <a:endParaRPr lang="uk-UA" sz="3000" i="1" dirty="0">
              <a:solidFill>
                <a:srgbClr val="2F3242"/>
              </a:solidFill>
            </a:endParaRPr>
          </a:p>
          <a:p>
            <a:pPr algn="ctr"/>
            <a:r>
              <a:rPr lang="uk-UA" sz="30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uk-UA" sz="3000" dirty="0">
                <a:solidFill>
                  <a:srgbClr val="2F3242"/>
                </a:solidFill>
              </a:rPr>
              <a:t>с.95-96.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30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 «Ресторан»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D6495B-F335-4C65-91B8-99DEC46CE7C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92132" y="2905796"/>
            <a:ext cx="7007736" cy="3793096"/>
          </a:xfrm>
          <a:prstGeom prst="rect">
            <a:avLst/>
          </a:prstGeom>
        </p:spPr>
      </p:pic>
      <p:sp>
        <p:nvSpPr>
          <p:cNvPr id="4" name="Бульбашка прямої мови: прямокутна з округленими кутами 3">
            <a:extLst>
              <a:ext uri="{FF2B5EF4-FFF2-40B4-BE49-F238E27FC236}">
                <a16:creationId xmlns:a16="http://schemas.microsoft.com/office/drawing/2014/main" id="{A6C9A6B6-733A-4192-9657-F88CCFA82A4F}"/>
              </a:ext>
            </a:extLst>
          </p:cNvPr>
          <p:cNvSpPr/>
          <p:nvPr/>
        </p:nvSpPr>
        <p:spPr>
          <a:xfrm rot="21018251">
            <a:off x="237380" y="2353032"/>
            <a:ext cx="3141527" cy="1257300"/>
          </a:xfrm>
          <a:prstGeom prst="wedgeRoundRectCallout">
            <a:avLst>
              <a:gd name="adj1" fmla="val 49408"/>
              <a:gd name="adj2" fmla="val 73276"/>
              <a:gd name="adj3" fmla="val 16667"/>
            </a:avLst>
          </a:prstGeom>
          <a:solidFill>
            <a:srgbClr val="4A9B95"/>
          </a:solidFill>
          <a:ln w="38100">
            <a:solidFill>
              <a:srgbClr val="2E8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Саме ця «</a:t>
            </a:r>
            <a:r>
              <a:rPr lang="uk-UA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їжа</a:t>
            </a:r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 під час уроку була найсмачнішою. Я б з’їв її ще.</a:t>
            </a:r>
          </a:p>
        </p:txBody>
      </p:sp>
      <p:sp>
        <p:nvSpPr>
          <p:cNvPr id="20" name="Бульбашка прямої мови: прямокутна з округленими кутами 19">
            <a:extLst>
              <a:ext uri="{FF2B5EF4-FFF2-40B4-BE49-F238E27FC236}">
                <a16:creationId xmlns:a16="http://schemas.microsoft.com/office/drawing/2014/main" id="{858ED104-ACE8-4F1B-B30F-5FAA4539413B}"/>
              </a:ext>
            </a:extLst>
          </p:cNvPr>
          <p:cNvSpPr/>
          <p:nvPr/>
        </p:nvSpPr>
        <p:spPr>
          <a:xfrm>
            <a:off x="3405713" y="1321617"/>
            <a:ext cx="3127665" cy="1257300"/>
          </a:xfrm>
          <a:prstGeom prst="wedgeRoundRectCallout">
            <a:avLst>
              <a:gd name="adj1" fmla="val 14839"/>
              <a:gd name="adj2" fmla="val 73914"/>
              <a:gd name="adj3" fmla="val 16667"/>
            </a:avLst>
          </a:prstGeom>
          <a:solidFill>
            <a:srgbClr val="F5828C"/>
          </a:solidFill>
          <a:ln w="38100">
            <a:solidFill>
              <a:srgbClr val="E25F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Ось ці «</a:t>
            </a:r>
            <a:r>
              <a:rPr lang="uk-UA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страви</a:t>
            </a:r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 були зіпсовані, і мені не сподобались.</a:t>
            </a:r>
          </a:p>
        </p:txBody>
      </p:sp>
      <p:sp>
        <p:nvSpPr>
          <p:cNvPr id="21" name="Бульбашка прямої мови: прямокутна з округленими кутами 20">
            <a:extLst>
              <a:ext uri="{FF2B5EF4-FFF2-40B4-BE49-F238E27FC236}">
                <a16:creationId xmlns:a16="http://schemas.microsoft.com/office/drawing/2014/main" id="{4EB082DA-AD6C-4302-9C79-4CCB9016858A}"/>
              </a:ext>
            </a:extLst>
          </p:cNvPr>
          <p:cNvSpPr/>
          <p:nvPr/>
        </p:nvSpPr>
        <p:spPr>
          <a:xfrm>
            <a:off x="6699722" y="1321617"/>
            <a:ext cx="3178947" cy="1257300"/>
          </a:xfrm>
          <a:prstGeom prst="wedgeRoundRectCallout">
            <a:avLst>
              <a:gd name="adj1" fmla="val -36231"/>
              <a:gd name="adj2" fmla="val 74102"/>
              <a:gd name="adj3" fmla="val 16667"/>
            </a:avLst>
          </a:prstGeom>
          <a:solidFill>
            <a:srgbClr val="5DBB97"/>
          </a:solidFill>
          <a:ln w="38100">
            <a:solidFill>
              <a:srgbClr val="439A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 майже переварила цю «</a:t>
            </a:r>
            <a:r>
              <a:rPr lang="uk-UA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їжу</a:t>
            </a:r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».</a:t>
            </a:r>
          </a:p>
        </p:txBody>
      </p:sp>
      <p:sp>
        <p:nvSpPr>
          <p:cNvPr id="22" name="Бульбашка прямої мови: прямокутна з округленими кутами 21">
            <a:extLst>
              <a:ext uri="{FF2B5EF4-FFF2-40B4-BE49-F238E27FC236}">
                <a16:creationId xmlns:a16="http://schemas.microsoft.com/office/drawing/2014/main" id="{A69C44A9-2BC9-48F1-8BE1-6E63A339CC6F}"/>
              </a:ext>
            </a:extLst>
          </p:cNvPr>
          <p:cNvSpPr/>
          <p:nvPr/>
        </p:nvSpPr>
        <p:spPr>
          <a:xfrm rot="993661">
            <a:off x="9236709" y="3019861"/>
            <a:ext cx="2677701" cy="1257300"/>
          </a:xfrm>
          <a:prstGeom prst="wedgeRoundRectCallout">
            <a:avLst>
              <a:gd name="adj1" fmla="val -65145"/>
              <a:gd name="adj2" fmla="val 38094"/>
              <a:gd name="adj3" fmla="val 16667"/>
            </a:avLst>
          </a:prstGeom>
          <a:solidFill>
            <a:srgbClr val="865785"/>
          </a:solidFill>
          <a:ln w="38100">
            <a:solidFill>
              <a:srgbClr val="3720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Запакуйте мені з собою …</a:t>
            </a:r>
          </a:p>
        </p:txBody>
      </p:sp>
    </p:spTree>
    <p:extLst>
      <p:ext uri="{BB962C8B-B14F-4D97-AF65-F5344CB8AC3E}">
        <p14:creationId xmlns:p14="http://schemas.microsoft.com/office/powerpoint/2010/main" val="141452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50462"/>
            <a:ext cx="8732066" cy="5442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Організація класу 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Crianças, segurando, branca, sinal | Vetor Grátis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961"/>
          <a:stretch/>
        </p:blipFill>
        <p:spPr bwMode="auto">
          <a:xfrm>
            <a:off x="5351974" y="1175330"/>
            <a:ext cx="6669382" cy="555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Фон картинки фото рисунки: Лукавое подмигивание скачать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3440" y="2050382"/>
            <a:ext cx="911977" cy="911977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Как научиться слушать того, кого слушать кажется невозможным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098" r="20763"/>
          <a:stretch/>
        </p:blipFill>
        <p:spPr bwMode="auto">
          <a:xfrm>
            <a:off x="8882334" y="2050382"/>
            <a:ext cx="1490788" cy="1353636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Смайлик Смайлик Open Wink, смайлик PNG | Hot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818" l="0" r="100000">
                        <a14:foregroundMark x1="6000" y1="68431" x2="6000" y2="68431"/>
                        <a14:foregroundMark x1="15375" y1="80109" x2="15375" y2="8010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56232" y="5353878"/>
            <a:ext cx="1219648" cy="8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524" y="4595167"/>
            <a:ext cx="2116598" cy="1672112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1" name="Picture 6" descr="Наклейка PNG - AVATAN PLUS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22978" y="1412992"/>
            <a:ext cx="2452240" cy="256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Выноска-облако 11"/>
          <p:cNvSpPr/>
          <p:nvPr/>
        </p:nvSpPr>
        <p:spPr>
          <a:xfrm>
            <a:off x="163912" y="4032529"/>
            <a:ext cx="5622613" cy="2642697"/>
          </a:xfrm>
          <a:prstGeom prst="cloudCallout">
            <a:avLst>
              <a:gd name="adj1" fmla="val -10140"/>
              <a:gd name="adj2" fmla="val -93049"/>
            </a:avLst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tx2">
                    <a:lumMod val="50000"/>
                  </a:schemeClr>
                </a:solidFill>
              </a:rPr>
              <a:t>Чи готові ваші очі бачити?</a:t>
            </a:r>
          </a:p>
          <a:p>
            <a:pPr algn="ctr"/>
            <a:r>
              <a:rPr lang="uk-UA" sz="2000" b="1" dirty="0">
                <a:solidFill>
                  <a:schemeClr val="tx2">
                    <a:lumMod val="50000"/>
                  </a:schemeClr>
                </a:solidFill>
              </a:rPr>
              <a:t>Чи готові ваші вуха слухати?</a:t>
            </a:r>
          </a:p>
          <a:p>
            <a:pPr algn="ctr"/>
            <a:r>
              <a:rPr lang="uk-UA" sz="2000" b="1" dirty="0">
                <a:solidFill>
                  <a:schemeClr val="tx2">
                    <a:lumMod val="50000"/>
                  </a:schemeClr>
                </a:solidFill>
              </a:rPr>
              <a:t>Чи готові ваші руки писати у зошиті?</a:t>
            </a:r>
          </a:p>
          <a:p>
            <a:pPr algn="ctr"/>
            <a:r>
              <a:rPr lang="uk-UA" sz="2000" b="1" dirty="0">
                <a:solidFill>
                  <a:schemeClr val="tx2">
                    <a:lumMod val="50000"/>
                  </a:schemeClr>
                </a:solidFill>
              </a:rPr>
              <a:t>Чи готові ваші ніжки відпочити трішки?</a:t>
            </a:r>
            <a:endParaRPr lang="ru-RU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23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Ранкове коло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1165" y="1082438"/>
            <a:ext cx="6045981" cy="56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3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:a16="http://schemas.microsoft.com/office/drawing/2014/main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2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Пригадуємо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32862" y="5640686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3894" y="3516923"/>
            <a:ext cx="2348425" cy="3040805"/>
          </a:xfrm>
          <a:prstGeom prst="rect">
            <a:avLst/>
          </a:prstGeom>
        </p:spPr>
      </p:pic>
      <p:sp>
        <p:nvSpPr>
          <p:cNvPr id="11" name="Горизонтальный свиток 10"/>
          <p:cNvSpPr/>
          <p:nvPr/>
        </p:nvSpPr>
        <p:spPr>
          <a:xfrm>
            <a:off x="284284" y="1620364"/>
            <a:ext cx="9017979" cy="1738298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 err="1"/>
              <a:t>Що</a:t>
            </a:r>
            <a:r>
              <a:rPr lang="ru-RU" sz="3500" dirty="0"/>
              <a:t> </a:t>
            </a:r>
            <a:r>
              <a:rPr lang="ru-RU" sz="3500" dirty="0" err="1"/>
              <a:t>таке</a:t>
            </a:r>
            <a:r>
              <a:rPr lang="ru-RU" sz="3500" dirty="0"/>
              <a:t> </a:t>
            </a:r>
            <a:r>
              <a:rPr lang="ru-RU" sz="3500" dirty="0" err="1"/>
              <a:t>сузір’я</a:t>
            </a:r>
            <a:r>
              <a:rPr lang="ru-RU" sz="3500" dirty="0"/>
              <a:t>?</a:t>
            </a:r>
          </a:p>
          <a:p>
            <a:pPr algn="ctr"/>
            <a:r>
              <a:rPr lang="ru-RU" sz="3500" dirty="0" err="1"/>
              <a:t>Наведіть</a:t>
            </a:r>
            <a:r>
              <a:rPr lang="ru-RU" sz="3500" dirty="0"/>
              <a:t> </a:t>
            </a:r>
            <a:r>
              <a:rPr lang="ru-RU" sz="3500" dirty="0" err="1"/>
              <a:t>їхні</a:t>
            </a:r>
            <a:r>
              <a:rPr lang="ru-RU" sz="3500" dirty="0"/>
              <a:t> </a:t>
            </a:r>
            <a:r>
              <a:rPr lang="ru-RU" sz="3500" dirty="0" err="1"/>
              <a:t>назви</a:t>
            </a:r>
            <a:r>
              <a:rPr lang="ru-RU" sz="3500" dirty="0"/>
              <a:t>.</a:t>
            </a:r>
            <a:endParaRPr lang="uk-UA" sz="3500" dirty="0"/>
          </a:p>
        </p:txBody>
      </p:sp>
    </p:spTree>
    <p:extLst>
      <p:ext uri="{BB962C8B-B14F-4D97-AF65-F5344CB8AC3E}">
        <p14:creationId xmlns:p14="http://schemas.microsoft.com/office/powerpoint/2010/main" val="153438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3644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2500" b="1" dirty="0">
                <a:solidFill>
                  <a:schemeClr val="bg1"/>
                </a:solidFill>
              </a:rPr>
              <a:t>95-96</a:t>
            </a:r>
            <a:endParaRPr lang="ru-RU" sz="25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Тренінгове заняття &amp;quot;Наш дружний 5-й клас&amp;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1" y="1303850"/>
            <a:ext cx="7251318" cy="421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Стратегія «Читання з позначками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9037" y="2006721"/>
            <a:ext cx="4372463" cy="308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38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389" y="1333364"/>
            <a:ext cx="11558273" cy="5452766"/>
          </a:xfrm>
          <a:prstGeom prst="rect">
            <a:avLst/>
          </a:prstGeom>
        </p:spPr>
      </p:pic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DA5A203C-42B0-4175-9103-135DDFC1F04F}"/>
              </a:ext>
            </a:extLst>
          </p:cNvPr>
          <p:cNvSpPr/>
          <p:nvPr/>
        </p:nvSpPr>
        <p:spPr>
          <a:xfrm>
            <a:off x="872689" y="2388317"/>
            <a:ext cx="73041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4000" b="1" dirty="0">
                <a:solidFill>
                  <a:srgbClr val="C00000"/>
                </a:solidFill>
              </a:rPr>
              <a:t>    </a:t>
            </a:r>
            <a:r>
              <a:rPr lang="ru-RU" sz="4000" b="1" dirty="0">
                <a:solidFill>
                  <a:srgbClr val="FF0000"/>
                </a:solidFill>
              </a:rPr>
              <a:t>Молочний Шлях –</a:t>
            </a:r>
            <a:r>
              <a:rPr lang="ru-RU" sz="4000" b="1" dirty="0">
                <a:solidFill>
                  <a:srgbClr val="C00000"/>
                </a:solidFill>
              </a:rPr>
              <a:t> </a:t>
            </a:r>
            <a:r>
              <a:rPr lang="ru-RU" sz="4000" dirty="0" err="1"/>
              <a:t>скупчення</a:t>
            </a:r>
            <a:r>
              <a:rPr lang="ru-RU" sz="4000" dirty="0"/>
              <a:t> </a:t>
            </a:r>
            <a:r>
              <a:rPr lang="ru-RU" sz="4000" dirty="0" err="1"/>
              <a:t>зір</a:t>
            </a:r>
            <a:r>
              <a:rPr lang="ru-RU" sz="4000" dirty="0"/>
              <a:t>, до </a:t>
            </a:r>
            <a:r>
              <a:rPr lang="ru-RU" sz="4000" dirty="0" err="1"/>
              <a:t>якого</a:t>
            </a:r>
            <a:r>
              <a:rPr lang="ru-RU" sz="4000" dirty="0"/>
              <a:t> </a:t>
            </a:r>
            <a:r>
              <a:rPr lang="ru-RU" sz="4000" dirty="0" err="1"/>
              <a:t>належить</a:t>
            </a:r>
            <a:r>
              <a:rPr lang="ru-RU" sz="4000" dirty="0"/>
              <a:t> </a:t>
            </a:r>
            <a:r>
              <a:rPr lang="ru-RU" sz="4000" dirty="0" err="1"/>
              <a:t>Сонячна</a:t>
            </a:r>
            <a:r>
              <a:rPr lang="ru-RU" sz="4000" dirty="0"/>
              <a:t> система.</a:t>
            </a:r>
            <a:endParaRPr lang="uk-UA" sz="4000" b="1" dirty="0">
              <a:solidFill>
                <a:srgbClr val="FF0000"/>
              </a:solidFill>
            </a:endParaRP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1718" y="5653100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95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64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картою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98612" y="562747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42900" y="1298141"/>
            <a:ext cx="10752992" cy="1194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000" dirty="0"/>
              <a:t>     </a:t>
            </a:r>
            <a:r>
              <a:rPr lang="ru-RU" sz="3000" dirty="0" err="1"/>
              <a:t>Знайдіть</a:t>
            </a:r>
            <a:r>
              <a:rPr lang="ru-RU" sz="3000" dirty="0"/>
              <a:t> на </a:t>
            </a:r>
            <a:r>
              <a:rPr lang="ru-RU" sz="3000" dirty="0" err="1"/>
              <a:t>карті</a:t>
            </a:r>
            <a:r>
              <a:rPr lang="ru-RU" sz="3000" dirty="0"/>
              <a:t> </a:t>
            </a:r>
            <a:r>
              <a:rPr lang="ru-RU" sz="3000" dirty="0" err="1"/>
              <a:t>зоряного</a:t>
            </a:r>
            <a:r>
              <a:rPr lang="ru-RU" sz="3000" dirty="0"/>
              <a:t> неба </a:t>
            </a:r>
            <a:r>
              <a:rPr lang="ru-RU" sz="3000" dirty="0" err="1"/>
              <a:t>Чумацький</a:t>
            </a:r>
            <a:r>
              <a:rPr lang="ru-RU" sz="3000" dirty="0"/>
              <a:t> Шлях. </a:t>
            </a:r>
            <a:r>
              <a:rPr lang="ru-RU" sz="3000" dirty="0" err="1"/>
              <a:t>З’ясуйте</a:t>
            </a:r>
            <a:r>
              <a:rPr lang="ru-RU" sz="3000" dirty="0"/>
              <a:t>, </a:t>
            </a:r>
            <a:r>
              <a:rPr lang="ru-RU" sz="3000" dirty="0" err="1"/>
              <a:t>які</a:t>
            </a:r>
            <a:r>
              <a:rPr lang="ru-RU" sz="3000" dirty="0"/>
              <a:t> </a:t>
            </a:r>
            <a:r>
              <a:rPr lang="ru-RU" sz="3000" dirty="0" err="1"/>
              <a:t>сузір’я</a:t>
            </a:r>
            <a:r>
              <a:rPr lang="ru-RU" sz="3000" dirty="0"/>
              <a:t> </a:t>
            </a:r>
            <a:r>
              <a:rPr lang="ru-RU" sz="3000" dirty="0" err="1"/>
              <a:t>він</a:t>
            </a:r>
            <a:r>
              <a:rPr lang="ru-RU" sz="3000" dirty="0"/>
              <a:t> </a:t>
            </a:r>
            <a:r>
              <a:rPr lang="ru-RU" sz="3000" dirty="0" err="1"/>
              <a:t>перетинає</a:t>
            </a:r>
            <a:r>
              <a:rPr lang="ru-RU" sz="3000" dirty="0"/>
              <a:t>.</a:t>
            </a:r>
            <a:endParaRPr lang="uk-UA" sz="3000" dirty="0"/>
          </a:p>
        </p:txBody>
      </p:sp>
      <p:pic>
        <p:nvPicPr>
          <p:cNvPr id="9" name="Picture 2" descr="Дети вектор | Роялти-фри, бесплатные векторные Дети картинки на  Depositphotos®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694445" y="4783204"/>
            <a:ext cx="3393217" cy="190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267092" y="5565930"/>
            <a:ext cx="2470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000" b="1" dirty="0"/>
              <a:t>Робота з картою</a:t>
            </a:r>
            <a:endParaRPr lang="ru-RU" sz="3000" b="1" dirty="0"/>
          </a:p>
        </p:txBody>
      </p:sp>
      <p:pic>
        <p:nvPicPr>
          <p:cNvPr id="2050" name="Picture 2" descr="Наша Галактика - Молочний Шлях: Молочний шлях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836" y="2576260"/>
            <a:ext cx="5275232" cy="2967318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5540188" y="2629747"/>
            <a:ext cx="640976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solidFill>
                  <a:srgbClr val="202124"/>
                </a:solidFill>
                <a:latin typeface="arial" panose="020B0604020202020204" pitchFamily="34" charset="0"/>
              </a:rPr>
              <a:t>У </a:t>
            </a:r>
            <a:r>
              <a:rPr lang="ru-RU" sz="2200" dirty="0" err="1">
                <a:solidFill>
                  <a:srgbClr val="202124"/>
                </a:solidFill>
                <a:latin typeface="arial" panose="020B0604020202020204" pitchFamily="34" charset="0"/>
              </a:rPr>
              <a:t>Північній</a:t>
            </a:r>
            <a:r>
              <a:rPr lang="ru-RU" sz="22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ru-RU" sz="2200" dirty="0" err="1">
                <a:solidFill>
                  <a:srgbClr val="202124"/>
                </a:solidFill>
                <a:latin typeface="arial" panose="020B0604020202020204" pitchFamily="34" charset="0"/>
              </a:rPr>
              <a:t>півкулі</a:t>
            </a:r>
            <a:r>
              <a:rPr lang="ru-RU" sz="2200" dirty="0">
                <a:solidFill>
                  <a:srgbClr val="202124"/>
                </a:solidFill>
                <a:latin typeface="arial" panose="020B0604020202020204" pitchFamily="34" charset="0"/>
              </a:rPr>
              <a:t> наша Галактика </a:t>
            </a:r>
            <a:r>
              <a:rPr lang="ru-RU" sz="2200" dirty="0" err="1">
                <a:solidFill>
                  <a:srgbClr val="202124"/>
                </a:solidFill>
                <a:latin typeface="arial" panose="020B0604020202020204" pitchFamily="34" charset="0"/>
              </a:rPr>
              <a:t>перетинає</a:t>
            </a:r>
            <a:r>
              <a:rPr lang="ru-RU" sz="2200" dirty="0">
                <a:solidFill>
                  <a:srgbClr val="202124"/>
                </a:solidFill>
                <a:latin typeface="arial" panose="020B0604020202020204" pitchFamily="34" charset="0"/>
              </a:rPr>
              <a:t> </a:t>
            </a:r>
            <a:r>
              <a:rPr lang="ru-RU" sz="2200" b="1" dirty="0" err="1">
                <a:solidFill>
                  <a:srgbClr val="202124"/>
                </a:solidFill>
                <a:latin typeface="arial" panose="020B0604020202020204" pitchFamily="34" charset="0"/>
              </a:rPr>
              <a:t>сузір'я</a:t>
            </a:r>
            <a:r>
              <a:rPr lang="ru-RU" sz="2200" dirty="0">
                <a:solidFill>
                  <a:srgbClr val="202124"/>
                </a:solidFill>
                <a:latin typeface="arial" panose="020B0604020202020204" pitchFamily="34" charset="0"/>
              </a:rPr>
              <a:t> Орла, </a:t>
            </a:r>
            <a:r>
              <a:rPr lang="ru-RU" sz="2200" dirty="0" err="1">
                <a:solidFill>
                  <a:srgbClr val="202124"/>
                </a:solidFill>
                <a:latin typeface="arial" panose="020B0604020202020204" pitchFamily="34" charset="0"/>
              </a:rPr>
              <a:t>Стріли</a:t>
            </a:r>
            <a:r>
              <a:rPr lang="ru-RU" sz="2200" dirty="0">
                <a:solidFill>
                  <a:srgbClr val="202124"/>
                </a:solidFill>
                <a:latin typeface="arial" panose="020B0604020202020204" pitchFamily="34" charset="0"/>
              </a:rPr>
              <a:t>, Лисички, Лебедя, Цефея, </a:t>
            </a:r>
            <a:r>
              <a:rPr lang="ru-RU" sz="2200" dirty="0" err="1">
                <a:solidFill>
                  <a:srgbClr val="202124"/>
                </a:solidFill>
                <a:latin typeface="arial" panose="020B0604020202020204" pitchFamily="34" charset="0"/>
              </a:rPr>
              <a:t>Кассіопеї</a:t>
            </a:r>
            <a:r>
              <a:rPr lang="ru-RU" sz="2200" dirty="0">
                <a:solidFill>
                  <a:srgbClr val="202124"/>
                </a:solidFill>
                <a:latin typeface="arial" panose="020B0604020202020204" pitchFamily="34" charset="0"/>
              </a:rPr>
              <a:t>, Персея, </a:t>
            </a:r>
            <a:r>
              <a:rPr lang="ru-RU" sz="2200" dirty="0" err="1">
                <a:solidFill>
                  <a:srgbClr val="202124"/>
                </a:solidFill>
                <a:latin typeface="arial" panose="020B0604020202020204" pitchFamily="34" charset="0"/>
              </a:rPr>
              <a:t>Візничого</a:t>
            </a:r>
            <a:r>
              <a:rPr lang="ru-RU" sz="2200" dirty="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ru-RU" sz="2200" dirty="0" err="1">
                <a:solidFill>
                  <a:srgbClr val="202124"/>
                </a:solidFill>
                <a:latin typeface="arial" panose="020B0604020202020204" pitchFamily="34" charset="0"/>
              </a:rPr>
              <a:t>Тельця</a:t>
            </a:r>
            <a:r>
              <a:rPr lang="ru-RU" sz="2200" dirty="0">
                <a:solidFill>
                  <a:srgbClr val="202124"/>
                </a:solidFill>
                <a:latin typeface="arial" panose="020B0604020202020204" pitchFamily="34" charset="0"/>
              </a:rPr>
              <a:t> та </a:t>
            </a:r>
            <a:r>
              <a:rPr lang="ru-RU" sz="2200" dirty="0" err="1">
                <a:solidFill>
                  <a:srgbClr val="202124"/>
                </a:solidFill>
                <a:latin typeface="arial" panose="020B0604020202020204" pitchFamily="34" charset="0"/>
              </a:rPr>
              <a:t>Близнюків</a:t>
            </a:r>
            <a:r>
              <a:rPr lang="ru-RU" sz="2200" dirty="0">
                <a:solidFill>
                  <a:srgbClr val="202124"/>
                </a:solidFill>
                <a:latin typeface="arial" panose="020B0604020202020204" pitchFamily="34" charset="0"/>
              </a:rPr>
              <a:t>; у </a:t>
            </a:r>
            <a:r>
              <a:rPr lang="ru-RU" sz="2200" dirty="0" err="1">
                <a:solidFill>
                  <a:srgbClr val="202124"/>
                </a:solidFill>
                <a:latin typeface="arial" panose="020B0604020202020204" pitchFamily="34" charset="0"/>
              </a:rPr>
              <a:t>Південній</a:t>
            </a:r>
            <a:r>
              <a:rPr lang="ru-RU" sz="2200" dirty="0">
                <a:solidFill>
                  <a:srgbClr val="202124"/>
                </a:solidFill>
                <a:latin typeface="arial" panose="020B0604020202020204" pitchFamily="34" charset="0"/>
              </a:rPr>
              <a:t> — </a:t>
            </a:r>
            <a:r>
              <a:rPr lang="ru-RU" sz="2200" dirty="0" err="1">
                <a:solidFill>
                  <a:srgbClr val="202124"/>
                </a:solidFill>
                <a:latin typeface="arial" panose="020B0604020202020204" pitchFamily="34" charset="0"/>
              </a:rPr>
              <a:t>Єдинорога</a:t>
            </a:r>
            <a:r>
              <a:rPr lang="ru-RU" sz="2200" dirty="0">
                <a:solidFill>
                  <a:srgbClr val="202124"/>
                </a:solidFill>
                <a:latin typeface="arial" panose="020B0604020202020204" pitchFamily="34" charset="0"/>
              </a:rPr>
              <a:t>, Корми, </a:t>
            </a:r>
            <a:r>
              <a:rPr lang="ru-RU" sz="2200" dirty="0" err="1">
                <a:solidFill>
                  <a:srgbClr val="202124"/>
                </a:solidFill>
                <a:latin typeface="arial" panose="020B0604020202020204" pitchFamily="34" charset="0"/>
              </a:rPr>
              <a:t>Вітрил</a:t>
            </a:r>
            <a:r>
              <a:rPr lang="ru-RU" sz="2200" dirty="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ru-RU" sz="2200" dirty="0" err="1">
                <a:solidFill>
                  <a:srgbClr val="202124"/>
                </a:solidFill>
                <a:latin typeface="arial" panose="020B0604020202020204" pitchFamily="34" charset="0"/>
              </a:rPr>
              <a:t>Південного</a:t>
            </a:r>
            <a:r>
              <a:rPr lang="ru-RU" sz="22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ru-RU" sz="2200" dirty="0" err="1">
                <a:solidFill>
                  <a:srgbClr val="202124"/>
                </a:solidFill>
                <a:latin typeface="arial" panose="020B0604020202020204" pitchFamily="34" charset="0"/>
              </a:rPr>
              <a:t>Хреста</a:t>
            </a:r>
            <a:r>
              <a:rPr lang="ru-RU" sz="2200" dirty="0">
                <a:solidFill>
                  <a:srgbClr val="202124"/>
                </a:solidFill>
                <a:latin typeface="arial" panose="020B0604020202020204" pitchFamily="34" charset="0"/>
              </a:rPr>
              <a:t>, Циркуля, </a:t>
            </a:r>
            <a:r>
              <a:rPr lang="ru-RU" sz="2200" dirty="0" err="1">
                <a:solidFill>
                  <a:srgbClr val="202124"/>
                </a:solidFill>
                <a:latin typeface="arial" panose="020B0604020202020204" pitchFamily="34" charset="0"/>
              </a:rPr>
              <a:t>Південного</a:t>
            </a:r>
            <a:r>
              <a:rPr lang="ru-RU" sz="22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ru-RU" sz="2200" dirty="0" err="1">
                <a:solidFill>
                  <a:srgbClr val="202124"/>
                </a:solidFill>
                <a:latin typeface="arial" panose="020B0604020202020204" pitchFamily="34" charset="0"/>
              </a:rPr>
              <a:t>Трикутника</a:t>
            </a:r>
            <a:r>
              <a:rPr lang="ru-RU" sz="2200" dirty="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ru-RU" sz="2200" dirty="0" err="1">
                <a:solidFill>
                  <a:srgbClr val="202124"/>
                </a:solidFill>
                <a:latin typeface="arial" panose="020B0604020202020204" pitchFamily="34" charset="0"/>
              </a:rPr>
              <a:t>Скорпіона</a:t>
            </a:r>
            <a:r>
              <a:rPr lang="ru-RU" sz="2200" dirty="0">
                <a:solidFill>
                  <a:srgbClr val="202124"/>
                </a:solidFill>
                <a:latin typeface="arial" panose="020B0604020202020204" pitchFamily="34" charset="0"/>
              </a:rPr>
              <a:t> та </a:t>
            </a:r>
            <a:r>
              <a:rPr lang="ru-RU" sz="2200" dirty="0" err="1">
                <a:solidFill>
                  <a:srgbClr val="202124"/>
                </a:solidFill>
                <a:latin typeface="arial" panose="020B0604020202020204" pitchFamily="34" charset="0"/>
              </a:rPr>
              <a:t>Стрільця</a:t>
            </a:r>
            <a:r>
              <a:rPr lang="ru-RU" sz="2200" dirty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3860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1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733068" y="1800494"/>
            <a:ext cx="8395001" cy="355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Доповни речення. Запиши інші назви Молочного Шляху.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338" y="2184025"/>
            <a:ext cx="120173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Молочний Шлях - ______________________________________________</a:t>
            </a:r>
          </a:p>
          <a:p>
            <a:r>
              <a:rPr lang="uk-UA" sz="3000" dirty="0"/>
              <a:t>__________________________________________________________________________________________________________________________________________________________________________________________</a:t>
            </a:r>
            <a:endParaRPr lang="ru-RU" sz="3000" dirty="0"/>
          </a:p>
        </p:txBody>
      </p:sp>
      <p:sp>
        <p:nvSpPr>
          <p:cNvPr id="13" name="TextBox 12"/>
          <p:cNvSpPr txBox="1"/>
          <p:nvPr/>
        </p:nvSpPr>
        <p:spPr>
          <a:xfrm>
            <a:off x="70337" y="2184025"/>
            <a:ext cx="11763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                                   </a:t>
            </a:r>
            <a:r>
              <a:rPr lang="ru-RU" sz="3000" dirty="0" err="1"/>
              <a:t>це</a:t>
            </a:r>
            <a:r>
              <a:rPr lang="ru-RU" sz="3000" dirty="0"/>
              <a:t> </a:t>
            </a:r>
            <a:r>
              <a:rPr lang="ru-RU" sz="3000" dirty="0" err="1"/>
              <a:t>скупчення</a:t>
            </a:r>
            <a:r>
              <a:rPr lang="ru-RU" sz="3000" dirty="0"/>
              <a:t> </a:t>
            </a:r>
            <a:r>
              <a:rPr lang="ru-RU" sz="3000" dirty="0" err="1"/>
              <a:t>зір</a:t>
            </a:r>
            <a:r>
              <a:rPr lang="ru-RU" sz="3000" dirty="0"/>
              <a:t>, до </a:t>
            </a:r>
            <a:r>
              <a:rPr lang="ru-RU" sz="3000" dirty="0" err="1"/>
              <a:t>якого</a:t>
            </a:r>
            <a:r>
              <a:rPr lang="ru-RU" sz="3000" dirty="0"/>
              <a:t> </a:t>
            </a:r>
            <a:r>
              <a:rPr lang="ru-RU" sz="3000" dirty="0" err="1"/>
              <a:t>належить</a:t>
            </a:r>
            <a:r>
              <a:rPr lang="ru-RU" sz="3000" dirty="0"/>
              <a:t> наша </a:t>
            </a:r>
            <a:r>
              <a:rPr lang="ru-RU" sz="3000" dirty="0" err="1"/>
              <a:t>Сонячна</a:t>
            </a:r>
            <a:r>
              <a:rPr lang="ru-RU" sz="3000" dirty="0"/>
              <a:t> система з </a:t>
            </a:r>
            <a:r>
              <a:rPr lang="ru-RU" sz="3000" dirty="0" err="1"/>
              <a:t>усіма</a:t>
            </a:r>
            <a:r>
              <a:rPr lang="ru-RU" sz="3000" dirty="0"/>
              <a:t> планетами. </a:t>
            </a:r>
            <a:r>
              <a:rPr lang="uk-UA" sz="3000" dirty="0"/>
              <a:t>Чумацький Шлях, «Божа дорога», «Пташина дорога», «Дорога у вирій», «Зоряна дорога», «Зоряний міст», «Небесна ріка».</a:t>
            </a:r>
            <a:endParaRPr lang="ru-RU" sz="30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219388" y="4169916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2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859954" y="4772801"/>
            <a:ext cx="8395001" cy="355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Заповни пропуски.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393" y="5167905"/>
            <a:ext cx="120173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Зоряна  система _________________має вигляд   _________________.</a:t>
            </a:r>
            <a:endParaRPr lang="ru-RU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3712768" y="5131126"/>
            <a:ext cx="1936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Галактика</a:t>
            </a:r>
            <a:endParaRPr lang="ru-RU" sz="3000" dirty="0"/>
          </a:p>
        </p:txBody>
      </p:sp>
      <p:sp>
        <p:nvSpPr>
          <p:cNvPr id="18" name="TextBox 17"/>
          <p:cNvSpPr txBox="1"/>
          <p:nvPr/>
        </p:nvSpPr>
        <p:spPr>
          <a:xfrm>
            <a:off x="8984600" y="5131126"/>
            <a:ext cx="1936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диска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116287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7130</TotalTime>
  <Words>898</Words>
  <Application>Microsoft Office PowerPoint</Application>
  <PresentationFormat>Широкоэкранный</PresentationFormat>
  <Paragraphs>348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arial</vt:lpstr>
      <vt:lpstr>Calibri</vt:lpstr>
      <vt:lpstr>Calibri Light</vt:lpstr>
      <vt:lpstr>Monotype Corsiva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2117</cp:revision>
  <dcterms:created xsi:type="dcterms:W3CDTF">2018-01-05T16:38:53Z</dcterms:created>
  <dcterms:modified xsi:type="dcterms:W3CDTF">2022-04-14T05:27:15Z</dcterms:modified>
</cp:coreProperties>
</file>