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51" r:id="rId3"/>
    <p:sldId id="352" r:id="rId4"/>
    <p:sldId id="353" r:id="rId5"/>
    <p:sldId id="354" r:id="rId6"/>
    <p:sldId id="355" r:id="rId7"/>
    <p:sldId id="356" r:id="rId8"/>
    <p:sldId id="370" r:id="rId9"/>
    <p:sldId id="344" r:id="rId10"/>
    <p:sldId id="371" r:id="rId11"/>
    <p:sldId id="372" r:id="rId12"/>
    <p:sldId id="37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FFF"/>
    <a:srgbClr val="00B050"/>
    <a:srgbClr val="FFFF00"/>
    <a:srgbClr val="2F3242"/>
    <a:srgbClr val="1694E9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№23-25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5264387"/>
            <a:ext cx="92840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800" b="1" dirty="0"/>
          </a:p>
          <a:p>
            <a:pPr algn="ctr"/>
            <a:r>
              <a:rPr lang="uk-UA" sz="4000" b="1" dirty="0">
                <a:solidFill>
                  <a:schemeClr val="tx2">
                    <a:lumMod val="75000"/>
                  </a:schemeClr>
                </a:solidFill>
              </a:rPr>
              <a:t>Образ народного героя. «Кирило Кожум’яка» (українська народна казка)  </a:t>
            </a:r>
            <a:endParaRPr lang="ru-RU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Читання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ÐÐ°ÑÑÐ¸Ð½ÐºÐ¸ Ð¿Ð¾ Ð·Ð°Ð¿ÑÐ¾ÑÑ ÐºÐ»Ð¸Ð¿Ð°ÑÑ Ð´ÐµÑÐ¸ ÑÐ°Ð·Ð¾Ð¼ Ñ Ð´Ð¾Ð±ÑÑ Ð¿ÑÑ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67734" y="301306"/>
            <a:ext cx="893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800" b="1" dirty="0"/>
          </a:p>
          <a:p>
            <a:pPr algn="ctr"/>
            <a:r>
              <a:rPr lang="uk-UA" sz="2400" b="1" dirty="0">
                <a:solidFill>
                  <a:schemeClr val="bg1"/>
                </a:solidFill>
              </a:rPr>
              <a:t>Розділ 3. Із Джерел народної мудрості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Кирило Кожум`яка купити в Україні ► Видавничий дім Школ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3" t="40926" r="11483" b="20674"/>
          <a:stretch/>
        </p:blipFill>
        <p:spPr bwMode="auto">
          <a:xfrm>
            <a:off x="6705600" y="901471"/>
            <a:ext cx="5166610" cy="436291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435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твору учнями. Бесіда за змістом тексту з елементами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вибіркового читання.</a:t>
            </a:r>
          </a:p>
        </p:txBody>
      </p:sp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255595" y="1924050"/>
            <a:ext cx="10242722" cy="417195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0935" y="2228057"/>
            <a:ext cx="9730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4000" b="1" dirty="0">
                <a:solidFill>
                  <a:srgbClr val="FFFF00"/>
                </a:solidFill>
              </a:rPr>
              <a:t>У які часи відбувалися події, описані в казці?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4000" b="1" dirty="0">
                <a:solidFill>
                  <a:srgbClr val="FFFF00"/>
                </a:solidFill>
              </a:rPr>
              <a:t>Хто головний герой казки?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4000" b="1" dirty="0">
                <a:solidFill>
                  <a:srgbClr val="FFFF00"/>
                </a:solidFill>
              </a:rPr>
              <a:t>Чому Кирило погодився битися зі змієм?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4000" b="1" dirty="0">
                <a:solidFill>
                  <a:srgbClr val="FFFF00"/>
                </a:solidFill>
              </a:rPr>
              <a:t>Як він готувався до бою? 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64" name="Picture 20" descr="ÐÐ°ÑÑÐ¸Ð½ÐºÐ¸ Ð¿Ð¾ Ð·Ð°Ð¿ÑÐ¾ÑÑ ÐºÐ»Ð¸Ð¿Ð°ÑÑ Ð´ÐµÑÐ¸ ÑÐ¸ÑÐ°ÑÑ ÐºÐ½Ð¸Ð³Ñ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54" y="1699740"/>
            <a:ext cx="8505779" cy="47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холодный Emoticon смешной имеет вопрос о метки Иллюстрация штока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5">
                        <a14:foregroundMark x1="29375" y1="45750" x2="29375" y2="45750"/>
                        <a14:foregroundMark x1="37375" y1="43125" x2="37375" y2="43125"/>
                        <a14:foregroundMark x1="31000" y1="75250" x2="31000" y2="75250"/>
                        <a14:foregroundMark x1="65875" y1="70250" x2="65875" y2="70250"/>
                        <a14:foregroundMark x1="76500" y1="70000" x2="76500" y2="70000"/>
                        <a14:foregroundMark x1="67000" y1="79625" x2="67000" y2="79625"/>
                        <a14:foregroundMark x1="62375" y1="80375" x2="62375" y2="80375"/>
                        <a14:foregroundMark x1="72125" y1="77500" x2="72125" y2="77500"/>
                        <a14:foregroundMark x1="35625" y1="78000" x2="35625" y2="78000"/>
                        <a14:foregroundMark x1="36250" y1="72375" x2="36250" y2="72375"/>
                        <a14:foregroundMark x1="31750" y1="53250" x2="31750" y2="53250"/>
                        <a14:foregroundMark x1="19375" y1="15875" x2="19375" y2="15875"/>
                        <a14:foregroundMark x1="29250" y1="19250" x2="29250" y2="19250"/>
                        <a14:foregroundMark x1="42875" y1="29500" x2="42875" y2="29500"/>
                        <a14:backgroundMark x1="17875" y1="80375" x2="17875" y2="8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80" y="4786988"/>
            <a:ext cx="1118106" cy="11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57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hildren reading book Royalty Free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2"/>
          <a:stretch/>
        </p:blipFill>
        <p:spPr bwMode="auto">
          <a:xfrm>
            <a:off x="267101" y="1709664"/>
            <a:ext cx="4008971" cy="36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Попрацюйте разом.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727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4869712" y="1545021"/>
            <a:ext cx="6781005" cy="153842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988" y="1841405"/>
            <a:ext cx="6577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rgbClr val="FFFF00"/>
                </a:solidFill>
              </a:rPr>
              <a:t>Знайдіть у казці зачин, основну частину, кінцівку.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2988" y="3379826"/>
            <a:ext cx="657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/>
              <a:t>Зачин. «Колись був у Києві князь…»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988" y="4199430"/>
            <a:ext cx="6577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/>
              <a:t>Основна частина. «Князівна і взяла собі те на думку…»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2987" y="5353331"/>
            <a:ext cx="6577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/>
              <a:t>Кінцівка. «І вже з того часу й почало зватися це місце…»</a:t>
            </a:r>
          </a:p>
        </p:txBody>
      </p:sp>
    </p:spTree>
    <p:extLst>
      <p:ext uri="{BB962C8B-B14F-4D97-AF65-F5344CB8AC3E}">
        <p14:creationId xmlns:p14="http://schemas.microsoft.com/office/powerpoint/2010/main" val="5293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hildren reading book Royalty Free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2"/>
          <a:stretch/>
        </p:blipFill>
        <p:spPr bwMode="auto">
          <a:xfrm>
            <a:off x="415957" y="1545021"/>
            <a:ext cx="4460843" cy="40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Попрацюйте разом.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727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5295900" y="1545022"/>
            <a:ext cx="6354817" cy="183613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1149" y="1770590"/>
            <a:ext cx="6164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rgbClr val="FFFF00"/>
                </a:solidFill>
              </a:rPr>
              <a:t>Які події твору засвідчують, що ця казка не лише героїчна, а й чарівна?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5900" y="3904673"/>
            <a:ext cx="6354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      </a:t>
            </a:r>
            <a:r>
              <a:rPr lang="uk-UA" sz="2400" b="1" dirty="0"/>
              <a:t>Кирило мав надзвичайну силу; несе мочити дванадцять шкур; взяв булаву пудів десять, приблизно 160 кг; ударом булави змія в землю вганяє; земля гуде від ударів; змій як вогонь горить; бились - бились, аж іскри скачуть; смола захищає тіло від </a:t>
            </a:r>
            <a:r>
              <a:rPr lang="uk-UA" sz="2400" b="1" dirty="0" err="1"/>
              <a:t>опіків</a:t>
            </a:r>
            <a:r>
              <a:rPr lang="ru-RU" sz="2400" b="1" dirty="0"/>
              <a:t>.  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84155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ая прямоугольная выноска 1"/>
          <p:cNvSpPr/>
          <p:nvPr/>
        </p:nvSpPr>
        <p:spPr>
          <a:xfrm>
            <a:off x="2495068" y="1441969"/>
            <a:ext cx="9071264" cy="1429247"/>
          </a:xfrm>
          <a:prstGeom prst="wedgeRoundRectCallout">
            <a:avLst>
              <a:gd name="adj1" fmla="val -62767"/>
              <a:gd name="adj2" fmla="val -29720"/>
              <a:gd name="adj3" fmla="val 16667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Читацька розминка. Роз'єднай слова і прочитай прислів'я.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5564" y="1622904"/>
            <a:ext cx="843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Народскажеякзав</a:t>
            </a:r>
            <a:r>
              <a:rPr 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uk-UA" sz="6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яже</a:t>
            </a:r>
            <a:r>
              <a:rPr lang="uk-UA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8194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2" y="2694997"/>
            <a:ext cx="3357263" cy="361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ая прямоугольная выноска 10"/>
          <p:cNvSpPr/>
          <p:nvPr/>
        </p:nvSpPr>
        <p:spPr>
          <a:xfrm>
            <a:off x="2495068" y="1441969"/>
            <a:ext cx="9071264" cy="1429247"/>
          </a:xfrm>
          <a:prstGeom prst="wedgeRoundRectCallout">
            <a:avLst>
              <a:gd name="adj1" fmla="val -62767"/>
              <a:gd name="adj2" fmla="val -29720"/>
              <a:gd name="adj3" fmla="val 16667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135564" y="1648760"/>
            <a:ext cx="8430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Народ скаже як зав</a:t>
            </a:r>
            <a:r>
              <a:rPr 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uk-UA" sz="6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яже</a:t>
            </a:r>
            <a:r>
              <a:rPr lang="uk-UA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1026" name="Picture 2" descr="Повна версія прислів'їв та приказок, сенс яких кардинально зміниться | Тут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91" y="3375886"/>
            <a:ext cx="4242817" cy="293636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ьная выноска 8"/>
          <p:cNvSpPr/>
          <p:nvPr/>
        </p:nvSpPr>
        <p:spPr>
          <a:xfrm>
            <a:off x="259298" y="4002458"/>
            <a:ext cx="6228308" cy="2489951"/>
          </a:xfrm>
          <a:prstGeom prst="wedgeEllipseCallout">
            <a:avLst>
              <a:gd name="adj1" fmla="val 55484"/>
              <a:gd name="adj2" fmla="val -40122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ьная выноска 1"/>
          <p:cNvSpPr/>
          <p:nvPr/>
        </p:nvSpPr>
        <p:spPr>
          <a:xfrm>
            <a:off x="1980759" y="1301030"/>
            <a:ext cx="6228308" cy="2489951"/>
          </a:xfrm>
          <a:prstGeom prst="wedgeEllipseCallout">
            <a:avLst>
              <a:gd name="adj1" fmla="val 55484"/>
              <a:gd name="adj2" fmla="val -40122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Читацька розминка. Прочитай швидко і правильно скоромовки.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5189" y="1820469"/>
            <a:ext cx="4656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Згадала ґава ґаві </a:t>
            </a:r>
          </a:p>
          <a:p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правити забави.</a:t>
            </a:r>
          </a:p>
        </p:txBody>
      </p:sp>
      <p:pic>
        <p:nvPicPr>
          <p:cNvPr id="8194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52608" y="2321414"/>
            <a:ext cx="3815135" cy="41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0759" y="4585713"/>
            <a:ext cx="3963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Росте липа</a:t>
            </a:r>
          </a:p>
          <a:p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біля Пилипа.</a:t>
            </a:r>
          </a:p>
        </p:txBody>
      </p:sp>
    </p:spTree>
    <p:extLst>
      <p:ext uri="{BB962C8B-B14F-4D97-AF65-F5344CB8AC3E}">
        <p14:creationId xmlns:p14="http://schemas.microsoft.com/office/powerpoint/2010/main" val="42503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0" y="2013038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476101">
            <a:off x="2702228" y="1537389"/>
            <a:ext cx="8874015" cy="4673753"/>
          </a:xfrm>
          <a:prstGeom prst="cloudCallout">
            <a:avLst>
              <a:gd name="adj1" fmla="val -55103"/>
              <a:gd name="adj2" fmla="val -27052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5676" y="2159833"/>
            <a:ext cx="7107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 давніх-давен дійшли до нас складені народом твори, у яких відображалося його життя, ставлення до природи, праці, людей. Ці твори передавались із вуст в уста. Тому їх об’єднують спільною назвою — </a:t>
            </a:r>
            <a:r>
              <a:rPr lang="uk-UA" sz="3200" b="1" dirty="0">
                <a:solidFill>
                  <a:schemeClr val="bg1"/>
                </a:solidFill>
              </a:rPr>
              <a:t>усна народна творчість. </a:t>
            </a:r>
          </a:p>
        </p:txBody>
      </p:sp>
    </p:spTree>
    <p:extLst>
      <p:ext uri="{BB962C8B-B14F-4D97-AF65-F5344CB8AC3E}">
        <p14:creationId xmlns:p14="http://schemas.microsoft.com/office/powerpoint/2010/main" val="7073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8014" y="196909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476101">
            <a:off x="426582" y="1584890"/>
            <a:ext cx="8874015" cy="4673753"/>
          </a:xfrm>
          <a:prstGeom prst="cloudCallout">
            <a:avLst>
              <a:gd name="adj1" fmla="val 49610"/>
              <a:gd name="adj2" fmla="val -40541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0030" y="2207334"/>
            <a:ext cx="71071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Вони дуже різноманітні: </a:t>
            </a:r>
            <a:r>
              <a:rPr lang="uk-UA" sz="3200" b="1" dirty="0">
                <a:solidFill>
                  <a:schemeClr val="bg1"/>
                </a:solidFill>
              </a:rPr>
              <a:t>казки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uk-UA" sz="3200" b="1" dirty="0">
                <a:solidFill>
                  <a:schemeClr val="bg1"/>
                </a:solidFill>
              </a:rPr>
              <a:t>пісні, колискові, колядки, щедрівки, веснянки, </a:t>
            </a:r>
            <a:r>
              <a:rPr lang="uk-UA" sz="3200" b="1" dirty="0" err="1">
                <a:solidFill>
                  <a:schemeClr val="bg1"/>
                </a:solidFill>
              </a:rPr>
              <a:t>мирилки</a:t>
            </a:r>
            <a:r>
              <a:rPr lang="uk-UA" sz="3200" b="1" dirty="0">
                <a:solidFill>
                  <a:schemeClr val="bg1"/>
                </a:solidFill>
              </a:rPr>
              <a:t>, приказки, прислів’я... </a:t>
            </a:r>
            <a:r>
              <a:rPr lang="uk-UA" sz="3200" b="1" dirty="0">
                <a:solidFill>
                  <a:srgbClr val="FFFF00"/>
                </a:solidFill>
              </a:rPr>
              <a:t>Що з творів усної народної творчості ви читали у 2 класі? Що вам запам’яталось? 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12" b="8490"/>
          <a:stretch/>
        </p:blipFill>
        <p:spPr bwMode="auto">
          <a:xfrm>
            <a:off x="853299" y="1639282"/>
            <a:ext cx="2403769" cy="43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338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Читаючи твори цього розділу, ви будете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785616" y="1792225"/>
            <a:ext cx="7845552" cy="4498848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41647" y="1930855"/>
            <a:ext cx="74432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FFFF00"/>
                </a:solidFill>
              </a:rPr>
              <a:t>• </a:t>
            </a:r>
            <a:r>
              <a:rPr lang="uk-UA" sz="3000" b="1" dirty="0">
                <a:solidFill>
                  <a:srgbClr val="FFFF00"/>
                </a:solidFill>
              </a:rPr>
              <a:t>пізнавати народну мудрість; </a:t>
            </a:r>
          </a:p>
          <a:p>
            <a:r>
              <a:rPr lang="uk-UA" sz="3000" b="1" dirty="0">
                <a:solidFill>
                  <a:srgbClr val="FFFF00"/>
                </a:solidFill>
              </a:rPr>
              <a:t>• збагачувати своє мовлення образними, влучними висловами; </a:t>
            </a:r>
          </a:p>
          <a:p>
            <a:r>
              <a:rPr lang="uk-UA" sz="3000" b="1" dirty="0">
                <a:solidFill>
                  <a:srgbClr val="FFFF00"/>
                </a:solidFill>
              </a:rPr>
              <a:t>• досліджувати, як побудовано твори, що є особливого в кожному з них; </a:t>
            </a:r>
          </a:p>
          <a:p>
            <a:r>
              <a:rPr lang="uk-UA" sz="3000" b="1" dirty="0">
                <a:solidFill>
                  <a:srgbClr val="FFFF00"/>
                </a:solidFill>
              </a:rPr>
              <a:t>• визначати позитивні й негативні якості дійових осіб; </a:t>
            </a:r>
          </a:p>
          <a:p>
            <a:r>
              <a:rPr lang="uk-UA" sz="3000" b="1" dirty="0">
                <a:solidFill>
                  <a:srgbClr val="FFFF00"/>
                </a:solidFill>
              </a:rPr>
              <a:t>• висловлювати своє ставлення до прочитаного.</a:t>
            </a:r>
            <a:endParaRPr lang="uk-UA" sz="30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12" b="8490"/>
          <a:stretch/>
        </p:blipFill>
        <p:spPr bwMode="auto">
          <a:xfrm>
            <a:off x="9154246" y="1886249"/>
            <a:ext cx="2403769" cy="43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338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Читаючи твори цього розділу, ви будете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81397" y="1690013"/>
            <a:ext cx="7845552" cy="4498848"/>
          </a:xfrm>
          <a:prstGeom prst="round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3732" y="1954278"/>
            <a:ext cx="7443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FFFF00"/>
                </a:solidFill>
              </a:rPr>
              <a:t>У 2 класі ти читав/читала </a:t>
            </a:r>
            <a:r>
              <a:rPr lang="uk-UA" sz="2800" b="1" dirty="0">
                <a:solidFill>
                  <a:schemeClr val="bg1"/>
                </a:solidFill>
              </a:rPr>
              <a:t>казки про тварин</a:t>
            </a:r>
            <a:r>
              <a:rPr lang="uk-UA" sz="2800" b="1" dirty="0">
                <a:solidFill>
                  <a:srgbClr val="FFFF00"/>
                </a:solidFill>
              </a:rPr>
              <a:t>. Тепер пропонуємо поринути у світ </a:t>
            </a:r>
            <a:r>
              <a:rPr lang="uk-UA" sz="2800" b="1" dirty="0">
                <a:solidFill>
                  <a:schemeClr val="bg1"/>
                </a:solidFill>
              </a:rPr>
              <a:t>героїчної і чарівної казки. </a:t>
            </a:r>
            <a:r>
              <a:rPr lang="uk-UA" sz="2800" b="1" dirty="0">
                <a:solidFill>
                  <a:srgbClr val="FFFF00"/>
                </a:solidFill>
              </a:rPr>
              <a:t>Герої цих казок мають надзвичайну силу, а за допомогою чарів і власного розуму в казках відбуваються дивовижні події та перетворення. Читати казки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uk-UA" sz="2800" b="1" dirty="0">
                <a:solidFill>
                  <a:srgbClr val="FFFF00"/>
                </a:solidFill>
              </a:rPr>
              <a:t>краще </a:t>
            </a:r>
            <a:r>
              <a:rPr lang="uk-UA" sz="2800" b="1" dirty="0">
                <a:solidFill>
                  <a:schemeClr val="bg1"/>
                </a:solidFill>
              </a:rPr>
              <a:t>розповідним тоном</a:t>
            </a:r>
            <a:r>
              <a:rPr lang="uk-UA" sz="2800" b="1" dirty="0">
                <a:solidFill>
                  <a:srgbClr val="FFFF00"/>
                </a:solidFill>
              </a:rPr>
              <a:t>. З особливою, таємничою інтонацією потрібно читати зачин й очікування змін у житті героїв.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42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4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16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Прочитайте слова, правильно </a:t>
            </a:r>
            <a:r>
              <a:rPr lang="uk-UA" sz="2000" b="1" dirty="0" err="1">
                <a:solidFill>
                  <a:schemeClr val="bg1"/>
                </a:solidFill>
              </a:rPr>
              <a:t>ставте</a:t>
            </a:r>
            <a:r>
              <a:rPr lang="uk-UA" sz="2000" b="1" dirty="0">
                <a:solidFill>
                  <a:schemeClr val="bg1"/>
                </a:solidFill>
              </a:rPr>
              <a:t> наголос.</a:t>
            </a:r>
          </a:p>
        </p:txBody>
      </p:sp>
      <p:sp>
        <p:nvSpPr>
          <p:cNvPr id="11" name="Заголовок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4506847" y="1585502"/>
            <a:ext cx="4023714" cy="472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городяни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князеві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змієві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підлестилася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затопить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учеплюсь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байдуже</a:t>
            </a:r>
          </a:p>
        </p:txBody>
      </p:sp>
      <p:pic>
        <p:nvPicPr>
          <p:cNvPr id="14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2145" y="1447875"/>
            <a:ext cx="3192951" cy="45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Равнобедренный треугольник 12"/>
          <p:cNvSpPr/>
          <p:nvPr/>
        </p:nvSpPr>
        <p:spPr>
          <a:xfrm rot="6556522">
            <a:off x="6825853" y="1899013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6556522">
            <a:off x="6480909" y="2444518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 rot="6556522">
            <a:off x="6105881" y="3672123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/>
          <p:cNvSpPr/>
          <p:nvPr/>
        </p:nvSpPr>
        <p:spPr>
          <a:xfrm rot="6556522">
            <a:off x="6335872" y="4295377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/>
          <p:cNvSpPr/>
          <p:nvPr/>
        </p:nvSpPr>
        <p:spPr>
          <a:xfrm rot="6556522">
            <a:off x="6511606" y="3069549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 rot="6556522">
            <a:off x="6889033" y="4956464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/>
          <p:cNvSpPr/>
          <p:nvPr/>
        </p:nvSpPr>
        <p:spPr>
          <a:xfrm rot="6556522">
            <a:off x="5864130" y="5539781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8063948" y="1585502"/>
            <a:ext cx="4023714" cy="472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ймення</a:t>
            </a:r>
          </a:p>
          <a:p>
            <a:pPr algn="ctr" eaLnBrk="0" hangingPunct="0">
              <a:defRPr/>
            </a:pPr>
            <a:r>
              <a:rPr lang="uk-UA" sz="4000" b="1" dirty="0" err="1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панотченьку</a:t>
            </a:r>
            <a:endParaRPr lang="uk-UA" sz="40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захлинається</a:t>
            </a:r>
          </a:p>
          <a:p>
            <a:pPr algn="ctr" eaLnBrk="0" hangingPunct="0">
              <a:defRPr/>
            </a:pPr>
            <a:r>
              <a:rPr lang="uk-UA" sz="4000" b="1" dirty="0" err="1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розженеться</a:t>
            </a:r>
            <a:endParaRPr lang="uk-UA" sz="40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</a:rPr>
              <a:t>коноплями</a:t>
            </a:r>
          </a:p>
          <a:p>
            <a:pPr algn="ctr" eaLnBrk="0" hangingPunct="0">
              <a:defRPr/>
            </a:pPr>
            <a:r>
              <a:rPr lang="uk-UA" sz="4000" b="1" dirty="0" err="1">
                <a:solidFill>
                  <a:schemeClr val="tx2">
                    <a:lumMod val="50000"/>
                  </a:schemeClr>
                </a:solidFill>
              </a:rPr>
              <a:t>розженеться</a:t>
            </a:r>
            <a:endParaRPr lang="uk-UA" sz="4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леміш</a:t>
            </a:r>
          </a:p>
        </p:txBody>
      </p:sp>
      <p:sp>
        <p:nvSpPr>
          <p:cNvPr id="20" name="Равнобедренный треугольник 19"/>
          <p:cNvSpPr/>
          <p:nvPr/>
        </p:nvSpPr>
        <p:spPr>
          <a:xfrm rot="6556522">
            <a:off x="9934771" y="1839787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 rot="6556522">
            <a:off x="9620368" y="2525766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/>
          <p:cNvSpPr/>
          <p:nvPr/>
        </p:nvSpPr>
        <p:spPr>
          <a:xfrm rot="6556522">
            <a:off x="10336580" y="3672124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/>
          <p:cNvSpPr/>
          <p:nvPr/>
        </p:nvSpPr>
        <p:spPr>
          <a:xfrm rot="6556522">
            <a:off x="9723606" y="4376625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авнобедренный треугольник 25"/>
          <p:cNvSpPr/>
          <p:nvPr/>
        </p:nvSpPr>
        <p:spPr>
          <a:xfrm rot="6556522">
            <a:off x="10216694" y="3120316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внобедренный треугольник 26"/>
          <p:cNvSpPr/>
          <p:nvPr/>
        </p:nvSpPr>
        <p:spPr>
          <a:xfrm rot="6556522">
            <a:off x="10410264" y="4875287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авнобедренный треугольник 27"/>
          <p:cNvSpPr/>
          <p:nvPr/>
        </p:nvSpPr>
        <p:spPr>
          <a:xfrm rot="6556522">
            <a:off x="10284453" y="5505139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38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7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робота. 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6" y="1201308"/>
            <a:ext cx="11554426" cy="54509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5850" y="1781843"/>
            <a:ext cx="697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0000"/>
                </a:solidFill>
              </a:rPr>
              <a:t>Старшина - </a:t>
            </a:r>
            <a:r>
              <a:rPr lang="uk-UA" sz="3600" b="1" dirty="0"/>
              <a:t>тут: старші князівські воєначальники. </a:t>
            </a:r>
          </a:p>
          <a:p>
            <a:pPr algn="ctr"/>
            <a:endParaRPr lang="uk-UA" sz="1000" b="1" dirty="0">
              <a:solidFill>
                <a:srgbClr val="FF0000"/>
              </a:solidFill>
            </a:endParaRPr>
          </a:p>
          <a:p>
            <a:pPr algn="ctr"/>
            <a:endParaRPr lang="uk-UA" sz="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5850" y="3109055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0000"/>
                </a:solidFill>
              </a:rPr>
              <a:t>Пуд – </a:t>
            </a:r>
            <a:r>
              <a:rPr lang="uk-UA" sz="3600" b="1" dirty="0"/>
              <a:t>міра ваги, близько 16 кг.</a:t>
            </a:r>
          </a:p>
          <a:p>
            <a:pPr algn="ctr"/>
            <a:endParaRPr lang="uk-UA" sz="1000" b="1" dirty="0">
              <a:solidFill>
                <a:srgbClr val="FF0000"/>
              </a:solidFill>
            </a:endParaRPr>
          </a:p>
          <a:p>
            <a:pPr algn="ctr"/>
            <a:endParaRPr lang="uk-UA" sz="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5850" y="3926783"/>
            <a:ext cx="69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0000"/>
                </a:solidFill>
              </a:rPr>
              <a:t>Леміш – </a:t>
            </a:r>
            <a:r>
              <a:rPr lang="uk-UA" sz="3600" b="1" dirty="0"/>
              <a:t>частина плуга.</a:t>
            </a:r>
          </a:p>
          <a:p>
            <a:pPr algn="ctr"/>
            <a:endParaRPr lang="uk-UA" sz="1000" b="1" dirty="0">
              <a:solidFill>
                <a:srgbClr val="FF0000"/>
              </a:solidFill>
            </a:endParaRPr>
          </a:p>
          <a:p>
            <a:pPr algn="ctr"/>
            <a:endParaRPr lang="uk-UA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5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3629132224SlideId2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3629132224SlideId25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475</Words>
  <Application>Microsoft Office PowerPoint</Application>
  <PresentationFormat>Широкоэкранный</PresentationFormat>
  <Paragraphs>99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Monotype Corsiva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370</cp:revision>
  <dcterms:created xsi:type="dcterms:W3CDTF">2018-01-05T16:38:53Z</dcterms:created>
  <dcterms:modified xsi:type="dcterms:W3CDTF">2021-10-19T20:51:40Z</dcterms:modified>
</cp:coreProperties>
</file>