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260" r:id="rId3"/>
    <p:sldId id="2262" r:id="rId4"/>
    <p:sldId id="2263" r:id="rId5"/>
    <p:sldId id="2264" r:id="rId6"/>
    <p:sldId id="2261" r:id="rId7"/>
    <p:sldId id="2265" r:id="rId8"/>
    <p:sldId id="2266" r:id="rId9"/>
    <p:sldId id="2271" r:id="rId10"/>
    <p:sldId id="2270" r:id="rId11"/>
    <p:sldId id="2269" r:id="rId12"/>
    <p:sldId id="2268" r:id="rId13"/>
    <p:sldId id="2267" r:id="rId14"/>
    <p:sldId id="2276" r:id="rId15"/>
    <p:sldId id="2275" r:id="rId16"/>
    <p:sldId id="2274" r:id="rId17"/>
    <p:sldId id="225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5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DA7DD8F9-56EC-475E-9BFE-797E268B46A5}"/>
    <pc:docChg chg="delSld modSld">
      <pc:chgData name="Виктория Мешковая" userId="30cc52346335888d" providerId="LiveId" clId="{DA7DD8F9-56EC-475E-9BFE-797E268B46A5}" dt="2021-05-29T10:49:55.574" v="8" actId="2696"/>
      <pc:docMkLst>
        <pc:docMk/>
      </pc:docMkLst>
      <pc:sldChg chg="addSp delSp modSp mod">
        <pc:chgData name="Виктория Мешковая" userId="30cc52346335888d" providerId="LiveId" clId="{DA7DD8F9-56EC-475E-9BFE-797E268B46A5}" dt="2021-05-29T10:49:34.077" v="4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DA7DD8F9-56EC-475E-9BFE-797E268B46A5}" dt="2021-05-29T10:49:34.077" v="4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DA7DD8F9-56EC-475E-9BFE-797E268B46A5}" dt="2021-05-29T10:49:29.093" v="2" actId="1076"/>
          <ac:picMkLst>
            <pc:docMk/>
            <pc:sldMk cId="302857040" sldId="258"/>
            <ac:picMk id="2" creationId="{2C12304A-EB9D-467E-B467-E8DEF50E8F2A}"/>
          </ac:picMkLst>
        </pc:picChg>
        <pc:picChg chg="del">
          <ac:chgData name="Виктория Мешковая" userId="30cc52346335888d" providerId="LiveId" clId="{DA7DD8F9-56EC-475E-9BFE-797E268B46A5}" dt="2021-05-29T10:49:24.859" v="0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del">
        <pc:chgData name="Виктория Мешковая" userId="30cc52346335888d" providerId="LiveId" clId="{DA7DD8F9-56EC-475E-9BFE-797E268B46A5}" dt="2021-05-29T10:49:55.574" v="8" actId="2696"/>
        <pc:sldMkLst>
          <pc:docMk/>
          <pc:sldMk cId="1138614991" sldId="300"/>
        </pc:sldMkLst>
      </pc:sldChg>
      <pc:sldChg chg="del">
        <pc:chgData name="Виктория Мешковая" userId="30cc52346335888d" providerId="LiveId" clId="{DA7DD8F9-56EC-475E-9BFE-797E268B46A5}" dt="2021-05-29T10:49:42.889" v="5" actId="2696"/>
        <pc:sldMkLst>
          <pc:docMk/>
          <pc:sldMk cId="2713296088" sldId="1299"/>
        </pc:sldMkLst>
      </pc:sldChg>
      <pc:sldChg chg="del">
        <pc:chgData name="Виктория Мешковая" userId="30cc52346335888d" providerId="LiveId" clId="{DA7DD8F9-56EC-475E-9BFE-797E268B46A5}" dt="2021-05-29T10:49:48.645" v="7" actId="2696"/>
        <pc:sldMkLst>
          <pc:docMk/>
          <pc:sldMk cId="141692548" sldId="1301"/>
        </pc:sldMkLst>
      </pc:sldChg>
      <pc:sldChg chg="del">
        <pc:chgData name="Виктория Мешковая" userId="30cc52346335888d" providerId="LiveId" clId="{DA7DD8F9-56EC-475E-9BFE-797E268B46A5}" dt="2021-05-29T10:49:45.393" v="6" actId="2696"/>
        <pc:sldMkLst>
          <pc:docMk/>
          <pc:sldMk cId="1336742958" sldId="1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1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07.11.2021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№38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12304A-EB9D-467E-B467-E8DEF50E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268" y="4230481"/>
            <a:ext cx="2536156" cy="2420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92E33C-EC35-4DDE-8728-57869ACE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56" y="398035"/>
            <a:ext cx="2408129" cy="536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5D875-8FF5-4A57-A286-29221AF2339A}"/>
              </a:ext>
            </a:extLst>
          </p:cNvPr>
          <p:cNvSpPr txBox="1"/>
          <p:nvPr/>
        </p:nvSpPr>
        <p:spPr>
          <a:xfrm>
            <a:off x="2528455" y="37432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ru-RU" sz="2400" b="1" dirty="0" err="1">
                <a:solidFill>
                  <a:prstClr val="white"/>
                </a:solidFill>
              </a:rPr>
              <a:t>Розділ</a:t>
            </a:r>
            <a:r>
              <a:rPr lang="ru-RU" sz="2400" b="1" dirty="0">
                <a:solidFill>
                  <a:prstClr val="white"/>
                </a:solidFill>
              </a:rPr>
              <a:t> 4. </a:t>
            </a:r>
            <a:r>
              <a:rPr lang="ru-RU" sz="2400" b="1" dirty="0" err="1">
                <a:solidFill>
                  <a:prstClr val="white"/>
                </a:solidFill>
              </a:rPr>
              <a:t>Нумерація</a:t>
            </a:r>
            <a:r>
              <a:rPr lang="ru-RU" sz="2400" b="1" dirty="0">
                <a:solidFill>
                  <a:prstClr val="white"/>
                </a:solidFill>
              </a:rPr>
              <a:t> </a:t>
            </a:r>
            <a:r>
              <a:rPr lang="ru-RU" sz="2400" b="1" dirty="0" err="1">
                <a:solidFill>
                  <a:prstClr val="white"/>
                </a:solidFill>
              </a:rPr>
              <a:t>багатоцифрових</a:t>
            </a:r>
            <a:r>
              <a:rPr lang="ru-RU" sz="2400" b="1" dirty="0">
                <a:solidFill>
                  <a:prstClr val="white"/>
                </a:solidFill>
              </a:rPr>
              <a:t> чисел 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6268" y="166078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Визначення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 у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числі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загальної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кількості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десятків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сотень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тисяч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. Коло і круг та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їх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елементи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на 4-е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пропорційне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з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буквеними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даними</a:t>
            </a:r>
            <a:endParaRPr lang="ru-RU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 </a:t>
            </a:r>
            <a:r>
              <a:rPr lang="uk-UA" sz="2000" dirty="0" smtClean="0">
                <a:solidFill>
                  <a:schemeClr val="bg2"/>
                </a:solidFill>
              </a:rPr>
              <a:t>вираз усно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76265" y="2520284"/>
            <a:ext cx="4600421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Якщо </a:t>
            </a:r>
            <a:r>
              <a:rPr lang="en-US" sz="4400" b="1" dirty="0">
                <a:solidFill>
                  <a:schemeClr val="tx1"/>
                </a:solidFill>
              </a:rPr>
              <a:t>k = </a:t>
            </a:r>
            <a:r>
              <a:rPr lang="uk-UA" sz="4400" b="1" dirty="0">
                <a:solidFill>
                  <a:schemeClr val="tx1"/>
                </a:solidFill>
              </a:rPr>
              <a:t>2000, то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776686" y="2486406"/>
            <a:ext cx="3978044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8000-2000=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18305" y="1315495"/>
            <a:ext cx="2581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600" b="1" dirty="0"/>
              <a:t>8000-</a:t>
            </a:r>
            <a:r>
              <a:rPr lang="en-US" sz="6600" b="1" i="1" dirty="0"/>
              <a:t>k</a:t>
            </a:r>
            <a:endParaRPr lang="ru-RU" sz="6600" b="1" i="1" dirty="0"/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54731" y="2466883"/>
            <a:ext cx="1435376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6000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76265" y="3787263"/>
            <a:ext cx="4600421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Якщо </a:t>
            </a:r>
            <a:r>
              <a:rPr lang="en-US" sz="4400" b="1" dirty="0">
                <a:solidFill>
                  <a:schemeClr val="tx1"/>
                </a:solidFill>
              </a:rPr>
              <a:t>k = </a:t>
            </a:r>
            <a:r>
              <a:rPr lang="uk-UA" sz="4400" b="1" dirty="0">
                <a:solidFill>
                  <a:schemeClr val="tx1"/>
                </a:solidFill>
              </a:rPr>
              <a:t>4000, то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776686" y="3815546"/>
            <a:ext cx="4081304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8000-4000=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54730" y="3815546"/>
            <a:ext cx="1435377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4000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76265" y="5031614"/>
            <a:ext cx="4600421" cy="9121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Якщо </a:t>
            </a:r>
            <a:r>
              <a:rPr lang="en-US" sz="4400" b="1" dirty="0">
                <a:solidFill>
                  <a:schemeClr val="tx1"/>
                </a:solidFill>
              </a:rPr>
              <a:t>k=</a:t>
            </a:r>
            <a:r>
              <a:rPr lang="uk-UA" sz="4400" b="1" dirty="0">
                <a:solidFill>
                  <a:schemeClr val="tx1"/>
                </a:solidFill>
              </a:rPr>
              <a:t>8000, то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776686" y="5056761"/>
            <a:ext cx="4081304" cy="9121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8000-8000=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54730" y="5031614"/>
            <a:ext cx="1435377" cy="9121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0</a:t>
            </a:r>
            <a:endParaRPr lang="ru-UA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Скільки всього десятків, усього сотень у </a:t>
            </a:r>
            <a:r>
              <a:rPr lang="uk-UA" sz="2000" dirty="0" smtClean="0">
                <a:solidFill>
                  <a:schemeClr val="bg2"/>
                </a:solidFill>
              </a:rPr>
              <a:t>числах (усно)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996571" y="1704838"/>
            <a:ext cx="2618292" cy="1095512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1231</a:t>
            </a:r>
            <a:endParaRPr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694261" y="1704838"/>
            <a:ext cx="3514725" cy="10955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 </a:t>
            </a:r>
            <a:r>
              <a:rPr lang="uk-UA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</a:t>
            </a:r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88385" y="1704838"/>
            <a:ext cx="3514725" cy="10955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сотень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996571" y="3373942"/>
            <a:ext cx="2618292" cy="10955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6071</a:t>
            </a:r>
            <a:endParaRPr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694260" y="3373942"/>
            <a:ext cx="3514725" cy="1095512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607 </a:t>
            </a:r>
            <a:r>
              <a:rPr lang="uk-UA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</a:t>
            </a:r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88385" y="3373942"/>
            <a:ext cx="3514725" cy="1095512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сотень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996571" y="5043047"/>
            <a:ext cx="2618292" cy="10955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3007</a:t>
            </a:r>
            <a:endParaRPr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694260" y="5043047"/>
            <a:ext cx="3514725" cy="10955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 </a:t>
            </a:r>
            <a:r>
              <a:rPr lang="uk-UA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</a:t>
            </a:r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288385" y="5043047"/>
            <a:ext cx="3514725" cy="109551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</a:t>
            </a:r>
            <a:r>
              <a:rPr lang="uk-UA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</a:t>
            </a:r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" y="1573339"/>
            <a:ext cx="2308771" cy="23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7843" y="3825929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4657" y="3790649"/>
            <a:ext cx="245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54·3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00515" y="3779640"/>
            <a:ext cx="625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=162(шт.) велосипедів;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1529" y="4498478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99833" y="4472674"/>
            <a:ext cx="245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54+27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45939" y="4453303"/>
            <a:ext cx="59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=81(шт.) самокатів;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7843" y="6003758"/>
            <a:ext cx="23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9830" y="5251118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99833" y="5264021"/>
            <a:ext cx="270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+162</a:t>
            </a:r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204141" y="5251118"/>
            <a:ext cx="277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=297(шт.) 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75540" y="1297858"/>
            <a:ext cx="10679786" cy="22003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spc="-150">
                <a:solidFill>
                  <a:schemeClr val="tx1"/>
                </a:solidFill>
              </a:rPr>
              <a:t>В інтернет-магазині за добу продали 54 моноколеса. Це в 3 рази менше, ніж велосипедів, і на 27 шт. менше, ніж самокатів. Скільки всього колісних транспортних засобів продали в інтернет-магазині за добу?</a:t>
            </a:r>
            <a:endParaRPr lang="ru-UA" sz="3200" b="1" spc="-1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17122" y="6029564"/>
            <a:ext cx="827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продали 297 транспортирних засобів. </a:t>
            </a:r>
          </a:p>
        </p:txBody>
      </p:sp>
      <p:pic>
        <p:nvPicPr>
          <p:cNvPr id="1026" name="Picture 2" descr="Моноколесо: изображения, стоковые фотографии и векторная графика | 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8602446" y="4488090"/>
            <a:ext cx="3185017" cy="13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14733" y="425497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solidFill>
                  <a:schemeClr val="bg2"/>
                </a:solidFill>
              </a:rPr>
              <a:t>Склади</a:t>
            </a:r>
            <a:r>
              <a:rPr lang="ru-RU" sz="2000" dirty="0">
                <a:solidFill>
                  <a:schemeClr val="bg2"/>
                </a:solidFill>
              </a:rPr>
              <a:t> </a:t>
            </a:r>
            <a:r>
              <a:rPr lang="ru-RU" sz="2000" dirty="0" err="1">
                <a:solidFill>
                  <a:schemeClr val="bg2"/>
                </a:solidFill>
              </a:rPr>
              <a:t>вираз</a:t>
            </a:r>
            <a:r>
              <a:rPr lang="ru-RU" sz="2000" dirty="0">
                <a:solidFill>
                  <a:schemeClr val="bg2"/>
                </a:solidFill>
              </a:rPr>
              <a:t> для </a:t>
            </a:r>
            <a:r>
              <a:rPr lang="ru-RU" sz="2000" dirty="0" err="1">
                <a:solidFill>
                  <a:schemeClr val="bg2"/>
                </a:solidFill>
              </a:rPr>
              <a:t>розв’язування</a:t>
            </a:r>
            <a:r>
              <a:rPr lang="ru-RU" sz="2000" dirty="0">
                <a:solidFill>
                  <a:schemeClr val="bg2"/>
                </a:solidFill>
              </a:rPr>
              <a:t> </a:t>
            </a:r>
            <a:r>
              <a:rPr lang="ru-RU" sz="2000" dirty="0" err="1">
                <a:solidFill>
                  <a:schemeClr val="bg2"/>
                </a:solidFill>
              </a:rPr>
              <a:t>задачі</a:t>
            </a:r>
            <a:r>
              <a:rPr lang="ru-RU" sz="2000" dirty="0">
                <a:solidFill>
                  <a:schemeClr val="bg2"/>
                </a:solidFill>
              </a:rPr>
              <a:t> та </a:t>
            </a:r>
            <a:r>
              <a:rPr lang="ru-RU" sz="2000" dirty="0" err="1">
                <a:solidFill>
                  <a:schemeClr val="bg2"/>
                </a:solidFill>
              </a:rPr>
              <a:t>обчисли</a:t>
            </a:r>
            <a:r>
              <a:rPr lang="ru-RU" sz="2000" dirty="0">
                <a:solidFill>
                  <a:schemeClr val="bg2"/>
                </a:solidFill>
              </a:rPr>
              <a:t> </a:t>
            </a:r>
            <a:r>
              <a:rPr lang="ru-RU" sz="2000" dirty="0" err="1">
                <a:solidFill>
                  <a:schemeClr val="bg2"/>
                </a:solidFill>
              </a:rPr>
              <a:t>його</a:t>
            </a:r>
            <a:r>
              <a:rPr lang="ru-RU" sz="2000" dirty="0">
                <a:solidFill>
                  <a:schemeClr val="bg2"/>
                </a:solidFill>
              </a:rPr>
              <a:t>, </a:t>
            </a:r>
            <a:r>
              <a:rPr lang="ru-RU" sz="2000" dirty="0" err="1">
                <a:solidFill>
                  <a:schemeClr val="bg2"/>
                </a:solidFill>
              </a:rPr>
              <a:t>якщо</a:t>
            </a:r>
            <a:r>
              <a:rPr lang="ru-RU" sz="2000" dirty="0">
                <a:solidFill>
                  <a:schemeClr val="bg2"/>
                </a:solidFill>
              </a:rPr>
              <a:t> k = </a:t>
            </a:r>
            <a:r>
              <a:rPr lang="ru-RU" sz="2000" dirty="0" smtClean="0">
                <a:solidFill>
                  <a:schemeClr val="bg2"/>
                </a:solidFill>
              </a:rPr>
              <a:t>45 (</a:t>
            </a:r>
            <a:r>
              <a:rPr lang="ru-RU" sz="2000" dirty="0" err="1" smtClean="0">
                <a:solidFill>
                  <a:schemeClr val="bg2"/>
                </a:solidFill>
              </a:rPr>
              <a:t>усно</a:t>
            </a:r>
            <a:r>
              <a:rPr lang="ru-RU" sz="2000" dirty="0" smtClean="0">
                <a:solidFill>
                  <a:schemeClr val="bg2"/>
                </a:solidFill>
              </a:rPr>
              <a:t>)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75540" y="1297858"/>
            <a:ext cx="10679786" cy="220035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spc="-150">
                <a:solidFill>
                  <a:schemeClr val="tx1"/>
                </a:solidFill>
              </a:rPr>
              <a:t>На пошиття 5 однакових костюмів витратили 15 м тканини. Скільки таких костюмів можна пошити з k м тканини?</a:t>
            </a:r>
            <a:endParaRPr lang="ru-UA" sz="4400" b="1" spc="-15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420000" y="3726971"/>
            <a:ext cx="469207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к:(15:5)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1810400" y="4938344"/>
            <a:ext cx="469207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45:(15:5)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5739914" y="4993148"/>
            <a:ext cx="28448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=15</a:t>
            </a:r>
          </a:p>
        </p:txBody>
      </p:sp>
      <p:pic>
        <p:nvPicPr>
          <p:cNvPr id="2050" name="Picture 2" descr="ткань вектор значок в стиле контура филе, ткань, лицевой, графический PNG и  вектор пнг для бесплатной загруз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20" y="3498216"/>
            <a:ext cx="3170237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Розглянь малюнок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8651132" y="1376217"/>
            <a:ext cx="227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ОА=2см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6981" y="3845317"/>
            <a:ext cx="561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які належать КРУГУ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2703" y="4447561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527050" y="1285321"/>
            <a:ext cx="7231495" cy="243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spc="-150" dirty="0" err="1">
                <a:solidFill>
                  <a:schemeClr val="tx1"/>
                </a:solidFill>
              </a:rPr>
              <a:t>Виміряй</a:t>
            </a:r>
            <a:r>
              <a:rPr lang="ru-RU" sz="3200" b="1" spc="-150" dirty="0">
                <a:solidFill>
                  <a:schemeClr val="tx1"/>
                </a:solidFill>
              </a:rPr>
              <a:t> і запиши, </a:t>
            </a:r>
            <a:r>
              <a:rPr lang="ru-RU" sz="3200" b="1" spc="-150" dirty="0" err="1">
                <a:solidFill>
                  <a:schemeClr val="tx1"/>
                </a:solidFill>
              </a:rPr>
              <a:t>чому</a:t>
            </a:r>
            <a:r>
              <a:rPr lang="ru-RU" sz="3200" b="1" spc="-150" dirty="0">
                <a:solidFill>
                  <a:schemeClr val="tx1"/>
                </a:solidFill>
              </a:rPr>
              <a:t> </a:t>
            </a:r>
            <a:r>
              <a:rPr lang="ru-RU" sz="3200" b="1" spc="-150" dirty="0" err="1">
                <a:solidFill>
                  <a:schemeClr val="tx1"/>
                </a:solidFill>
              </a:rPr>
              <a:t>дорівнює</a:t>
            </a:r>
            <a:r>
              <a:rPr lang="ru-RU" sz="3200" b="1" spc="-1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3200" b="1" spc="-150" dirty="0" err="1">
                <a:solidFill>
                  <a:schemeClr val="tx1"/>
                </a:solidFill>
              </a:rPr>
              <a:t>радіус</a:t>
            </a:r>
            <a:r>
              <a:rPr lang="ru-RU" sz="3200" b="1" spc="-150" dirty="0">
                <a:solidFill>
                  <a:schemeClr val="tx1"/>
                </a:solidFill>
              </a:rPr>
              <a:t> круга ОА. </a:t>
            </a:r>
          </a:p>
          <a:p>
            <a:pPr algn="ctr"/>
            <a:r>
              <a:rPr lang="ru-RU" sz="3200" b="1" spc="-150" dirty="0">
                <a:solidFill>
                  <a:schemeClr val="tx1"/>
                </a:solidFill>
              </a:rPr>
              <a:t>Запиши, </a:t>
            </a:r>
            <a:r>
              <a:rPr lang="ru-RU" sz="3200" b="1" spc="-150" dirty="0" err="1">
                <a:solidFill>
                  <a:schemeClr val="tx1"/>
                </a:solidFill>
              </a:rPr>
              <a:t>які</a:t>
            </a:r>
            <a:r>
              <a:rPr lang="ru-RU" sz="3200" b="1" spc="-150" dirty="0">
                <a:solidFill>
                  <a:schemeClr val="tx1"/>
                </a:solidFill>
              </a:rPr>
              <a:t> з </a:t>
            </a:r>
            <a:r>
              <a:rPr lang="ru-RU" sz="3200" b="1" spc="-150" dirty="0" err="1">
                <a:solidFill>
                  <a:schemeClr val="tx1"/>
                </a:solidFill>
              </a:rPr>
              <a:t>позначених</a:t>
            </a:r>
            <a:r>
              <a:rPr lang="ru-RU" sz="3200" b="1" spc="-150" dirty="0">
                <a:solidFill>
                  <a:schemeClr val="tx1"/>
                </a:solidFill>
              </a:rPr>
              <a:t> </a:t>
            </a:r>
            <a:r>
              <a:rPr lang="ru-RU" sz="3200" b="1" spc="-150" dirty="0" err="1">
                <a:solidFill>
                  <a:schemeClr val="tx1"/>
                </a:solidFill>
              </a:rPr>
              <a:t>точок</a:t>
            </a:r>
            <a:r>
              <a:rPr lang="ru-RU" sz="3200" b="1" spc="-1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3200" b="1" spc="-150" dirty="0">
                <a:solidFill>
                  <a:schemeClr val="tx1"/>
                </a:solidFill>
              </a:rPr>
              <a:t>належать кругу, колу. </a:t>
            </a:r>
          </a:p>
          <a:p>
            <a:pPr algn="ctr"/>
            <a:r>
              <a:rPr lang="ru-RU" sz="3200" b="1" spc="-150" dirty="0">
                <a:solidFill>
                  <a:schemeClr val="tx1"/>
                </a:solidFill>
              </a:rPr>
              <a:t>Як </a:t>
            </a:r>
            <a:r>
              <a:rPr lang="ru-RU" sz="3200" b="1" spc="-150" dirty="0" err="1">
                <a:solidFill>
                  <a:schemeClr val="tx1"/>
                </a:solidFill>
              </a:rPr>
              <a:t>називають</a:t>
            </a:r>
            <a:r>
              <a:rPr lang="ru-RU" sz="3200" b="1" spc="-150" dirty="0">
                <a:solidFill>
                  <a:schemeClr val="tx1"/>
                </a:solidFill>
              </a:rPr>
              <a:t> </a:t>
            </a:r>
            <a:r>
              <a:rPr lang="ru-RU" sz="3200" b="1" spc="-150" dirty="0" err="1">
                <a:solidFill>
                  <a:schemeClr val="tx1"/>
                </a:solidFill>
              </a:rPr>
              <a:t>відрізок</a:t>
            </a:r>
            <a:r>
              <a:rPr lang="ru-RU" sz="3200" b="1" spc="-150" dirty="0">
                <a:solidFill>
                  <a:schemeClr val="tx1"/>
                </a:solidFill>
              </a:rPr>
              <a:t> КЕ? </a:t>
            </a:r>
            <a:endParaRPr lang="ru-UA" sz="3200" b="1" spc="-150" dirty="0">
              <a:solidFill>
                <a:schemeClr val="tx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8249525" y="2665726"/>
            <a:ext cx="2987631" cy="29250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>
            <a:stCxn id="2" idx="0"/>
          </p:cNvCxnSpPr>
          <p:nvPr/>
        </p:nvCxnSpPr>
        <p:spPr>
          <a:xfrm flipH="1">
            <a:off x="9743340" y="2665726"/>
            <a:ext cx="1" cy="292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" idx="1"/>
          </p:cNvCxnSpPr>
          <p:nvPr/>
        </p:nvCxnSpPr>
        <p:spPr>
          <a:xfrm>
            <a:off x="8687053" y="3094094"/>
            <a:ext cx="1053999" cy="1034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9277516" y="4125139"/>
            <a:ext cx="465824" cy="534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8659540" y="3045288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8546191" y="2570874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А</a:t>
            </a:r>
            <a:endParaRPr lang="ru-UA" sz="28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9691891" y="2616920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9578542" y="2142506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К</a:t>
            </a:r>
            <a:endParaRPr lang="ru-UA" sz="28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9228354" y="4598090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9062191" y="4635010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С</a:t>
            </a:r>
            <a:endParaRPr lang="ru-UA" sz="280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9693593" y="4086377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9691891" y="3539582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О</a:t>
            </a:r>
            <a:endParaRPr lang="ru-UA" sz="280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10788330" y="3111256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10674981" y="2636842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М</a:t>
            </a:r>
            <a:endParaRPr lang="ru-UA" sz="2800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11449160" y="3664687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11335811" y="3190273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</a:t>
            </a:r>
            <a:endParaRPr lang="ru-UA" sz="2800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10676282" y="4859700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10562933" y="4385286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В</a:t>
            </a:r>
            <a:endParaRPr lang="ru-UA" sz="2800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9691891" y="5495620"/>
            <a:ext cx="98322" cy="983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AD228D-9CFA-4141-AB97-42D139A8C9A3}"/>
              </a:ext>
            </a:extLst>
          </p:cNvPr>
          <p:cNvSpPr txBox="1"/>
          <p:nvPr/>
        </p:nvSpPr>
        <p:spPr>
          <a:xfrm>
            <a:off x="9691891" y="5590803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Е</a:t>
            </a:r>
            <a:endParaRPr lang="ru-UA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82091" y="4469605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21479" y="4472310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140489" y="4469605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68649" y="4469605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67954" y="4490424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47814" y="4468455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382140" y="5151204"/>
            <a:ext cx="538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які належать КОЛУ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27861" y="5753448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67249" y="5775492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50977" y="5774342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025647" y="5775492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8029574" y="5975672"/>
            <a:ext cx="427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 - діаметр</a:t>
            </a:r>
          </a:p>
        </p:txBody>
      </p:sp>
    </p:spTree>
    <p:extLst>
      <p:ext uri="{BB962C8B-B14F-4D97-AF65-F5344CB8AC3E}">
        <p14:creationId xmlns:p14="http://schemas.microsoft.com/office/powerpoint/2010/main" val="11343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7843" y="3825929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4657" y="3790649"/>
            <a:ext cx="245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420-300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550694" y="3745417"/>
            <a:ext cx="702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=120(г) третя частина цукерок;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1529" y="4498478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99833" y="4472674"/>
            <a:ext cx="245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13374" y="4464698"/>
            <a:ext cx="59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=360(г) маса цукерок;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7843" y="6003758"/>
            <a:ext cx="23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9830" y="5251118"/>
            <a:ext cx="8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99833" y="5264021"/>
            <a:ext cx="245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420-360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550694" y="5289827"/>
            <a:ext cx="277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=60(г) 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75540" y="1297858"/>
            <a:ext cx="10679786" cy="2118827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spc="-150">
                <a:solidFill>
                  <a:schemeClr val="tx1"/>
                </a:solidFill>
              </a:rPr>
              <a:t>Маса коробки із цукерками становить 420 г. Коли третю частину цукерок з’їли, маса коробки із цукерками стала 300 г. Яка маса порожньої коробки?</a:t>
            </a:r>
            <a:endParaRPr lang="ru-UA" sz="3600" b="1" spc="-1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41067" y="6016661"/>
            <a:ext cx="78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г маса коробки. </a:t>
            </a:r>
          </a:p>
        </p:txBody>
      </p:sp>
      <p:pic>
        <p:nvPicPr>
          <p:cNvPr id="3074" name="Picture 2" descr="🍬 цукерка Emoji велика картина високої чіткості та Unicode інформація |  Emoji Словник Емодзі 📓 | EmojiAll Українська Офіційний веб-сай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209" y="45156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3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191165" y="620773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bg2"/>
                </a:solidFill>
              </a:rPr>
              <a:t>Розбери задачу (усно)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4657" y="3790649"/>
            <a:ext cx="37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48:12·36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434510" y="3801337"/>
            <a:ext cx="338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=144(м)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83140" y="4954745"/>
            <a:ext cx="23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75540" y="1297858"/>
            <a:ext cx="10679786" cy="22003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spc="-150">
                <a:solidFill>
                  <a:schemeClr val="tx1"/>
                </a:solidFill>
              </a:rPr>
              <a:t>На пошиття 12 захисних медичних костюмів потрібно витратити 48 м тканини. Скільки метрів такої тканини потрібно витратити, щоб пошити 36 таких костюмів?</a:t>
            </a:r>
            <a:endParaRPr lang="ru-UA" sz="3200" b="1" spc="-1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559194" y="4922332"/>
            <a:ext cx="431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потрібно 144 м </a:t>
            </a:r>
          </a:p>
        </p:txBody>
      </p:sp>
      <p:pic>
        <p:nvPicPr>
          <p:cNvPr id="24" name="Picture 2" descr="ткань вектор значок в стиле контура филе, ткань, лицевой, графический PNG и  вектор пнг для бесплатной загруз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89" y="3551237"/>
            <a:ext cx="3170237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pic>
        <p:nvPicPr>
          <p:cNvPr id="592" name="Google Shape;592;p28"/>
          <p:cNvPicPr preferRelativeResize="0"/>
          <p:nvPr/>
        </p:nvPicPr>
        <p:blipFill rotWithShape="1">
          <a:blip r:embed="rId3">
            <a:alphaModFix/>
          </a:blip>
          <a:srcRect r="1739" b="10000"/>
          <a:stretch/>
        </p:blipFill>
        <p:spPr>
          <a:xfrm>
            <a:off x="231403" y="1945397"/>
            <a:ext cx="4853699" cy="355649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5288622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66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№378, 379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С.66 №378, 379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1) Прочитай числа: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1733068" y="1283246"/>
            <a:ext cx="956938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7289; 4444; 4440; 4004.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496126" y="2592866"/>
            <a:ext cx="9621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2) Назви «сусідів чисел</a:t>
            </a:r>
            <a:endParaRPr lang="ru-UA" sz="4000" b="1" dirty="0"/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968368" y="3508290"/>
            <a:ext cx="2367695" cy="785966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tx1"/>
                </a:solidFill>
              </a:rPr>
              <a:t>2090</a:t>
            </a:r>
            <a:endParaRPr lang="ru-UA" sz="48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377280" y="3508290"/>
            <a:ext cx="1591088" cy="785966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tx1"/>
                </a:solidFill>
              </a:rPr>
              <a:t>2089</a:t>
            </a:r>
            <a:endParaRPr lang="ru-UA" sz="48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336063" y="3508290"/>
            <a:ext cx="1591088" cy="785966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tx1"/>
                </a:solidFill>
              </a:rPr>
              <a:t>2091</a:t>
            </a:r>
            <a:endParaRPr lang="ru-UA" sz="48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815310" y="4501794"/>
            <a:ext cx="2367695" cy="785966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tx1"/>
                </a:solidFill>
              </a:rPr>
              <a:t>8000</a:t>
            </a:r>
            <a:endParaRPr lang="ru-UA" sz="48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224222" y="4501794"/>
            <a:ext cx="1591088" cy="785966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tx1"/>
                </a:solidFill>
              </a:rPr>
              <a:t>7999</a:t>
            </a:r>
            <a:endParaRPr lang="ru-UA" sz="48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183005" y="4501794"/>
            <a:ext cx="1591088" cy="785966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tx1"/>
                </a:solidFill>
              </a:rPr>
              <a:t>8001</a:t>
            </a:r>
            <a:endParaRPr lang="ru-UA" sz="48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496126" y="5754690"/>
            <a:ext cx="10340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3) Назви по порядку числа від </a:t>
            </a:r>
            <a:r>
              <a:rPr lang="uk-UA" sz="4000" b="1" dirty="0">
                <a:solidFill>
                  <a:schemeClr val="accent1">
                    <a:lumMod val="75000"/>
                  </a:schemeClr>
                </a:solidFill>
              </a:rPr>
              <a:t>4997</a:t>
            </a:r>
            <a:r>
              <a:rPr lang="uk-UA" sz="4000" b="1" dirty="0"/>
              <a:t> до </a:t>
            </a:r>
            <a:r>
              <a:rPr lang="uk-UA" sz="4000" b="1" dirty="0">
                <a:solidFill>
                  <a:schemeClr val="accent1">
                    <a:lumMod val="75000"/>
                  </a:schemeClr>
                </a:solidFill>
              </a:rPr>
              <a:t>5010</a:t>
            </a:r>
            <a:r>
              <a:rPr lang="uk-UA" sz="4000" b="1" dirty="0"/>
              <a:t>.</a:t>
            </a:r>
            <a:endParaRPr lang="ru-UA" sz="4000" b="1" dirty="0"/>
          </a:p>
        </p:txBody>
      </p:sp>
      <p:pic>
        <p:nvPicPr>
          <p:cNvPr id="21" name="Picture 2" descr="Ученик Пнг - Free Transparent PNG Clipart Images Download">
            <a:extLst>
              <a:ext uri="{FF2B5EF4-FFF2-40B4-BE49-F238E27FC236}">
                <a16:creationId xmlns:a16="http://schemas.microsoft.com/office/drawing/2014/main" id="{19811999-A5CF-41EF-87C3-B0EEC118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1" b="99872" l="9759" r="8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710076"/>
            <a:ext cx="2773451" cy="26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1) запиши цифрами числа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09500" y="1574264"/>
            <a:ext cx="5260975" cy="80454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тисяча п'ять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870475" y="1574263"/>
            <a:ext cx="1660467" cy="80454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1005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09500" y="2586626"/>
            <a:ext cx="5260975" cy="80454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вісім тисяч триста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870475" y="2586625"/>
            <a:ext cx="1660467" cy="80454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8300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09500" y="3598987"/>
            <a:ext cx="5260975" cy="80454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сім тисяч тридцять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870475" y="3598986"/>
            <a:ext cx="1660467" cy="80454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7030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09500" y="4683124"/>
            <a:ext cx="5260975" cy="80454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дві тисячі сто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870475" y="4683123"/>
            <a:ext cx="1660467" cy="80454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2100</a:t>
            </a:r>
          </a:p>
        </p:txBody>
      </p:sp>
      <p:pic>
        <p:nvPicPr>
          <p:cNvPr id="24" name="Picture 12" descr="Школа мультфильмов, мультфильм ребенок, ребенок, фотография, рука png | 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07" y="1447921"/>
            <a:ext cx="3865193" cy="43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2) Кожну суму запиши як одне число за зразком.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733068" y="1638684"/>
            <a:ext cx="4256490" cy="8045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+ 500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01373" y="1635286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=540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458874" y="2581326"/>
            <a:ext cx="4256490" cy="8045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4000 + 50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715364" y="2581325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=4050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798407" y="3593687"/>
            <a:ext cx="4256490" cy="8045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 + 200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54897" y="3593686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=3200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458874" y="4677824"/>
            <a:ext cx="4256490" cy="8045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 + 800 + 8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715364" y="4677823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=8808</a:t>
            </a:r>
          </a:p>
        </p:txBody>
      </p:sp>
      <p:pic>
        <p:nvPicPr>
          <p:cNvPr id="24" name="Picture 12" descr="Школа мультфильмов, мультфильм ребенок, ребенок, фотография, рука png | 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65" y="3385870"/>
            <a:ext cx="2997402" cy="33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90782" y="873871"/>
            <a:ext cx="3542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dirty="0">
                <a:solidFill>
                  <a:srgbClr val="00B0F0"/>
                </a:solidFill>
              </a:rPr>
              <a:t>300 + 2 = 302</a:t>
            </a: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798407" y="5761961"/>
            <a:ext cx="4256490" cy="8045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 + 800 + 80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54897" y="5761960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=8880</a:t>
            </a:r>
          </a:p>
        </p:txBody>
      </p:sp>
    </p:spTree>
    <p:extLst>
      <p:ext uri="{BB962C8B-B14F-4D97-AF65-F5344CB8AC3E}">
        <p14:creationId xmlns:p14="http://schemas.microsoft.com/office/powerpoint/2010/main" val="13209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1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3) розклади на розрядні доданки числа 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614056" y="1152339"/>
            <a:ext cx="2299125" cy="80454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1105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913183" y="1148941"/>
            <a:ext cx="3898474" cy="80454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=1000+100+5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881274" y="2094981"/>
            <a:ext cx="2274269" cy="80454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7007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155544" y="2094980"/>
            <a:ext cx="3665222" cy="80454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=7000+7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960914" y="4503779"/>
            <a:ext cx="2733096" cy="80454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99+1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694010" y="4503778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758455" y="5587916"/>
            <a:ext cx="2596022" cy="80454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999+1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354477" y="5587915"/>
            <a:ext cx="1660467" cy="80454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</a:t>
            </a:r>
          </a:p>
        </p:txBody>
      </p:sp>
      <p:pic>
        <p:nvPicPr>
          <p:cNvPr id="24" name="Picture 12" descr="Школа мультфильмов, мультфильм ребенок, ребенок, фотография, рука png | 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65" y="3385870"/>
            <a:ext cx="2997402" cy="33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763226" y="3509314"/>
            <a:ext cx="5761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4) Виконай дії:</a:t>
            </a:r>
            <a:endParaRPr lang="ru-UA" sz="4000" b="1" dirty="0"/>
          </a:p>
        </p:txBody>
      </p:sp>
    </p:spTree>
    <p:extLst>
      <p:ext uri="{BB962C8B-B14F-4D97-AF65-F5344CB8AC3E}">
        <p14:creationId xmlns:p14="http://schemas.microsoft.com/office/powerpoint/2010/main" val="21785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arenR"/>
            </a:pPr>
            <a:r>
              <a:rPr lang="uk-UA" sz="2000" dirty="0">
                <a:solidFill>
                  <a:schemeClr val="bg2"/>
                </a:solidFill>
              </a:rPr>
              <a:t>Скільки в кожному із чисел: тисяч; сотень; десятків; одиниць? </a:t>
            </a:r>
          </a:p>
          <a:p>
            <a:pPr algn="ctr"/>
            <a:r>
              <a:rPr lang="uk-UA" sz="2000" dirty="0">
                <a:solidFill>
                  <a:schemeClr val="bg2"/>
                </a:solidFill>
              </a:rPr>
              <a:t>Заповни таблицю в зошиті.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28395"/>
              </p:ext>
            </p:extLst>
          </p:nvPr>
        </p:nvGraphicFramePr>
        <p:xfrm>
          <a:off x="1843315" y="1634066"/>
          <a:ext cx="9129485" cy="2783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0733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Число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Тисяч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Сотень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Десятків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Одиниць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33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8456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8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4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5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6</a:t>
                      </a:r>
                      <a:endParaRPr lang="ru-RU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33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6303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6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3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0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3</a:t>
                      </a:r>
                      <a:endParaRPr lang="ru-RU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33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84</a:t>
                      </a:r>
                      <a:r>
                        <a:rPr lang="uk-UA" sz="4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uk-UA" sz="4000" b="1" dirty="0"/>
                        <a:t>6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8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4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6</a:t>
                      </a:r>
                      <a:endParaRPr lang="ru-RU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/>
                        <a:t>6</a:t>
                      </a:r>
                      <a:endParaRPr lang="ru-RU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4339771" y="3120571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1485" y="3120571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73999" y="3120571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731827" y="3120571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339771" y="3817957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81484" y="3848996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906655" y="3866726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731827" y="3866726"/>
            <a:ext cx="653143" cy="5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4" descr="Методический портал интерактивных филвордов - Главная страниц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56" y="4700655"/>
            <a:ext cx="3005122" cy="24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2) У будь-якому числі можна визначити загальну кількість </a:t>
            </a:r>
          </a:p>
          <a:p>
            <a:pPr algn="ctr"/>
            <a:r>
              <a:rPr lang="uk-UA" sz="2000" dirty="0">
                <a:solidFill>
                  <a:schemeClr val="bg2"/>
                </a:solidFill>
              </a:rPr>
              <a:t>одиниць певного розряду.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Табличка 6"/>
          <p:cNvSpPr/>
          <p:nvPr/>
        </p:nvSpPr>
        <p:spPr>
          <a:xfrm>
            <a:off x="527050" y="1204120"/>
            <a:ext cx="11214415" cy="1582268"/>
          </a:xfrm>
          <a:prstGeom prst="plaque">
            <a:avLst>
              <a:gd name="adj" fmla="val 15741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У числі 3659 : </a:t>
            </a:r>
            <a:r>
              <a:rPr lang="en-US" sz="3600" b="1" dirty="0">
                <a:solidFill>
                  <a:schemeClr val="tx1"/>
                </a:solidFill>
              </a:rPr>
              <a:t>3000 + 600 + 50 + 9 = 3659</a:t>
            </a:r>
            <a:r>
              <a:rPr lang="uk-UA" sz="3600" b="1" dirty="0">
                <a:solidFill>
                  <a:schemeClr val="tx1"/>
                </a:solidFill>
              </a:rPr>
              <a:t> од</a:t>
            </a:r>
            <a:r>
              <a:rPr lang="en-US" sz="36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uk-UA" sz="3600" b="1" dirty="0">
                <a:solidFill>
                  <a:schemeClr val="tx1"/>
                </a:solidFill>
              </a:rPr>
              <a:t>                                     </a:t>
            </a:r>
            <a:r>
              <a:rPr lang="en-US" sz="3600" b="1" dirty="0">
                <a:solidFill>
                  <a:schemeClr val="tx1"/>
                </a:solidFill>
              </a:rPr>
              <a:t>300 </a:t>
            </a:r>
            <a:r>
              <a:rPr lang="uk-UA" sz="3600" b="1" dirty="0" err="1">
                <a:solidFill>
                  <a:schemeClr val="tx1"/>
                </a:solidFill>
              </a:rPr>
              <a:t>дес</a:t>
            </a:r>
            <a:r>
              <a:rPr lang="en-US" sz="3600" b="1" dirty="0">
                <a:solidFill>
                  <a:schemeClr val="tx1"/>
                </a:solidFill>
              </a:rPr>
              <a:t>+ 60 </a:t>
            </a:r>
            <a:r>
              <a:rPr lang="uk-UA" sz="3600" b="1" dirty="0" err="1">
                <a:solidFill>
                  <a:schemeClr val="tx1"/>
                </a:solidFill>
              </a:rPr>
              <a:t>дес</a:t>
            </a:r>
            <a:r>
              <a:rPr lang="en-US" sz="3600" b="1" dirty="0">
                <a:solidFill>
                  <a:schemeClr val="tx1"/>
                </a:solidFill>
              </a:rPr>
              <a:t>. + 5 </a:t>
            </a:r>
            <a:r>
              <a:rPr lang="uk-UA" sz="3600" b="1" dirty="0" err="1">
                <a:solidFill>
                  <a:schemeClr val="tx1"/>
                </a:solidFill>
              </a:rPr>
              <a:t>дес</a:t>
            </a:r>
            <a:r>
              <a:rPr lang="en-US" sz="3600" b="1" dirty="0">
                <a:solidFill>
                  <a:schemeClr val="tx1"/>
                </a:solidFill>
              </a:rPr>
              <a:t>. = 365</a:t>
            </a:r>
            <a:r>
              <a:rPr lang="uk-UA" sz="3600" b="1" dirty="0">
                <a:solidFill>
                  <a:schemeClr val="tx1"/>
                </a:solidFill>
              </a:rPr>
              <a:t> </a:t>
            </a:r>
            <a:r>
              <a:rPr lang="uk-UA" sz="3600" b="1" dirty="0" err="1">
                <a:solidFill>
                  <a:schemeClr val="tx1"/>
                </a:solidFill>
              </a:rPr>
              <a:t>дес</a:t>
            </a:r>
            <a:r>
              <a:rPr lang="en-US" sz="36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uk-UA" sz="3600" b="1" dirty="0">
                <a:solidFill>
                  <a:schemeClr val="tx1"/>
                </a:solidFill>
              </a:rPr>
              <a:t>               </a:t>
            </a:r>
            <a:r>
              <a:rPr lang="en-US" sz="3600" b="1" dirty="0">
                <a:solidFill>
                  <a:schemeClr val="tx1"/>
                </a:solidFill>
              </a:rPr>
              <a:t>30 </a:t>
            </a:r>
            <a:r>
              <a:rPr lang="uk-UA" sz="3600" b="1" dirty="0" err="1">
                <a:solidFill>
                  <a:schemeClr val="tx1"/>
                </a:solidFill>
              </a:rPr>
              <a:t>сот</a:t>
            </a:r>
            <a:r>
              <a:rPr lang="en-US" sz="3600" b="1" dirty="0">
                <a:solidFill>
                  <a:schemeClr val="tx1"/>
                </a:solidFill>
              </a:rPr>
              <a:t>. + 6 </a:t>
            </a:r>
            <a:r>
              <a:rPr lang="uk-UA" sz="3600" b="1" dirty="0" err="1">
                <a:solidFill>
                  <a:schemeClr val="tx1"/>
                </a:solidFill>
              </a:rPr>
              <a:t>сот</a:t>
            </a:r>
            <a:r>
              <a:rPr lang="en-US" sz="3600" b="1" dirty="0">
                <a:solidFill>
                  <a:schemeClr val="tx1"/>
                </a:solidFill>
              </a:rPr>
              <a:t>. = 36 </a:t>
            </a:r>
            <a:r>
              <a:rPr lang="uk-UA" sz="3600" b="1" dirty="0" err="1">
                <a:solidFill>
                  <a:schemeClr val="tx1"/>
                </a:solidFill>
              </a:rPr>
              <a:t>сот</a:t>
            </a:r>
            <a:r>
              <a:rPr lang="en-US" sz="3600" b="1" dirty="0">
                <a:solidFill>
                  <a:schemeClr val="tx1"/>
                </a:solidFill>
              </a:rPr>
              <a:t>.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198654" y="2685994"/>
            <a:ext cx="10835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Скільки в кожному числі: усього тисяч, усього сотень; усього десятків; усього одиниць?</a:t>
            </a:r>
            <a:endParaRPr lang="ru-UA" sz="3200" b="1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246"/>
              </p:ext>
            </p:extLst>
          </p:nvPr>
        </p:nvGraphicFramePr>
        <p:xfrm>
          <a:off x="1907107" y="3740646"/>
          <a:ext cx="9129485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830">
                <a:tc rowSpan="2">
                  <a:txBody>
                    <a:bodyPr/>
                    <a:lstStyle/>
                    <a:p>
                      <a:pPr algn="ctr"/>
                      <a:endParaRPr lang="uk-UA" sz="2800" b="1" dirty="0"/>
                    </a:p>
                    <a:p>
                      <a:pPr algn="ctr"/>
                      <a:r>
                        <a:rPr lang="uk-UA" sz="2800" b="1" dirty="0"/>
                        <a:t>Число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Усього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81">
                <a:tc vMerge="1">
                  <a:txBody>
                    <a:bodyPr/>
                    <a:lstStyle/>
                    <a:p>
                      <a:pPr algn="ctr"/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тисяч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сотень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десятків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одиниць</a:t>
                      </a:r>
                      <a:endParaRPr lang="ru-RU" sz="28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10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8456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845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8456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10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6303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63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630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6303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10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</a:t>
                      </a:r>
                      <a:r>
                        <a:rPr lang="uk-UA" sz="3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uk-UA" sz="3200" b="1" dirty="0"/>
                        <a:t>6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846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8466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4383313" y="5487668"/>
            <a:ext cx="653143" cy="3325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134257" y="5487667"/>
            <a:ext cx="653143" cy="3325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46794" y="5458638"/>
            <a:ext cx="753380" cy="3615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697738" y="5458639"/>
            <a:ext cx="839633" cy="3615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407056" y="6059053"/>
            <a:ext cx="653143" cy="3325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158000" y="6059052"/>
            <a:ext cx="653143" cy="3325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970537" y="6030023"/>
            <a:ext cx="753380" cy="3615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721481" y="6030024"/>
            <a:ext cx="839633" cy="3615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bg2"/>
                </a:solidFill>
              </a:rPr>
              <a:t>Обчисли усно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99243" y="1415569"/>
            <a:ext cx="2780344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b="1">
                <a:solidFill>
                  <a:schemeClr val="tx1"/>
                </a:solidFill>
              </a:rPr>
              <a:t>3 + 4 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979587" y="1415569"/>
            <a:ext cx="1591088" cy="91210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=7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1199243" y="2665250"/>
            <a:ext cx="2780344" cy="91210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b="1">
                <a:solidFill>
                  <a:schemeClr val="tx1"/>
                </a:solidFill>
              </a:rPr>
              <a:t>8 – 5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3979587" y="2665250"/>
            <a:ext cx="1591088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=3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1209968" y="3890728"/>
            <a:ext cx="2780344" cy="9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b="1">
                <a:solidFill>
                  <a:schemeClr val="tx1"/>
                </a:solidFill>
              </a:rPr>
              <a:t>2 · 3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3990312" y="3890728"/>
            <a:ext cx="1591088" cy="91210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=6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081486" y="2665250"/>
            <a:ext cx="3701143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 </a:t>
            </a:r>
            <a:r>
              <a:rPr lang="uk-UA" sz="4400" b="1" dirty="0">
                <a:solidFill>
                  <a:schemeClr val="tx1"/>
                </a:solidFill>
              </a:rPr>
              <a:t>тис</a:t>
            </a:r>
            <a:r>
              <a:rPr lang="en-US" sz="4400" b="1" dirty="0">
                <a:solidFill>
                  <a:schemeClr val="tx1"/>
                </a:solidFill>
              </a:rPr>
              <a:t>. + 4 </a:t>
            </a:r>
            <a:r>
              <a:rPr lang="uk-UA" sz="4400" b="1" dirty="0">
                <a:solidFill>
                  <a:schemeClr val="tx1"/>
                </a:solidFill>
              </a:rPr>
              <a:t>тис</a:t>
            </a:r>
            <a:r>
              <a:rPr lang="en-US" sz="4400" b="1" dirty="0">
                <a:solidFill>
                  <a:schemeClr val="tx1"/>
                </a:solidFill>
              </a:rPr>
              <a:t>.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2629" y="2665250"/>
            <a:ext cx="2051350" cy="91210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=7тис.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6183086" y="3914931"/>
            <a:ext cx="3599543" cy="91210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 </a:t>
            </a:r>
            <a:r>
              <a:rPr lang="uk-UA" sz="4400" b="1" dirty="0">
                <a:solidFill>
                  <a:schemeClr val="tx1"/>
                </a:solidFill>
              </a:rPr>
              <a:t>тис</a:t>
            </a:r>
            <a:r>
              <a:rPr lang="en-US" sz="4400" b="1" dirty="0">
                <a:solidFill>
                  <a:schemeClr val="tx1"/>
                </a:solidFill>
              </a:rPr>
              <a:t>. – 5 </a:t>
            </a:r>
            <a:r>
              <a:rPr lang="uk-UA" sz="4400" b="1" dirty="0">
                <a:solidFill>
                  <a:schemeClr val="tx1"/>
                </a:solidFill>
              </a:rPr>
              <a:t>тис</a:t>
            </a:r>
            <a:r>
              <a:rPr lang="en-US" sz="4400" b="1" dirty="0">
                <a:solidFill>
                  <a:schemeClr val="tx1"/>
                </a:solidFill>
              </a:rPr>
              <a:t>.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9782629" y="3914931"/>
            <a:ext cx="2051350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=3 тис.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6183086" y="5140409"/>
            <a:ext cx="3599543" cy="9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 </a:t>
            </a:r>
            <a:r>
              <a:rPr lang="uk-UA" sz="4400" b="1" dirty="0">
                <a:solidFill>
                  <a:schemeClr val="tx1"/>
                </a:solidFill>
              </a:rPr>
              <a:t>тис</a:t>
            </a:r>
            <a:r>
              <a:rPr lang="en-US" sz="4400" b="1" dirty="0">
                <a:solidFill>
                  <a:schemeClr val="tx1"/>
                </a:solidFill>
              </a:rPr>
              <a:t>. · 3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9782629" y="5140409"/>
            <a:ext cx="2062075" cy="91210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=6 тис.</a:t>
            </a:r>
            <a:endParaRPr lang="ru-UA" sz="4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98" y="4216862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9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bg2"/>
                </a:solidFill>
              </a:rPr>
              <a:t>Обчисли 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99242" y="1415569"/>
            <a:ext cx="3918995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b="1" dirty="0">
                <a:solidFill>
                  <a:schemeClr val="tx1"/>
                </a:solidFill>
              </a:rPr>
              <a:t>9000 – 6000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118237" y="1415569"/>
            <a:ext cx="1717992" cy="91210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=3000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1199242" y="2665250"/>
            <a:ext cx="3918995" cy="91210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b="1" dirty="0">
                <a:solidFill>
                  <a:schemeClr val="tx1"/>
                </a:solidFill>
              </a:rPr>
              <a:t>5000 + 2000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5118237" y="2665250"/>
            <a:ext cx="1717992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=7000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1209967" y="3890728"/>
            <a:ext cx="3918995" cy="9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b="1" dirty="0">
                <a:solidFill>
                  <a:schemeClr val="tx1"/>
                </a:solidFill>
              </a:rPr>
              <a:t>5000 + 5000</a:t>
            </a:r>
          </a:p>
        </p:txBody>
      </p:sp>
      <p:sp>
        <p:nvSpPr>
          <p:cNvPr id="17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5128961" y="3890728"/>
            <a:ext cx="1707267" cy="91210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=10000</a:t>
            </a:r>
            <a:endParaRPr lang="ru-UA" sz="36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75403" y="2665250"/>
            <a:ext cx="2507226" cy="912108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2000 · 4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2629" y="2665250"/>
            <a:ext cx="2051350" cy="91210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=8000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9">
            <a:extLst>
              <a:ext uri="{FF2B5EF4-FFF2-40B4-BE49-F238E27FC236}">
                <a16:creationId xmlns:a16="http://schemas.microsoft.com/office/drawing/2014/main" id="{C43C8040-B32D-4BBA-BCD4-92F2299CF69A}"/>
              </a:ext>
            </a:extLst>
          </p:cNvPr>
          <p:cNvSpPr/>
          <p:nvPr/>
        </p:nvSpPr>
        <p:spPr>
          <a:xfrm>
            <a:off x="7344229" y="3914931"/>
            <a:ext cx="2438400" cy="91210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6000 : 3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11">
            <a:extLst>
              <a:ext uri="{FF2B5EF4-FFF2-40B4-BE49-F238E27FC236}">
                <a16:creationId xmlns:a16="http://schemas.microsoft.com/office/drawing/2014/main" id="{3D086BAE-6609-442B-AB18-94CA271B1F21}"/>
              </a:ext>
            </a:extLst>
          </p:cNvPr>
          <p:cNvSpPr/>
          <p:nvPr/>
        </p:nvSpPr>
        <p:spPr>
          <a:xfrm>
            <a:off x="9782629" y="3914931"/>
            <a:ext cx="2051350" cy="9121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=2000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20">
            <a:extLst>
              <a:ext uri="{FF2B5EF4-FFF2-40B4-BE49-F238E27FC236}">
                <a16:creationId xmlns:a16="http://schemas.microsoft.com/office/drawing/2014/main" id="{7A01A119-35CE-43B4-8117-6CCA2A6D1CAA}"/>
              </a:ext>
            </a:extLst>
          </p:cNvPr>
          <p:cNvSpPr/>
          <p:nvPr/>
        </p:nvSpPr>
        <p:spPr>
          <a:xfrm>
            <a:off x="7344229" y="5140409"/>
            <a:ext cx="2438400" cy="9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5000 : 5</a:t>
            </a:r>
            <a:endParaRPr lang="ru-UA" sz="44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21">
            <a:extLst>
              <a:ext uri="{FF2B5EF4-FFF2-40B4-BE49-F238E27FC236}">
                <a16:creationId xmlns:a16="http://schemas.microsoft.com/office/drawing/2014/main" id="{17DEA6BE-F265-4139-B565-40F0975713D8}"/>
              </a:ext>
            </a:extLst>
          </p:cNvPr>
          <p:cNvSpPr/>
          <p:nvPr/>
        </p:nvSpPr>
        <p:spPr>
          <a:xfrm>
            <a:off x="9782629" y="5140409"/>
            <a:ext cx="2062075" cy="91210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=1000</a:t>
            </a:r>
            <a:endParaRPr lang="ru-UA" sz="4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21" y="4259044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854</Words>
  <Application>Microsoft Office PowerPoint</Application>
  <PresentationFormat>Широкоэкранный</PresentationFormat>
  <Paragraphs>336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102</cp:revision>
  <dcterms:created xsi:type="dcterms:W3CDTF">2018-01-05T16:38:53Z</dcterms:created>
  <dcterms:modified xsi:type="dcterms:W3CDTF">2021-11-07T18:51:14Z</dcterms:modified>
</cp:coreProperties>
</file>