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6" r:id="rId6"/>
    <p:sldId id="259" r:id="rId7"/>
    <p:sldId id="261" r:id="rId8"/>
    <p:sldId id="263" r:id="rId9"/>
    <p:sldId id="265" r:id="rId10"/>
    <p:sldId id="267" r:id="rId11"/>
    <p:sldId id="268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27" autoAdjust="0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20286-0FAF-43D8-A589-FA68F0F8D0BA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3DE7-BBAA-4495-9070-50F5EE8988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A3DE7-BBAA-4495-9070-50F5EE8988F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resentation-creation.ru/powerpoint-templates.html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37418" y="6488668"/>
            <a:ext cx="32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http://presentation-creation.ru/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0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3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23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5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09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88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4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8407-C38D-4933-A07F-6568BF04E89C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A3B9-1CE3-49BA-A121-E2D4E63AD7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8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7772400" cy="1830065"/>
          </a:xfrm>
        </p:spPr>
        <p:txBody>
          <a:bodyPr>
            <a:normAutofit fontScale="90000"/>
          </a:bodyPr>
          <a:lstStyle/>
          <a:p>
            <a:r>
              <a:rPr lang="ru-RU" sz="4800" b="1" i="1" dirty="0" err="1">
                <a:solidFill>
                  <a:srgbClr val="CC0099"/>
                </a:solidFill>
              </a:rPr>
              <a:t>Що</a:t>
            </a:r>
            <a:r>
              <a:rPr lang="ru-RU" sz="4800" b="1" i="1" dirty="0">
                <a:solidFill>
                  <a:srgbClr val="CC0099"/>
                </a:solidFill>
              </a:rPr>
              <a:t> </a:t>
            </a:r>
            <a:r>
              <a:rPr lang="ru-RU" sz="4800" b="1" i="1" dirty="0" err="1">
                <a:solidFill>
                  <a:srgbClr val="CC0099"/>
                </a:solidFill>
              </a:rPr>
              <a:t>таке</a:t>
            </a:r>
            <a:r>
              <a:rPr lang="ru-RU" sz="4800" b="1" i="1" dirty="0">
                <a:solidFill>
                  <a:srgbClr val="CC0099"/>
                </a:solidFill>
              </a:rPr>
              <a:t> </a:t>
            </a:r>
            <a:r>
              <a:rPr lang="ru-RU" sz="4800" b="1" i="1" dirty="0" err="1">
                <a:solidFill>
                  <a:srgbClr val="CC0099"/>
                </a:solidFill>
              </a:rPr>
              <a:t>конструкція</a:t>
            </a:r>
            <a:r>
              <a:rPr lang="ru-RU" sz="4800" b="1" i="1" dirty="0">
                <a:solidFill>
                  <a:srgbClr val="CC0099"/>
                </a:solidFill>
              </a:rPr>
              <a:t> </a:t>
            </a:r>
            <a:r>
              <a:rPr lang="ru-RU" sz="4800" b="1" i="1" dirty="0" err="1">
                <a:solidFill>
                  <a:srgbClr val="CC0099"/>
                </a:solidFill>
              </a:rPr>
              <a:t>і</a:t>
            </a:r>
            <a:r>
              <a:rPr lang="ru-RU" sz="4800" b="1" i="1" dirty="0">
                <a:solidFill>
                  <a:srgbClr val="CC0099"/>
                </a:solidFill>
              </a:rPr>
              <a:t> </a:t>
            </a:r>
            <a:r>
              <a:rPr lang="ru-RU" sz="4800" b="1" i="1" dirty="0" err="1">
                <a:solidFill>
                  <a:srgbClr val="CC0099"/>
                </a:solidFill>
              </a:rPr>
              <a:t>пропорції</a:t>
            </a:r>
            <a:r>
              <a:rPr lang="ru-RU" sz="4800" b="1" i="1" dirty="0">
                <a:solidFill>
                  <a:srgbClr val="CC0099"/>
                </a:solidFill>
              </a:rPr>
              <a:t>?</a:t>
            </a:r>
            <a:br>
              <a:rPr lang="ru-RU" sz="4800" b="1" i="1" dirty="0">
                <a:solidFill>
                  <a:srgbClr val="CC0099"/>
                </a:solidFill>
              </a:rPr>
            </a:br>
            <a:endParaRPr lang="ru-RU" sz="2200" b="1" i="1" dirty="0">
              <a:solidFill>
                <a:srgbClr val="CC0099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635896" y="6030306"/>
            <a:ext cx="5508104" cy="836712"/>
          </a:xfrm>
          <a:prstGeom prst="roundRect">
            <a:avLst/>
          </a:prstGeom>
          <a:solidFill>
            <a:schemeClr val="lt1">
              <a:alpha val="5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tx2"/>
                </a:solidFill>
              </a:rPr>
              <a:t>Андрєєва Жанна Василівна</a:t>
            </a:r>
          </a:p>
          <a:p>
            <a:pPr algn="ctr"/>
            <a:r>
              <a:rPr lang="uk-UA" sz="2400" b="1" dirty="0">
                <a:solidFill>
                  <a:schemeClr val="tx2"/>
                </a:solidFill>
              </a:rPr>
              <a:t>вчитель образотворчого мистецтва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4682" y="193286"/>
            <a:ext cx="7488832" cy="1219490"/>
          </a:xfrm>
          <a:prstGeom prst="roundRect">
            <a:avLst/>
          </a:prstGeom>
          <a:solidFill>
            <a:schemeClr val="lt1">
              <a:alpha val="5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/>
                </a:solidFill>
              </a:rPr>
              <a:t>Образотворче мистецтво 5 клас</a:t>
            </a:r>
          </a:p>
        </p:txBody>
      </p:sp>
    </p:spTree>
    <p:extLst>
      <p:ext uri="{BB962C8B-B14F-4D97-AF65-F5344CB8AC3E}">
        <p14:creationId xmlns:p14="http://schemas.microsoft.com/office/powerpoint/2010/main" val="110037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3CAE4-663E-194A-85EF-B5E1BB2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b="1" i="1" dirty="0">
                <a:solidFill>
                  <a:srgbClr val="FF0000"/>
                </a:solidFill>
              </a:rPr>
              <a:t>Зворотній зв</a:t>
            </a:r>
            <a:r>
              <a:rPr lang="en-US" b="1" i="1" dirty="0">
                <a:solidFill>
                  <a:srgbClr val="FF0000"/>
                </a:solidFill>
              </a:rPr>
              <a:t>’</a:t>
            </a:r>
            <a:r>
              <a:rPr lang="uk-UA" b="1" i="1" dirty="0" err="1">
                <a:solidFill>
                  <a:srgbClr val="FF0000"/>
                </a:solidFill>
              </a:rPr>
              <a:t>язок</a:t>
            </a:r>
            <a:endParaRPr lang="ru-UA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E6A73-5A66-9747-BDF5-77934348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33056"/>
          </a:xfrm>
        </p:spPr>
        <p:txBody>
          <a:bodyPr>
            <a:normAutofit/>
          </a:bodyPr>
          <a:lstStyle/>
          <a:p>
            <a:r>
              <a:rPr lang="en-US" sz="4000" dirty="0"/>
              <a:t>Human</a:t>
            </a:r>
          </a:p>
          <a:p>
            <a:r>
              <a:rPr lang="uk-UA" sz="4000" dirty="0" err="1"/>
              <a:t>Вайбер</a:t>
            </a:r>
            <a:r>
              <a:rPr lang="uk-UA" sz="4000" dirty="0"/>
              <a:t>: 0984971546</a:t>
            </a:r>
          </a:p>
          <a:p>
            <a:r>
              <a:rPr lang="uk-UA" sz="4000" dirty="0"/>
              <a:t>Електронна пошта: </a:t>
            </a:r>
            <a:r>
              <a:rPr lang="en-US" sz="4000" dirty="0"/>
              <a:t>zhannaandreeva95@ukr.net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40278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4255E-3E40-8743-93EB-D912CB30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Autofit/>
          </a:bodyPr>
          <a:lstStyle/>
          <a:p>
            <a:r>
              <a:rPr lang="ru-UA" sz="3500" b="1" i="1" dirty="0">
                <a:solidFill>
                  <a:srgbClr val="FF0000"/>
                </a:solidFill>
              </a:rPr>
              <a:t>З якою емоцією ти завершив</a:t>
            </a:r>
            <a:r>
              <a:rPr lang="uk-UA" sz="3500" b="1" i="1" dirty="0">
                <a:solidFill>
                  <a:srgbClr val="FF0000"/>
                </a:solidFill>
              </a:rPr>
              <a:t>(ла)</a:t>
            </a:r>
            <a:br>
              <a:rPr lang="ru-UA" sz="3500" b="1" i="1" dirty="0">
                <a:solidFill>
                  <a:srgbClr val="FF0000"/>
                </a:solidFill>
              </a:rPr>
            </a:br>
            <a:r>
              <a:rPr lang="ru-UA" sz="3500" b="1" i="1" dirty="0">
                <a:solidFill>
                  <a:srgbClr val="FF0000"/>
                </a:solidFill>
              </a:rPr>
              <a:t>малюнок?</a:t>
            </a:r>
          </a:p>
        </p:txBody>
      </p:sp>
      <p:pic>
        <p:nvPicPr>
          <p:cNvPr id="1026" name="Picture 2" descr="Воскресные эмодзи-загадки">
            <a:extLst>
              <a:ext uri="{FF2B5EF4-FFF2-40B4-BE49-F238E27FC236}">
                <a16:creationId xmlns:a16="http://schemas.microsoft.com/office/drawing/2014/main" id="{5038F214-BE46-F542-8227-E5204E97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" y="1844824"/>
            <a:ext cx="80648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8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2"/>
                </a:solidFill>
              </a:rPr>
              <a:t>Пояснення нового матеріалу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Правдиве зображення будь-якого предмета передає в рисунку чи картині його основні, характерні ознаки, зрозумілі глядачеві.  </a:t>
            </a:r>
          </a:p>
          <a:p>
            <a:pPr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Що таке ознаки предмета? Це властивості предмета, його прикмети. Мовою образотворчого мистецтва, риси, що відрізняють речі одна від одної, називають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пропорцією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конструкцією.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56176" y="6453336"/>
            <a:ext cx="2987824" cy="404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96144"/>
          </a:xfrm>
        </p:spPr>
        <p:txBody>
          <a:bodyPr>
            <a:norm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Конструкція</a:t>
            </a:r>
            <a:r>
              <a:rPr lang="uk-UA" sz="2000" b="1" dirty="0"/>
              <a:t> – </a:t>
            </a:r>
            <a:r>
              <a:rPr lang="uk-UA" sz="2700" dirty="0"/>
              <a:t>(від лат. – складання, побудова) </a:t>
            </a:r>
            <a:r>
              <a:rPr lang="uk-UA" sz="2700" dirty="0" err="1"/>
              <a:t>побудова</a:t>
            </a:r>
            <a:r>
              <a:rPr lang="uk-UA" sz="2700" dirty="0"/>
              <a:t>, взаємне розташування частин предмета. </a:t>
            </a:r>
            <a:endParaRPr lang="ru-RU" sz="2700" dirty="0">
              <a:solidFill>
                <a:srgbClr val="FF0000"/>
              </a:solidFill>
            </a:endParaRPr>
          </a:p>
        </p:txBody>
      </p:sp>
      <p:pic>
        <p:nvPicPr>
          <p:cNvPr id="6" name="Picture 2" descr="Частина 1&#10;8. ЩО ТАКЕ КОНСТРУКЦІЯ І ПРОПОРЦІЇ&#10;- співмірність усіх частин зображення чиПропорції&#10;архітектурної споруди, відп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3107" t="25510" r="24757" b="56072"/>
          <a:stretch>
            <a:fillRect/>
          </a:stretch>
        </p:blipFill>
        <p:spPr bwMode="auto">
          <a:xfrm>
            <a:off x="179512" y="1772816"/>
            <a:ext cx="3816424" cy="1908212"/>
          </a:xfrm>
          <a:prstGeom prst="rect">
            <a:avLst/>
          </a:prstGeom>
          <a:noFill/>
        </p:spPr>
      </p:pic>
      <p:pic>
        <p:nvPicPr>
          <p:cNvPr id="8" name="Picture 4" descr="Частина 1&#10;8. ЩО ТАКЕ КОНСТРУКЦІЯ І ПРОПОРЦІЇ&#10;- співмірність усіх частин зображення чиПропорції&#10;архітектурної споруди, відп..."/>
          <p:cNvPicPr>
            <a:picLocks noChangeAspect="1" noChangeArrowheads="1"/>
          </p:cNvPicPr>
          <p:nvPr/>
        </p:nvPicPr>
        <p:blipFill>
          <a:blip r:embed="rId2" cstate="print"/>
          <a:srcRect l="27855" t="57767" r="28303" b="24652"/>
          <a:stretch>
            <a:fillRect/>
          </a:stretch>
        </p:blipFill>
        <p:spPr bwMode="auto">
          <a:xfrm>
            <a:off x="395536" y="3861048"/>
            <a:ext cx="3600400" cy="2043470"/>
          </a:xfrm>
          <a:prstGeom prst="rect">
            <a:avLst/>
          </a:prstGeom>
          <a:noFill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355976" y="1916832"/>
            <a:ext cx="4464496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Каркас</a:t>
            </a: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uk-UA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основа,</a:t>
            </a:r>
            <a:r>
              <a:rPr kumimoji="0" lang="uk-UA" sz="2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uk-UA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скріплена один з одним стрижнем. Конструкція предмета.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sz="27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Вісь симетрії </a:t>
            </a:r>
            <a:r>
              <a:rPr kumimoji="0" lang="uk-UA" sz="2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uk-UA" sz="27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уявна лінія, яка поділяє предмет на дві дзеркально рівні частини.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7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987824" y="3933056"/>
            <a:ext cx="0" cy="144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3275856" y="3789040"/>
            <a:ext cx="1296144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b="1" dirty="0"/>
              <a:t>Вісь симетрії</a:t>
            </a:r>
            <a:endParaRPr lang="ru-RU" sz="14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56176" y="6453336"/>
            <a:ext cx="2987824" cy="404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Конструкція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4032448" cy="456510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uk-UA" dirty="0"/>
              <a:t>Кожен предмет має свою конструкцію, свій каркас. Симетричний предмет обов'язково має вісь симетрії. </a:t>
            </a:r>
          </a:p>
          <a:p>
            <a:pPr>
              <a:buNone/>
            </a:pPr>
            <a:r>
              <a:rPr lang="uk-UA" dirty="0"/>
              <a:t>Як будинок починається з каркасу, а потім заповнюється стінами, так і ми починаємо свою роботу над малюнком з </a:t>
            </a:r>
            <a:r>
              <a:rPr lang="uk-UA" dirty="0" err="1"/>
              <a:t>“каркасу”</a:t>
            </a:r>
            <a:r>
              <a:rPr lang="uk-UA" dirty="0"/>
              <a:t>.</a:t>
            </a:r>
            <a:endParaRPr lang="ru-RU" dirty="0"/>
          </a:p>
        </p:txBody>
      </p:sp>
      <p:pic>
        <p:nvPicPr>
          <p:cNvPr id="19460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96752"/>
            <a:ext cx="3356992" cy="3356992"/>
          </a:xfrm>
          <a:prstGeom prst="rect">
            <a:avLst/>
          </a:prstGeom>
          <a:noFill/>
        </p:spPr>
      </p:pic>
      <p:pic>
        <p:nvPicPr>
          <p:cNvPr id="19462" name="Picture 6" descr="desenhos-para-desenhar-cas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861048"/>
            <a:ext cx="2915816" cy="2915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Як намалювати вазу з квітами олівцем поетапно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73016"/>
            <a:ext cx="5040560" cy="310188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Приклади зображення симетричних предметів</a:t>
            </a:r>
            <a:endParaRPr lang="ru-RU" dirty="0"/>
          </a:p>
        </p:txBody>
      </p:sp>
      <p:pic>
        <p:nvPicPr>
          <p:cNvPr id="1026" name="Picture 2" descr="Сервірований стіл - Натюрморт - Образотворче мистецтво 6 клас - О.В.  Калініченко - Сиция 2014 го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5570329" cy="2160240"/>
          </a:xfrm>
          <a:prstGeom prst="rect">
            <a:avLst/>
          </a:prstGeom>
          <a:noFill/>
        </p:spPr>
      </p:pic>
      <p:pic>
        <p:nvPicPr>
          <p:cNvPr id="1028" name="Picture 4" descr="Урок з теми Конструктивний рисуно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492896"/>
            <a:ext cx="2200275" cy="284797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6156176" y="6453336"/>
            <a:ext cx="2987824" cy="404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96144"/>
          </a:xfrm>
        </p:spPr>
        <p:txBody>
          <a:bodyPr>
            <a:normAutofit fontScale="90000"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Пропорції</a:t>
            </a:r>
            <a:r>
              <a:rPr lang="uk-UA" sz="2000" b="1" dirty="0"/>
              <a:t> – </a:t>
            </a:r>
            <a:r>
              <a:rPr lang="uk-UA" sz="2700" dirty="0"/>
              <a:t>(від лат. – співмірність, співвідношення) </a:t>
            </a:r>
            <a:r>
              <a:rPr lang="uk-UA" sz="2700" dirty="0" err="1"/>
              <a:t>співвідношення</a:t>
            </a:r>
            <a:r>
              <a:rPr lang="uk-UA" sz="2700" dirty="0"/>
              <a:t> усіх частин  зображення чи архітектурної споруди, відповідність їх одна одній і співвідношення із цілим.</a:t>
            </a:r>
            <a:endParaRPr lang="ru-RU" sz="2700" dirty="0"/>
          </a:p>
        </p:txBody>
      </p:sp>
      <p:pic>
        <p:nvPicPr>
          <p:cNvPr id="4" name="Picture 4" descr="Частина 1&#10;8. ЩО ТАКЕ КОНСТРУКЦІЯ І ПРОПОРЦІЇ&#10;- співмірність усіх частин зображення чиПропорції&#10;архітектурної споруди, відп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759" t="76704" r="7926" b="3722"/>
          <a:stretch>
            <a:fillRect/>
          </a:stretch>
        </p:blipFill>
        <p:spPr bwMode="auto">
          <a:xfrm>
            <a:off x="251520" y="1700808"/>
            <a:ext cx="8352928" cy="2501991"/>
          </a:xfrm>
          <a:prstGeom prst="rect">
            <a:avLst/>
          </a:prstGeom>
          <a:noFill/>
        </p:spPr>
      </p:pic>
      <p:sp>
        <p:nvSpPr>
          <p:cNvPr id="6" name="Трапеция 5"/>
          <p:cNvSpPr/>
          <p:nvPr/>
        </p:nvSpPr>
        <p:spPr>
          <a:xfrm rot="10800000">
            <a:off x="2123728" y="4077072"/>
            <a:ext cx="864379" cy="337538"/>
          </a:xfrm>
          <a:prstGeom prst="trapezoid">
            <a:avLst>
              <a:gd name="adj" fmla="val 48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рапеция 6"/>
          <p:cNvSpPr/>
          <p:nvPr/>
        </p:nvSpPr>
        <p:spPr>
          <a:xfrm>
            <a:off x="2051720" y="4509120"/>
            <a:ext cx="1008112" cy="371290"/>
          </a:xfrm>
          <a:prstGeom prst="trapezoid">
            <a:avLst>
              <a:gd name="adj" fmla="val 59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Трапеция 7"/>
          <p:cNvSpPr/>
          <p:nvPr/>
        </p:nvSpPr>
        <p:spPr>
          <a:xfrm rot="10800000">
            <a:off x="2051720" y="4941168"/>
            <a:ext cx="997360" cy="1008112"/>
          </a:xfrm>
          <a:prstGeom prst="trapezoid">
            <a:avLst>
              <a:gd name="adj" fmla="val 21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рапеция 9"/>
          <p:cNvSpPr/>
          <p:nvPr/>
        </p:nvSpPr>
        <p:spPr>
          <a:xfrm flipV="1">
            <a:off x="3923928" y="4509120"/>
            <a:ext cx="914400" cy="14401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рапеция 10"/>
          <p:cNvSpPr/>
          <p:nvPr/>
        </p:nvSpPr>
        <p:spPr>
          <a:xfrm rot="10800000" flipV="1">
            <a:off x="3779912" y="4725144"/>
            <a:ext cx="1202432" cy="288032"/>
          </a:xfrm>
          <a:prstGeom prst="trapezoid">
            <a:avLst>
              <a:gd name="adj" fmla="val 50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рапеция 11"/>
          <p:cNvSpPr/>
          <p:nvPr/>
        </p:nvSpPr>
        <p:spPr>
          <a:xfrm rot="10800000">
            <a:off x="3779912" y="5085184"/>
            <a:ext cx="1202432" cy="567680"/>
          </a:xfrm>
          <a:prstGeom prst="trapezoid">
            <a:avLst>
              <a:gd name="adj" fmla="val 50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рапеция 12"/>
          <p:cNvSpPr/>
          <p:nvPr/>
        </p:nvSpPr>
        <p:spPr>
          <a:xfrm rot="10800000">
            <a:off x="5673824" y="5517232"/>
            <a:ext cx="1202432" cy="216024"/>
          </a:xfrm>
          <a:prstGeom prst="trapezoid">
            <a:avLst>
              <a:gd name="adj" fmla="val 50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рапеция 13"/>
          <p:cNvSpPr/>
          <p:nvPr/>
        </p:nvSpPr>
        <p:spPr>
          <a:xfrm>
            <a:off x="5652120" y="5085184"/>
            <a:ext cx="1224136" cy="360040"/>
          </a:xfrm>
          <a:prstGeom prst="trapezoid">
            <a:avLst>
              <a:gd name="adj" fmla="val 8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рапеция 14"/>
          <p:cNvSpPr/>
          <p:nvPr/>
        </p:nvSpPr>
        <p:spPr>
          <a:xfrm rot="10800000">
            <a:off x="5868145" y="4077072"/>
            <a:ext cx="720080" cy="936104"/>
          </a:xfrm>
          <a:prstGeom prst="trapezoid">
            <a:avLst>
              <a:gd name="adj" fmla="val 17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156176" y="6453336"/>
            <a:ext cx="2987824" cy="404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Пропорції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uk-UA" sz="2800" dirty="0"/>
              <a:t>    </a:t>
            </a:r>
          </a:p>
          <a:p>
            <a:pPr>
              <a:buNone/>
            </a:pPr>
            <a:r>
              <a:rPr lang="uk-UA" sz="2800" dirty="0"/>
              <a:t>    Передавши правильно пропорції, властиві кожному з предметів, таким чином ми передаємо його </a:t>
            </a:r>
            <a:r>
              <a:rPr lang="uk-UA" sz="2800" i="1" dirty="0"/>
              <a:t>характерні риси</a:t>
            </a:r>
            <a:r>
              <a:rPr lang="uk-UA" sz="2800" b="1" i="1" dirty="0"/>
              <a:t>. </a:t>
            </a:r>
          </a:p>
          <a:p>
            <a:pPr>
              <a:buNone/>
            </a:pPr>
            <a:r>
              <a:rPr lang="uk-UA" sz="2800" b="1" i="1" dirty="0"/>
              <a:t>    Характерність предметів </a:t>
            </a:r>
            <a:r>
              <a:rPr lang="uk-UA" sz="2800" dirty="0"/>
              <a:t>- це те, чим вони відрізняються один від одного.</a:t>
            </a:r>
            <a:endParaRPr lang="ru-RU" sz="2800" dirty="0"/>
          </a:p>
        </p:txBody>
      </p:sp>
      <p:pic>
        <p:nvPicPr>
          <p:cNvPr id="18434" name="Picture 2" descr="¡Utiliza estos ejemplos de Sonia Pedrazzini para que practiques acuarela por capas!&#10;&#10;#acuarela #bodegones #soniapedrazzini "/>
          <p:cNvPicPr>
            <a:picLocks noChangeAspect="1" noChangeArrowheads="1"/>
          </p:cNvPicPr>
          <p:nvPr/>
        </p:nvPicPr>
        <p:blipFill>
          <a:blip r:embed="rId2" cstate="print"/>
          <a:srcRect l="-4878" t="3263"/>
          <a:stretch>
            <a:fillRect/>
          </a:stretch>
        </p:blipFill>
        <p:spPr bwMode="auto">
          <a:xfrm>
            <a:off x="5724128" y="1700808"/>
            <a:ext cx="3096344" cy="426877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156176" y="6453336"/>
            <a:ext cx="2987824" cy="404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Практична робота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968552"/>
          </a:xfrm>
        </p:spPr>
        <p:txBody>
          <a:bodyPr>
            <a:normAutofit fontScale="92500" lnSpcReduction="20000"/>
          </a:bodyPr>
          <a:lstStyle/>
          <a:p>
            <a:r>
              <a:rPr lang="ru-RU" sz="3000" b="1" u="sng" dirty="0">
                <a:solidFill>
                  <a:srgbClr val="FF0000"/>
                </a:solidFill>
              </a:rPr>
              <a:t>Намалюй натюрморт </a:t>
            </a:r>
            <a:r>
              <a:rPr lang="ru-RU" sz="3000" b="1" u="sng" dirty="0" err="1">
                <a:solidFill>
                  <a:srgbClr val="FF0000"/>
                </a:solidFill>
              </a:rPr>
              <a:t>з</a:t>
            </a:r>
            <a:r>
              <a:rPr lang="ru-RU" sz="3000" b="1" u="sng" dirty="0">
                <a:solidFill>
                  <a:srgbClr val="FF0000"/>
                </a:solidFill>
              </a:rPr>
              <a:t> </a:t>
            </a:r>
            <a:r>
              <a:rPr lang="ru-RU" sz="3000" b="1" u="sng" dirty="0" err="1">
                <a:solidFill>
                  <a:srgbClr val="FF0000"/>
                </a:solidFill>
              </a:rPr>
              <a:t>трьох</a:t>
            </a:r>
            <a:r>
              <a:rPr lang="ru-RU" sz="3000" b="1" u="sng" dirty="0">
                <a:solidFill>
                  <a:srgbClr val="FF0000"/>
                </a:solidFill>
              </a:rPr>
              <a:t> предмет</a:t>
            </a:r>
            <a:r>
              <a:rPr lang="uk-UA" sz="3000" b="1" u="sng" dirty="0" err="1">
                <a:solidFill>
                  <a:srgbClr val="FF0000"/>
                </a:solidFill>
              </a:rPr>
              <a:t>ів</a:t>
            </a:r>
            <a:r>
              <a:rPr lang="uk-UA" sz="2000" dirty="0"/>
              <a:t>, використовуючи знання про конструкцію та пропорції.</a:t>
            </a:r>
          </a:p>
          <a:p>
            <a:r>
              <a:rPr lang="uk-UA" sz="2000" b="1" u="sng" dirty="0">
                <a:solidFill>
                  <a:srgbClr val="FF0000"/>
                </a:solidFill>
              </a:rPr>
              <a:t>Використовуй план поетапної роботи:</a:t>
            </a:r>
          </a:p>
          <a:p>
            <a:pPr>
              <a:buNone/>
            </a:pPr>
            <a:r>
              <a:rPr lang="uk-UA" sz="2000" dirty="0"/>
              <a:t>1. На аркуші паперу </a:t>
            </a:r>
            <a:r>
              <a:rPr lang="uk-UA" sz="2000" u="sng" dirty="0"/>
              <a:t>(в альбомі)  </a:t>
            </a:r>
            <a:r>
              <a:rPr lang="uk-UA" sz="2000" dirty="0" err="1"/>
              <a:t>закомпануй</a:t>
            </a:r>
            <a:r>
              <a:rPr lang="uk-UA" sz="2000" dirty="0"/>
              <a:t> (розмісти) зображення предметів натюрморту, обов'язково поруч.</a:t>
            </a:r>
          </a:p>
          <a:p>
            <a:pPr>
              <a:buNone/>
            </a:pPr>
            <a:r>
              <a:rPr lang="uk-UA" sz="2000" dirty="0"/>
              <a:t>2. Порівняй пропорції різних предметів один між одним.</a:t>
            </a:r>
          </a:p>
          <a:p>
            <a:pPr>
              <a:buNone/>
            </a:pPr>
            <a:r>
              <a:rPr lang="uk-UA" sz="2000" dirty="0"/>
              <a:t>3. Порівняй пропорції різних частин кожного предмету (довжину до висоти та ширини) </a:t>
            </a:r>
          </a:p>
          <a:p>
            <a:pPr>
              <a:buNone/>
            </a:pPr>
            <a:r>
              <a:rPr lang="uk-UA" sz="2000" i="1" u="sng" dirty="0"/>
              <a:t>!!! Пам'ятай, під час побудови натюрморту не натискай на олівець,  так робота буде мати охайніший вигляд.</a:t>
            </a:r>
          </a:p>
          <a:p>
            <a:pPr>
              <a:buNone/>
            </a:pPr>
            <a:r>
              <a:rPr lang="uk-UA" sz="2000" dirty="0"/>
              <a:t>4. Виправ похибки у побудові.</a:t>
            </a:r>
          </a:p>
          <a:p>
            <a:pPr>
              <a:buNone/>
            </a:pPr>
            <a:r>
              <a:rPr lang="uk-UA" sz="2000" dirty="0"/>
              <a:t>5. Закінчи роботу в кольорі улюбленим художнім матеріалом (фарбами, олівцями, фломастерами  та ін.)</a:t>
            </a:r>
          </a:p>
          <a:p>
            <a:pPr>
              <a:buNone/>
            </a:pPr>
            <a:r>
              <a:rPr lang="uk-UA" sz="2000" dirty="0"/>
              <a:t>6. Сфотографуй роботу і відправ у </a:t>
            </a:r>
            <a:r>
              <a:rPr lang="en-US" sz="2000" dirty="0"/>
              <a:t>Human </a:t>
            </a:r>
            <a:r>
              <a:rPr lang="uk-UA" sz="2000" dirty="0"/>
              <a:t>(або на </a:t>
            </a:r>
            <a:r>
              <a:rPr lang="uk-UA" sz="2000" dirty="0" err="1"/>
              <a:t>Вайбер</a:t>
            </a:r>
            <a:r>
              <a:rPr lang="uk-UA" sz="2000" dirty="0"/>
              <a:t> 0984971546)!</a:t>
            </a:r>
          </a:p>
          <a:p>
            <a:pPr algn="ctr">
              <a:buNone/>
            </a:pPr>
            <a:r>
              <a:rPr lang="uk-UA" b="1" u="sng" dirty="0"/>
              <a:t>Дивись приклад на наступному слайді </a:t>
            </a:r>
          </a:p>
          <a:p>
            <a:pPr algn="ctr">
              <a:buNone/>
            </a:pPr>
            <a:r>
              <a:rPr lang="uk-UA" b="1" u="sng" dirty="0"/>
              <a:t>або намалюй свій :)</a:t>
            </a:r>
          </a:p>
          <a:p>
            <a:pPr>
              <a:buNone/>
            </a:pP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56176" y="6453336"/>
            <a:ext cx="2987824" cy="404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Поетапне зображення натюрморту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 </a:t>
            </a:r>
            <a:endParaRPr lang="ru-RU" dirty="0"/>
          </a:p>
        </p:txBody>
      </p:sp>
      <p:pic>
        <p:nvPicPr>
          <p:cNvPr id="22530" name="Picture 2" descr="2 класс Задание для самостоятельной работы | Евпаторийская детская  художественная школа им.Ю.В.Волкова"/>
          <p:cNvPicPr>
            <a:picLocks noChangeAspect="1" noChangeArrowheads="1"/>
          </p:cNvPicPr>
          <p:nvPr/>
        </p:nvPicPr>
        <p:blipFill>
          <a:blip r:embed="rId3" cstate="print"/>
          <a:srcRect b="8628"/>
          <a:stretch>
            <a:fillRect/>
          </a:stretch>
        </p:blipFill>
        <p:spPr bwMode="auto">
          <a:xfrm>
            <a:off x="5515444" y="1700808"/>
            <a:ext cx="3593060" cy="5112568"/>
          </a:xfrm>
          <a:prstGeom prst="rect">
            <a:avLst/>
          </a:prstGeom>
          <a:noFill/>
        </p:spPr>
      </p:pic>
      <p:sp>
        <p:nvSpPr>
          <p:cNvPr id="22532" name="AutoShape 4" descr="Дюртюлинская детская художественная школа | Дистанционное обуч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4" name="AutoShape 6" descr="Мастер-класс по живописи «Как ставить натюрморт» 2017, Гудермесский район —  дата и место проведения, программа мероприятия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6" name="AutoShape 8" descr="Мастер-класс по живописи «Как ставить натюрморт» 2017, Гудермесский район —  дата и место проведения, программа мероприятия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8" name="AutoShape 10" descr="Натюрморт. У каждого он — свой | ВКонтакт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40" name="AutoShape 12" descr="Натюрморт. У каждого он — свой | ВКонтакт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179512" y="1700808"/>
            <a:ext cx="1728196" cy="2520280"/>
            <a:chOff x="4275657" y="1772816"/>
            <a:chExt cx="1592487" cy="2448272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275657" y="1772816"/>
              <a:ext cx="1528785" cy="244827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076056" y="2204864"/>
              <a:ext cx="0" cy="1440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5435732" y="3284984"/>
              <a:ext cx="365" cy="4404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635624" y="3492624"/>
              <a:ext cx="224408" cy="152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5004048" y="3645024"/>
              <a:ext cx="504056" cy="2880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4283968" y="3284984"/>
              <a:ext cx="158417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2545" name="Picture 17" descr="C:\Users\Олена Сергіївна\Desktop\20201101_210351.jpg"/>
          <p:cNvPicPr>
            <a:picLocks noChangeAspect="1" noChangeArrowheads="1"/>
          </p:cNvPicPr>
          <p:nvPr/>
        </p:nvPicPr>
        <p:blipFill>
          <a:blip r:embed="rId4" cstate="print">
            <a:lum bright="40000" contrast="20000"/>
          </a:blip>
          <a:srcRect l="2954" r="10285"/>
          <a:stretch>
            <a:fillRect/>
          </a:stretch>
        </p:blipFill>
        <p:spPr bwMode="auto">
          <a:xfrm rot="5400000">
            <a:off x="1609562" y="2142969"/>
            <a:ext cx="2514597" cy="1630281"/>
          </a:xfrm>
          <a:prstGeom prst="rect">
            <a:avLst/>
          </a:prstGeom>
          <a:noFill/>
        </p:spPr>
      </p:pic>
      <p:pic>
        <p:nvPicPr>
          <p:cNvPr id="22547" name="Picture 19" descr="C:\Users\Олена Сергіївна\Desktop\20201101_210738-1.jpg"/>
          <p:cNvPicPr>
            <a:picLocks noChangeAspect="1" noChangeArrowheads="1"/>
          </p:cNvPicPr>
          <p:nvPr/>
        </p:nvPicPr>
        <p:blipFill>
          <a:blip r:embed="rId5" cstate="print">
            <a:lum bright="40000" contrast="20000"/>
          </a:blip>
          <a:srcRect t="4308" b="3784"/>
          <a:stretch>
            <a:fillRect/>
          </a:stretch>
        </p:blipFill>
        <p:spPr bwMode="auto">
          <a:xfrm>
            <a:off x="3851920" y="1706487"/>
            <a:ext cx="1610917" cy="2514601"/>
          </a:xfrm>
          <a:prstGeom prst="rect">
            <a:avLst/>
          </a:prstGeom>
          <a:noFill/>
        </p:spPr>
      </p:pic>
      <p:pic>
        <p:nvPicPr>
          <p:cNvPr id="22549" name="Picture 21" descr="C:\Users\Олена Сергіївна\Desktop\20201101_211302-1.jpg"/>
          <p:cNvPicPr>
            <a:picLocks noChangeAspect="1" noChangeArrowheads="1"/>
          </p:cNvPicPr>
          <p:nvPr/>
        </p:nvPicPr>
        <p:blipFill>
          <a:blip r:embed="rId6" cstate="print">
            <a:lum bright="40000" contrast="10000"/>
          </a:blip>
          <a:srcRect t="2832" b="6542"/>
          <a:stretch>
            <a:fillRect/>
          </a:stretch>
        </p:blipFill>
        <p:spPr bwMode="auto">
          <a:xfrm>
            <a:off x="35496" y="4293096"/>
            <a:ext cx="1872370" cy="2520280"/>
          </a:xfrm>
          <a:prstGeom prst="rect">
            <a:avLst/>
          </a:prstGeom>
          <a:noFill/>
        </p:spPr>
      </p:pic>
      <p:pic>
        <p:nvPicPr>
          <p:cNvPr id="22548" name="Picture 20" descr="C:\Users\Олена Сергіївна\Desktop\20201101_211250-1.jpg"/>
          <p:cNvPicPr>
            <a:picLocks noChangeAspect="1" noChangeArrowheads="1"/>
          </p:cNvPicPr>
          <p:nvPr/>
        </p:nvPicPr>
        <p:blipFill>
          <a:blip r:embed="rId7" cstate="print">
            <a:lum bright="20000" contrast="40000"/>
          </a:blip>
          <a:srcRect l="4477" r="3980" b="7180"/>
          <a:stretch>
            <a:fillRect/>
          </a:stretch>
        </p:blipFill>
        <p:spPr bwMode="auto">
          <a:xfrm>
            <a:off x="1907708" y="4365104"/>
            <a:ext cx="1944212" cy="2448272"/>
          </a:xfrm>
          <a:prstGeom prst="rect">
            <a:avLst/>
          </a:prstGeom>
          <a:noFill/>
        </p:spPr>
      </p:pic>
      <p:pic>
        <p:nvPicPr>
          <p:cNvPr id="22543" name="Picture 15" descr="C:\Users\Олена Сергіївна\Desktop\20201101_212739-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1920" y="4338067"/>
            <a:ext cx="1663524" cy="24753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ce258affa6930bc79cb14bb31e9ccf519ad97d2"/>
</p:tagLst>
</file>

<file path=ppt/theme/theme1.xml><?xml version="1.0" encoding="utf-8"?>
<a:theme xmlns:a="http://schemas.openxmlformats.org/drawingml/2006/main" name="Тема Office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387</Words>
  <Application>Microsoft Macintosh PowerPoint</Application>
  <PresentationFormat>Экран (4:3)</PresentationFormat>
  <Paragraphs>41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Що таке конструкція і пропорції? </vt:lpstr>
      <vt:lpstr>Пояснення нового матеріалу</vt:lpstr>
      <vt:lpstr>Конструкція – (від лат. – складання, побудова) побудова, взаємне розташування частин предмета. </vt:lpstr>
      <vt:lpstr>Конструкція </vt:lpstr>
      <vt:lpstr>Приклади зображення симетричних предметів</vt:lpstr>
      <vt:lpstr>Пропорції – (від лат. – співмірність, співвідношення) співвідношення усіх частин  зображення чи архітектурної споруди, відповідність їх одна одній і співвідношення із цілим.</vt:lpstr>
      <vt:lpstr>Пропорції </vt:lpstr>
      <vt:lpstr>Практична робота</vt:lpstr>
      <vt:lpstr>Поетапне зображення натюрморту</vt:lpstr>
      <vt:lpstr>Зворотній зв’язок</vt:lpstr>
      <vt:lpstr>З якою емоцією ти завершив(ла) малюнок?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Цветные квадраты</dc:title>
  <dc:creator>obstinate</dc:creator>
  <cp:lastModifiedBy>zhannaandre95@gmail.com</cp:lastModifiedBy>
  <cp:revision>58</cp:revision>
  <dcterms:created xsi:type="dcterms:W3CDTF">2017-06-26T18:15:24Z</dcterms:created>
  <dcterms:modified xsi:type="dcterms:W3CDTF">2021-10-19T17:24:26Z</dcterms:modified>
</cp:coreProperties>
</file>