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0" r:id="rId5"/>
    <p:sldId id="262" r:id="rId6"/>
    <p:sldId id="269" r:id="rId7"/>
    <p:sldId id="265" r:id="rId8"/>
    <p:sldId id="264" r:id="rId9"/>
    <p:sldId id="266" r:id="rId10"/>
    <p:sldId id="26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EFD5E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Kw3DZOYPmg&amp;ab_channel=%D0%BC%D0%B5%D1%82%D0%BE%D0%B4%D1%86%D0%B5%D0%BD%D1%82%D1%8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q=%D0%B3%D0%BE%D0%BB%D0%BE%D0%B2%D0%BE%D0%BB%D0%BE%D0%BC%D0%BA%D0%B8+%D0%B8%D0%B7+%D0%BF%D1%80%D0%BE%D0%B2%D0%BE%D0%BB%D0%BE%D0%BA%D0%B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Kw3DZOYPmg&amp;ab_channel=%D0%BC%D0%B5%D1%82%D0%BE%D0%B4%D1%86%D0%B5%D0%BD%D1%82%D1%8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alentinakapusta55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31" y="-15240"/>
            <a:ext cx="9123769" cy="687324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 fontScale="90000"/>
          </a:bodyPr>
          <a:lstStyle/>
          <a:p>
            <a:r>
              <a:rPr lang="ru-RU" sz="3100" b="1" dirty="0" smtClean="0">
                <a:solidFill>
                  <a:srgbClr val="C00000"/>
                </a:solidFill>
              </a:rPr>
              <a:t/>
            </a:r>
            <a:br>
              <a:rPr lang="ru-RU" sz="3100" b="1" dirty="0" smtClean="0">
                <a:solidFill>
                  <a:srgbClr val="C00000"/>
                </a:solidFill>
              </a:rPr>
            </a:br>
            <a:r>
              <a:rPr lang="ru-RU" sz="3100" b="1" dirty="0" smtClean="0">
                <a:solidFill>
                  <a:srgbClr val="C00000"/>
                </a:solidFill>
              </a:rPr>
              <a:t/>
            </a:r>
            <a:br>
              <a:rPr lang="ru-RU" sz="3100" b="1" dirty="0" smtClean="0">
                <a:solidFill>
                  <a:srgbClr val="C00000"/>
                </a:solidFill>
              </a:rPr>
            </a:br>
            <a:r>
              <a:rPr lang="ru-RU" sz="3100" b="1" dirty="0" err="1" smtClean="0">
                <a:solidFill>
                  <a:srgbClr val="C00000"/>
                </a:solidFill>
              </a:rPr>
              <a:t>Вибір</a:t>
            </a:r>
            <a:r>
              <a:rPr lang="ru-RU" sz="3100" b="1" dirty="0" smtClean="0">
                <a:solidFill>
                  <a:srgbClr val="C00000"/>
                </a:solidFill>
              </a:rPr>
              <a:t> теми </a:t>
            </a:r>
            <a:r>
              <a:rPr lang="ru-RU" sz="3100" b="1" dirty="0" err="1" smtClean="0">
                <a:solidFill>
                  <a:srgbClr val="C00000"/>
                </a:solidFill>
              </a:rPr>
              <a:t>проєкту</a:t>
            </a:r>
            <a:r>
              <a:rPr lang="ru-RU" sz="3100" b="1" dirty="0" smtClean="0">
                <a:solidFill>
                  <a:srgbClr val="C00000"/>
                </a:solidFill>
              </a:rPr>
              <a:t>. </a:t>
            </a:r>
            <a:r>
              <a:rPr lang="ru-RU" sz="3100" b="1" dirty="0" err="1" smtClean="0">
                <a:solidFill>
                  <a:srgbClr val="C00000"/>
                </a:solidFill>
              </a:rPr>
              <a:t>Обґрунтування</a:t>
            </a:r>
            <a:r>
              <a:rPr lang="ru-RU" sz="3100" b="1" dirty="0" smtClean="0">
                <a:solidFill>
                  <a:srgbClr val="C00000"/>
                </a:solidFill>
              </a:rPr>
              <a:t> теми.</a:t>
            </a:r>
            <a:br>
              <a:rPr lang="ru-RU" sz="3100" b="1" dirty="0" smtClean="0">
                <a:solidFill>
                  <a:srgbClr val="C00000"/>
                </a:solidFill>
              </a:rPr>
            </a:br>
            <a:r>
              <a:rPr lang="ru-RU" sz="3100" b="1" dirty="0" smtClean="0">
                <a:solidFill>
                  <a:srgbClr val="C00000"/>
                </a:solidFill>
              </a:rPr>
              <a:t> </a:t>
            </a:r>
            <a:r>
              <a:rPr lang="ru-RU" sz="3100" b="1" dirty="0" err="1" smtClean="0">
                <a:solidFill>
                  <a:srgbClr val="C00000"/>
                </a:solidFill>
              </a:rPr>
              <a:t>Вимоги</a:t>
            </a:r>
            <a:r>
              <a:rPr lang="ru-RU" sz="3100" b="1" dirty="0" smtClean="0">
                <a:solidFill>
                  <a:srgbClr val="C00000"/>
                </a:solidFill>
              </a:rPr>
              <a:t> до </a:t>
            </a:r>
            <a:r>
              <a:rPr lang="ru-RU" sz="3100" b="1" dirty="0" err="1" smtClean="0">
                <a:solidFill>
                  <a:srgbClr val="C00000"/>
                </a:solidFill>
              </a:rPr>
              <a:t>проєктованого</a:t>
            </a:r>
            <a:r>
              <a:rPr lang="ru-RU" sz="3100" b="1" dirty="0" smtClean="0">
                <a:solidFill>
                  <a:srgbClr val="C00000"/>
                </a:solidFill>
              </a:rPr>
              <a:t> </a:t>
            </a:r>
            <a:r>
              <a:rPr lang="ru-RU" sz="3100" b="1" dirty="0" err="1" smtClean="0">
                <a:solidFill>
                  <a:srgbClr val="C00000"/>
                </a:solidFill>
              </a:rPr>
              <a:t>виробу</a:t>
            </a:r>
            <a:r>
              <a:rPr lang="ru-RU" sz="3100" b="1" dirty="0" smtClean="0">
                <a:solidFill>
                  <a:srgbClr val="C00000"/>
                </a:solidFill>
              </a:rPr>
              <a:t>. </a:t>
            </a:r>
            <a:r>
              <a:rPr lang="ru-RU" sz="3100" b="1" dirty="0" err="1" smtClean="0">
                <a:solidFill>
                  <a:srgbClr val="C00000"/>
                </a:solidFill>
              </a:rPr>
              <a:t>Моделі-аналоги</a:t>
            </a:r>
            <a:r>
              <a:rPr lang="ru-RU" sz="3100" b="1" dirty="0" smtClean="0">
                <a:solidFill>
                  <a:srgbClr val="C00000"/>
                </a:solidFill>
              </a:rPr>
              <a:t>. </a:t>
            </a:r>
            <a:r>
              <a:rPr lang="ru-RU" sz="3100" b="1" dirty="0" err="1" smtClean="0">
                <a:solidFill>
                  <a:srgbClr val="C00000"/>
                </a:solidFill>
              </a:rPr>
              <a:t>Планування</a:t>
            </a:r>
            <a:r>
              <a:rPr lang="ru-RU" sz="3100" b="1" dirty="0" smtClean="0">
                <a:solidFill>
                  <a:srgbClr val="C00000"/>
                </a:solidFill>
              </a:rPr>
              <a:t> </a:t>
            </a:r>
            <a:r>
              <a:rPr lang="ru-RU" sz="3100" b="1" dirty="0" err="1" smtClean="0">
                <a:solidFill>
                  <a:srgbClr val="C00000"/>
                </a:solidFill>
              </a:rPr>
              <a:t>роботи</a:t>
            </a:r>
            <a:r>
              <a:rPr lang="ru-RU" sz="3100" b="1" dirty="0" smtClean="0">
                <a:solidFill>
                  <a:srgbClr val="C00000"/>
                </a:solidFill>
              </a:rPr>
              <a:t> </a:t>
            </a:r>
            <a:r>
              <a:rPr lang="ru-RU" sz="3100" b="1" dirty="0" err="1" smtClean="0">
                <a:solidFill>
                  <a:srgbClr val="C00000"/>
                </a:solidFill>
              </a:rPr>
              <a:t>з</a:t>
            </a:r>
            <a:r>
              <a:rPr lang="ru-RU" sz="3100" b="1" dirty="0" smtClean="0">
                <a:solidFill>
                  <a:srgbClr val="C00000"/>
                </a:solidFill>
              </a:rPr>
              <a:t> </a:t>
            </a:r>
            <a:r>
              <a:rPr lang="ru-RU" sz="3100" b="1" dirty="0" err="1" smtClean="0">
                <a:solidFill>
                  <a:srgbClr val="C00000"/>
                </a:solidFill>
              </a:rPr>
              <a:t>виконання</a:t>
            </a:r>
            <a:r>
              <a:rPr lang="ru-RU" sz="3100" b="1" dirty="0" smtClean="0">
                <a:solidFill>
                  <a:srgbClr val="C00000"/>
                </a:solidFill>
              </a:rPr>
              <a:t> </a:t>
            </a:r>
            <a:r>
              <a:rPr lang="ru-RU" sz="3100" b="1" dirty="0" err="1" smtClean="0">
                <a:solidFill>
                  <a:srgbClr val="C00000"/>
                </a:solidFill>
              </a:rPr>
              <a:t>проєкту</a:t>
            </a:r>
            <a:r>
              <a:rPr lang="ru-RU" sz="3100" b="1" dirty="0" smtClean="0">
                <a:solidFill>
                  <a:srgbClr val="C00000"/>
                </a:solidFill>
              </a:rPr>
              <a:t> «Головоломка».</a:t>
            </a:r>
            <a:r>
              <a:rPr lang="ru-RU" b="1" dirty="0" smtClean="0">
                <a:solidFill>
                  <a:srgbClr val="C00000"/>
                </a:solidFill>
              </a:rPr>
              <a:t/>
            </a:r>
            <a:br>
              <a:rPr lang="ru-RU" b="1" dirty="0" smtClean="0">
                <a:solidFill>
                  <a:srgbClr val="C00000"/>
                </a:solidFill>
              </a:rPr>
            </a:b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5984" y="4857760"/>
            <a:ext cx="4643470" cy="781040"/>
          </a:xfrm>
        </p:spPr>
        <p:txBody>
          <a:bodyPr>
            <a:normAutofit fontScale="77500" lnSpcReduction="20000"/>
          </a:bodyPr>
          <a:lstStyle/>
          <a:p>
            <a:r>
              <a:rPr lang="uk-UA" b="1" dirty="0" smtClean="0">
                <a:solidFill>
                  <a:srgbClr val="FF0000"/>
                </a:solidFill>
              </a:rPr>
              <a:t>5клас</a:t>
            </a:r>
          </a:p>
          <a:p>
            <a:r>
              <a:rPr lang="uk-UA" b="1" dirty="0" smtClean="0">
                <a:solidFill>
                  <a:srgbClr val="FF0000"/>
                </a:solidFill>
              </a:rPr>
              <a:t>21.10.2021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4099" name="Picture 3" descr="C:\Users\valen\Desktop\hqdefault.jpg"/>
          <p:cNvPicPr>
            <a:picLocks noChangeAspect="1" noChangeArrowheads="1"/>
          </p:cNvPicPr>
          <p:nvPr/>
        </p:nvPicPr>
        <p:blipFill>
          <a:blip r:embed="rId3"/>
          <a:srcRect l="8435" r="15649"/>
          <a:stretch>
            <a:fillRect/>
          </a:stretch>
        </p:blipFill>
        <p:spPr bwMode="auto">
          <a:xfrm>
            <a:off x="928662" y="4214818"/>
            <a:ext cx="2571768" cy="18954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00" name="Picture 4" descr="C:\Users\valen\Desktop\306374-vms-Crampon_on_an_arrow (1).jpg"/>
          <p:cNvPicPr>
            <a:picLocks noChangeAspect="1" noChangeArrowheads="1"/>
          </p:cNvPicPr>
          <p:nvPr/>
        </p:nvPicPr>
        <p:blipFill>
          <a:blip r:embed="rId4" cstate="print"/>
          <a:srcRect l="17019" t="6371" r="10912" b="9487"/>
          <a:stretch>
            <a:fillRect/>
          </a:stretch>
        </p:blipFill>
        <p:spPr bwMode="auto">
          <a:xfrm>
            <a:off x="5643570" y="4071942"/>
            <a:ext cx="2857520" cy="19615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8660" y="0"/>
            <a:ext cx="910354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Використані ресурси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uk-UA" dirty="0" smtClean="0"/>
          </a:p>
          <a:p>
            <a:r>
              <a:rPr lang="en-US" dirty="0" smtClean="0">
                <a:hlinkClick r:id="rId3"/>
              </a:rPr>
              <a:t>https://www.youtube.com/watch?v=SKw3DZOYPmg&amp;ab_channel=%D0%BC%D0%B5%D1%82%D0%BE%D0%B4%D1%86%D0%B5%D0%BD%D1%82%D1%80</a:t>
            </a:r>
            <a:endParaRPr lang="uk-UA" dirty="0" smtClean="0"/>
          </a:p>
          <a:p>
            <a:r>
              <a:rPr lang="en-US" dirty="0" smtClean="0">
                <a:hlinkClick r:id="rId4"/>
              </a:rPr>
              <a:t>https://www.google.com/search?q=%D0%B3%D0%BE%D0%BB%D0%BE%D0%B2%D0%BE%D0%BB%D0%BE%D0%BC%D0%BA%D0%B8+%D0%B8%D0%B7+%D0%BF%D1%80%D0%BE%D0%B2%D0%BE%D0%BB%D0%BE%D0%BA%D0%B8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354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dirty="0" err="1" smtClean="0">
                <a:solidFill>
                  <a:srgbClr val="FFFF00"/>
                </a:solidFill>
              </a:rPr>
              <a:t>Обґрунтування</a:t>
            </a:r>
            <a:r>
              <a:rPr lang="ru-RU" dirty="0" smtClean="0">
                <a:solidFill>
                  <a:srgbClr val="FFFF00"/>
                </a:solidFill>
              </a:rPr>
              <a:t> теми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571472" y="2857497"/>
            <a:ext cx="235745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uk-UA" dirty="0" smtClean="0">
                <a:solidFill>
                  <a:schemeClr val="bg1"/>
                </a:solidFill>
              </a:rPr>
              <a:t>розважає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Содержимое 4"/>
          <p:cNvSpPr txBox="1">
            <a:spLocks/>
          </p:cNvSpPr>
          <p:nvPr/>
        </p:nvSpPr>
        <p:spPr>
          <a:xfrm>
            <a:off x="5286380" y="5500702"/>
            <a:ext cx="328614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uk-UA" sz="2200" dirty="0" smtClean="0"/>
              <a:t> </a:t>
            </a:r>
            <a:r>
              <a:rPr lang="uk-UA" sz="2200" b="1" dirty="0" smtClean="0">
                <a:solidFill>
                  <a:srgbClr val="FFFF00"/>
                </a:solidFill>
              </a:rPr>
              <a:t>розвиває  технічну кмітливість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Содержимое 4"/>
          <p:cNvSpPr txBox="1">
            <a:spLocks/>
          </p:cNvSpPr>
          <p:nvPr/>
        </p:nvSpPr>
        <p:spPr>
          <a:xfrm>
            <a:off x="5286380" y="4071942"/>
            <a:ext cx="3286148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uk-UA" sz="2200" b="1" dirty="0" smtClean="0">
                <a:solidFill>
                  <a:srgbClr val="FFFF00"/>
                </a:solidFill>
              </a:rPr>
              <a:t>розвиває уважність, уміння доводити розпочату справу до логічного завершення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4"/>
          <p:cNvSpPr txBox="1">
            <a:spLocks/>
          </p:cNvSpPr>
          <p:nvPr/>
        </p:nvSpPr>
        <p:spPr>
          <a:xfrm>
            <a:off x="5286380" y="2928934"/>
            <a:ext cx="3286148" cy="768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uk-UA" sz="2200" b="1" dirty="0" smtClean="0">
                <a:solidFill>
                  <a:srgbClr val="FFFF00"/>
                </a:solidFill>
              </a:rPr>
              <a:t>потребує здогадливості, кмітливості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Содержимое 4"/>
          <p:cNvSpPr txBox="1">
            <a:spLocks/>
          </p:cNvSpPr>
          <p:nvPr/>
        </p:nvSpPr>
        <p:spPr>
          <a:xfrm>
            <a:off x="5286380" y="1714488"/>
            <a:ext cx="3286148" cy="768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uk-UA" sz="2400" b="1" dirty="0" smtClean="0">
                <a:solidFill>
                  <a:srgbClr val="FFFF00"/>
                </a:solidFill>
              </a:rPr>
              <a:t>розвиває логічне мислення 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valen\Desktop\images (2).jfif"/>
          <p:cNvPicPr>
            <a:picLocks noChangeAspect="1" noChangeArrowheads="1"/>
          </p:cNvPicPr>
          <p:nvPr/>
        </p:nvPicPr>
        <p:blipFill>
          <a:blip r:embed="rId3"/>
          <a:srcRect t="17281" r="48275"/>
          <a:stretch>
            <a:fillRect/>
          </a:stretch>
        </p:blipFill>
        <p:spPr bwMode="auto">
          <a:xfrm>
            <a:off x="3500430" y="4572008"/>
            <a:ext cx="1143008" cy="1709735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027" name="Picture 3" descr="C:\Users\valen\Desktop\2ps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2214554"/>
            <a:ext cx="1643074" cy="2000250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354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r>
              <a:rPr lang="ru-RU" dirty="0" err="1" smtClean="0">
                <a:solidFill>
                  <a:srgbClr val="FFFF00"/>
                </a:solidFill>
              </a:rPr>
              <a:t>Вимоги</a:t>
            </a:r>
            <a:r>
              <a:rPr lang="ru-RU" dirty="0" smtClean="0">
                <a:solidFill>
                  <a:srgbClr val="FFFF00"/>
                </a:solidFill>
              </a:rPr>
              <a:t> до </a:t>
            </a:r>
            <a:r>
              <a:rPr lang="ru-RU" dirty="0" err="1" smtClean="0">
                <a:solidFill>
                  <a:srgbClr val="FFFF00"/>
                </a:solidFill>
              </a:rPr>
              <a:t>проєктованого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виробу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Іграшка-головоломка повинна мати певну форму, гарне оформлення, бути зробленою акуратно.</a:t>
            </a:r>
          </a:p>
          <a:p>
            <a:endParaRPr lang="ru-RU" dirty="0" smtClean="0"/>
          </a:p>
          <a:p>
            <a:r>
              <a:rPr lang="uk-UA" dirty="0" smtClean="0">
                <a:solidFill>
                  <a:srgbClr val="C00000"/>
                </a:solidFill>
              </a:rPr>
              <a:t> Виготовляється іграшка-головоломка</a:t>
            </a:r>
            <a:endParaRPr lang="ru-RU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uk-UA" dirty="0" smtClean="0">
                <a:solidFill>
                  <a:srgbClr val="C00000"/>
                </a:solidFill>
              </a:rPr>
              <a:t>      різного рівня складності, у виготовленні,</a:t>
            </a:r>
            <a:endParaRPr lang="ru-RU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uk-UA" dirty="0" smtClean="0">
                <a:solidFill>
                  <a:srgbClr val="C00000"/>
                </a:solidFill>
              </a:rPr>
              <a:t>      потребує певних знань і умінь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uk-UA" dirty="0" smtClean="0">
                <a:solidFill>
                  <a:srgbClr val="C00000"/>
                </a:solidFill>
              </a:rPr>
              <a:t>учнів    різного    віку,    розвиває    їх технічну винахідливість і логічне мислення.</a:t>
            </a:r>
          </a:p>
          <a:p>
            <a:r>
              <a:rPr lang="uk-UA" dirty="0" smtClean="0">
                <a:solidFill>
                  <a:srgbClr val="7030A0"/>
                </a:solidFill>
              </a:rPr>
              <a:t>Іграшки-головоломки    різні    за    способом виготовлення, складністю та кількістю використаного матеріалу, але мають спільну мету — розвивати, виховувати й розважати дитину. </a:t>
            </a:r>
            <a:endParaRPr lang="ru-RU" dirty="0" smtClean="0">
              <a:solidFill>
                <a:srgbClr val="7030A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60" y="0"/>
            <a:ext cx="910354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rgbClr val="FFFF00"/>
                </a:solidFill>
              </a:rPr>
              <a:t>Моделі-аналоги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Усі     зразки     </a:t>
            </a:r>
            <a:r>
              <a:rPr lang="uk-UA" sz="2400" u="sng" dirty="0" smtClean="0"/>
              <a:t>виділяються</a:t>
            </a:r>
            <a:r>
              <a:rPr lang="uk-UA" sz="2400" dirty="0" smtClean="0"/>
              <a:t>     своєю   </a:t>
            </a:r>
          </a:p>
          <a:p>
            <a:pPr>
              <a:buNone/>
            </a:pPr>
            <a:r>
              <a:rPr lang="uk-UA" sz="2400" dirty="0" smtClean="0"/>
              <a:t>     </a:t>
            </a:r>
            <a:r>
              <a:rPr lang="uk-UA" sz="2400" dirty="0" smtClean="0">
                <a:solidFill>
                  <a:srgbClr val="FF0000"/>
                </a:solidFill>
              </a:rPr>
              <a:t>оригінальністю,   </a:t>
            </a:r>
          </a:p>
          <a:p>
            <a:pPr>
              <a:buNone/>
            </a:pPr>
            <a:r>
              <a:rPr lang="uk-UA" sz="2400" dirty="0" smtClean="0">
                <a:solidFill>
                  <a:srgbClr val="FF0000"/>
                </a:solidFill>
              </a:rPr>
              <a:t>     досконалістю,</a:t>
            </a:r>
            <a:endParaRPr lang="ru-RU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uk-UA" sz="2400" dirty="0" smtClean="0">
                <a:solidFill>
                  <a:srgbClr val="FF0000"/>
                </a:solidFill>
              </a:rPr>
              <a:t>     використанням невеликої кількості   матеріалів</a:t>
            </a:r>
            <a:r>
              <a:rPr lang="uk-UA" sz="2400" dirty="0" smtClean="0"/>
              <a:t>, </a:t>
            </a:r>
          </a:p>
          <a:p>
            <a:r>
              <a:rPr lang="uk-UA" sz="2400" dirty="0" smtClean="0"/>
              <a:t>але водночас </a:t>
            </a:r>
            <a:r>
              <a:rPr lang="uk-UA" sz="2400" u="sng" dirty="0" smtClean="0"/>
              <a:t>потребують </a:t>
            </a:r>
          </a:p>
          <a:p>
            <a:pPr>
              <a:buNone/>
            </a:pPr>
            <a:r>
              <a:rPr lang="uk-UA" sz="2400" dirty="0" smtClean="0"/>
              <a:t>     </a:t>
            </a:r>
            <a:r>
              <a:rPr lang="uk-UA" sz="2400" dirty="0" smtClean="0">
                <a:solidFill>
                  <a:srgbClr val="990033"/>
                </a:solidFill>
              </a:rPr>
              <a:t>досконалого дотримування технологічного процесу,</a:t>
            </a:r>
          </a:p>
          <a:p>
            <a:pPr>
              <a:buNone/>
            </a:pPr>
            <a:r>
              <a:rPr lang="uk-UA" sz="2400" dirty="0" smtClean="0">
                <a:solidFill>
                  <a:srgbClr val="990033"/>
                </a:solidFill>
              </a:rPr>
              <a:t>     точності в умінні застосовувати різні прийоми роботи зі столярними інструментами та пристосуваннями</a:t>
            </a:r>
            <a:endParaRPr lang="ru-RU" sz="2400" dirty="0">
              <a:solidFill>
                <a:srgbClr val="990033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 </a:t>
            </a:r>
            <a:endParaRPr lang="ru-RU" dirty="0"/>
          </a:p>
        </p:txBody>
      </p:sp>
      <p:pic>
        <p:nvPicPr>
          <p:cNvPr id="1026" name="Picture 2" descr="C:\Users\valen\Desktop\65234360873b19a7ed21e8ac3f74c04db78cz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1428736"/>
            <a:ext cx="2000264" cy="1500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60" y="0"/>
            <a:ext cx="910354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229600" cy="642942"/>
          </a:xfrm>
        </p:spPr>
        <p:txBody>
          <a:bodyPr>
            <a:noAutofit/>
          </a:bodyPr>
          <a:lstStyle/>
          <a:p>
            <a:r>
              <a:rPr lang="uk-UA" dirty="0" smtClean="0">
                <a:solidFill>
                  <a:srgbClr val="FFFF00"/>
                </a:solidFill>
              </a:rPr>
              <a:t>Види головоломок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fontAlgn="base"/>
            <a:r>
              <a:rPr lang="ru-RU" sz="2400" b="1" dirty="0" smtClean="0">
                <a:solidFill>
                  <a:srgbClr val="C00000"/>
                </a:solidFill>
              </a:rPr>
              <a:t>Головоломки, </a:t>
            </a:r>
            <a:r>
              <a:rPr lang="ru-RU" sz="2400" b="1" dirty="0" err="1" smtClean="0">
                <a:solidFill>
                  <a:srgbClr val="C00000"/>
                </a:solidFill>
              </a:rPr>
              <a:t>виготовлені</a:t>
            </a:r>
            <a:r>
              <a:rPr lang="ru-RU" sz="2400" b="1" dirty="0" smtClean="0">
                <a:solidFill>
                  <a:srgbClr val="C00000"/>
                </a:solidFill>
              </a:rPr>
              <a:t> </a:t>
            </a:r>
            <a:r>
              <a:rPr lang="ru-RU" sz="2400" b="1" dirty="0" err="1" smtClean="0">
                <a:solidFill>
                  <a:srgbClr val="C00000"/>
                </a:solidFill>
              </a:rPr>
              <a:t>з</a:t>
            </a:r>
            <a:r>
              <a:rPr lang="ru-RU" sz="2400" b="1" dirty="0" smtClean="0">
                <a:solidFill>
                  <a:srgbClr val="C00000"/>
                </a:solidFill>
              </a:rPr>
              <a:t> дроту</a:t>
            </a:r>
          </a:p>
          <a:p>
            <a:pPr fontAlgn="base"/>
            <a:endParaRPr lang="ru-RU" sz="2400" dirty="0" smtClean="0"/>
          </a:p>
          <a:p>
            <a:pPr fontAlgn="base"/>
            <a:endParaRPr lang="ru-RU" sz="2400" b="1" dirty="0" smtClean="0"/>
          </a:p>
          <a:p>
            <a:pPr fontAlgn="base"/>
            <a:endParaRPr lang="ru-RU" sz="2400" b="1" dirty="0" smtClean="0"/>
          </a:p>
          <a:p>
            <a:pPr fontAlgn="base"/>
            <a:endParaRPr lang="ru-RU" sz="2400" b="1" dirty="0" smtClean="0"/>
          </a:p>
          <a:p>
            <a:pPr fontAlgn="base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Головоломки, </a:t>
            </a:r>
            <a:r>
              <a:rPr lang="ru-RU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виготовлені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дерева</a:t>
            </a:r>
          </a:p>
          <a:p>
            <a:pPr fontAlgn="base"/>
            <a:endParaRPr lang="ru-RU" sz="2400" dirty="0" smtClean="0"/>
          </a:p>
          <a:p>
            <a:endParaRPr lang="ru-RU" dirty="0"/>
          </a:p>
        </p:txBody>
      </p:sp>
      <p:pic>
        <p:nvPicPr>
          <p:cNvPr id="1026" name="Picture 2" descr="C:\Users\valen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85926"/>
            <a:ext cx="1454272" cy="1295402"/>
          </a:xfrm>
          <a:prstGeom prst="rect">
            <a:avLst/>
          </a:prstGeom>
          <a:noFill/>
        </p:spPr>
      </p:pic>
      <p:pic>
        <p:nvPicPr>
          <p:cNvPr id="1027" name="Picture 3" descr="C:\Users\valen\Desktop\1066607_1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1785926"/>
            <a:ext cx="1314450" cy="1404937"/>
          </a:xfrm>
          <a:prstGeom prst="rect">
            <a:avLst/>
          </a:prstGeom>
          <a:noFill/>
        </p:spPr>
      </p:pic>
      <p:pic>
        <p:nvPicPr>
          <p:cNvPr id="9" name="Picture 2" descr="Дротові головоломки своїми руками. Неймовірна головоломка з паперу своїми  руками! Головоломки з дроту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1571612"/>
            <a:ext cx="2429560" cy="1824301"/>
          </a:xfrm>
          <a:prstGeom prst="rect">
            <a:avLst/>
          </a:prstGeom>
          <a:noFill/>
        </p:spPr>
      </p:pic>
      <p:pic>
        <p:nvPicPr>
          <p:cNvPr id="3074" name="Picture 2" descr="C:\Users\valen\Desktop\krest-os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4286256"/>
            <a:ext cx="1952622" cy="1952622"/>
          </a:xfrm>
          <a:prstGeom prst="rect">
            <a:avLst/>
          </a:prstGeom>
          <a:noFill/>
        </p:spPr>
      </p:pic>
      <p:pic>
        <p:nvPicPr>
          <p:cNvPr id="3075" name="Picture 3" descr="C:\Users\valen\Desktop\images (1).jf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28926" y="4429132"/>
            <a:ext cx="2214578" cy="1741901"/>
          </a:xfrm>
          <a:prstGeom prst="rect">
            <a:avLst/>
          </a:prstGeom>
          <a:noFill/>
        </p:spPr>
      </p:pic>
      <p:pic>
        <p:nvPicPr>
          <p:cNvPr id="3076" name="Picture 4" descr="C:\Users\valen\Desktop\pPvmW7gXVgMEMXp7RrO8lA.jf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00694" y="4143380"/>
            <a:ext cx="3143272" cy="2357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354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rgbClr val="FFFF00"/>
                </a:solidFill>
              </a:rPr>
              <a:t/>
            </a:r>
            <a:br>
              <a:rPr lang="ru-RU" sz="4000" b="1" dirty="0" smtClean="0">
                <a:solidFill>
                  <a:srgbClr val="FFFF00"/>
                </a:solidFill>
              </a:rPr>
            </a:br>
            <a:r>
              <a:rPr lang="ru-RU" sz="4000" b="1" dirty="0" smtClean="0">
                <a:solidFill>
                  <a:srgbClr val="FFFF00"/>
                </a:solidFill>
              </a:rPr>
              <a:t>Головоломки, </a:t>
            </a:r>
            <a:r>
              <a:rPr lang="ru-RU" sz="4000" b="1" dirty="0" err="1" smtClean="0">
                <a:solidFill>
                  <a:srgbClr val="FFFF00"/>
                </a:solidFill>
              </a:rPr>
              <a:t>виготовлені</a:t>
            </a:r>
            <a:r>
              <a:rPr lang="ru-RU" sz="4000" b="1" dirty="0" smtClean="0">
                <a:solidFill>
                  <a:srgbClr val="FFFF00"/>
                </a:solidFill>
              </a:rPr>
              <a:t> </a:t>
            </a:r>
            <a:r>
              <a:rPr lang="ru-RU" sz="4000" b="1" dirty="0" err="1" smtClean="0">
                <a:solidFill>
                  <a:srgbClr val="FFFF00"/>
                </a:solidFill>
              </a:rPr>
              <a:t>з</a:t>
            </a:r>
            <a:r>
              <a:rPr lang="ru-RU" sz="4000" b="1" dirty="0" smtClean="0">
                <a:solidFill>
                  <a:srgbClr val="FFFF00"/>
                </a:solidFill>
              </a:rPr>
              <a:t> </a:t>
            </a:r>
            <a:r>
              <a:rPr lang="ru-RU" sz="4000" b="1" dirty="0" err="1" smtClean="0">
                <a:solidFill>
                  <a:srgbClr val="FFFF00"/>
                </a:solidFill>
              </a:rPr>
              <a:t>паперу</a:t>
            </a:r>
            <a:r>
              <a:rPr lang="ru-RU" sz="4000" b="1" dirty="0" smtClean="0">
                <a:solidFill>
                  <a:srgbClr val="FFFF00"/>
                </a:solidFill>
              </a:rPr>
              <a:t/>
            </a:r>
            <a:br>
              <a:rPr lang="ru-RU" sz="4000" b="1" dirty="0" smtClean="0">
                <a:solidFill>
                  <a:srgbClr val="FFFF00"/>
                </a:solidFill>
              </a:rPr>
            </a:br>
            <a:endParaRPr lang="ru-RU" sz="4000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uk-UA" sz="2000" dirty="0" err="1" smtClean="0"/>
              <a:t>Кубики-</a:t>
            </a:r>
            <a:r>
              <a:rPr lang="uk-UA" sz="2000" dirty="0" smtClean="0"/>
              <a:t> </a:t>
            </a:r>
            <a:r>
              <a:rPr lang="uk-UA" sz="2000" dirty="0" err="1" smtClean="0"/>
              <a:t>трансформери</a:t>
            </a:r>
            <a:r>
              <a:rPr lang="uk-UA" sz="2000" dirty="0" smtClean="0"/>
              <a:t>,</a:t>
            </a:r>
            <a:r>
              <a:rPr lang="uk-UA" sz="2000" dirty="0" err="1" smtClean="0"/>
              <a:t>головоломка-</a:t>
            </a:r>
            <a:r>
              <a:rPr lang="uk-UA" sz="2000" dirty="0" smtClean="0"/>
              <a:t> калейдоскоп.</a:t>
            </a:r>
            <a:endParaRPr lang="ru-RU" sz="2000" dirty="0" smtClean="0"/>
          </a:p>
          <a:p>
            <a:endParaRPr lang="ru-RU" dirty="0"/>
          </a:p>
        </p:txBody>
      </p:sp>
      <p:pic>
        <p:nvPicPr>
          <p:cNvPr id="2050" name="Picture 2" descr="C:\Users\valen\Desktop\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037" y="1928802"/>
            <a:ext cx="3603649" cy="2027053"/>
          </a:xfrm>
          <a:prstGeom prst="rect">
            <a:avLst/>
          </a:prstGeom>
          <a:noFill/>
        </p:spPr>
      </p:pic>
      <p:pic>
        <p:nvPicPr>
          <p:cNvPr id="2051" name="Picture 3" descr="C:\Users\valen\Desktop\kubiki-transformer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090040"/>
            <a:ext cx="3500462" cy="1971926"/>
          </a:xfrm>
          <a:prstGeom prst="rect">
            <a:avLst/>
          </a:prstGeom>
          <a:noFill/>
        </p:spPr>
      </p:pic>
      <p:pic>
        <p:nvPicPr>
          <p:cNvPr id="2052" name="Picture 4" descr="C:\Users\valen\Desktop\images (3).jfif"/>
          <p:cNvPicPr>
            <a:picLocks noChangeAspect="1" noChangeArrowheads="1"/>
          </p:cNvPicPr>
          <p:nvPr/>
        </p:nvPicPr>
        <p:blipFill>
          <a:blip r:embed="rId5"/>
          <a:srcRect t="12837" b="12708"/>
          <a:stretch>
            <a:fillRect/>
          </a:stretch>
        </p:blipFill>
        <p:spPr bwMode="auto">
          <a:xfrm>
            <a:off x="4572001" y="1928803"/>
            <a:ext cx="3714776" cy="2071702"/>
          </a:xfrm>
          <a:prstGeom prst="rect">
            <a:avLst/>
          </a:prstGeom>
          <a:noFill/>
        </p:spPr>
      </p:pic>
      <p:pic>
        <p:nvPicPr>
          <p:cNvPr id="2053" name="Picture 5" descr="C:\Users\valen\Desktop\2235918.jpg"/>
          <p:cNvPicPr>
            <a:picLocks noChangeAspect="1" noChangeArrowheads="1"/>
          </p:cNvPicPr>
          <p:nvPr/>
        </p:nvPicPr>
        <p:blipFill>
          <a:blip r:embed="rId6"/>
          <a:srcRect b="46749"/>
          <a:stretch>
            <a:fillRect/>
          </a:stretch>
        </p:blipFill>
        <p:spPr bwMode="auto">
          <a:xfrm>
            <a:off x="4572000" y="4143380"/>
            <a:ext cx="3742746" cy="20744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89194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err="1" smtClean="0">
                <a:solidFill>
                  <a:srgbClr val="FFFF00"/>
                </a:solidFill>
              </a:rPr>
              <a:t>Планування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роботи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br>
              <a:rPr lang="ru-RU" sz="2800" b="1" dirty="0" smtClean="0">
                <a:solidFill>
                  <a:srgbClr val="FFFF00"/>
                </a:solidFill>
              </a:rPr>
            </a:br>
            <a:r>
              <a:rPr lang="ru-RU" sz="2800" b="1" dirty="0" err="1" smtClean="0">
                <a:solidFill>
                  <a:srgbClr val="FFFF00"/>
                </a:solidFill>
              </a:rPr>
              <a:t>з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виконання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проєкту</a:t>
            </a:r>
            <a:r>
              <a:rPr lang="ru-RU" sz="2800" b="1" dirty="0" smtClean="0">
                <a:solidFill>
                  <a:srgbClr val="FFFF00"/>
                </a:solidFill>
              </a:rPr>
              <a:t> «Головоломка»</a:t>
            </a:r>
            <a:br>
              <a:rPr lang="ru-RU" sz="2800" b="1" dirty="0" smtClean="0">
                <a:solidFill>
                  <a:srgbClr val="FFFF00"/>
                </a:solidFill>
              </a:rPr>
            </a:b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1. Обрати тему </a:t>
            </a:r>
            <a:r>
              <a:rPr lang="ru-RU" dirty="0" err="1" smtClean="0"/>
              <a:t>проєкту</a:t>
            </a:r>
            <a:r>
              <a:rPr lang="ru-RU" dirty="0" smtClean="0"/>
              <a:t>. </a:t>
            </a:r>
            <a:br>
              <a:rPr lang="ru-RU" dirty="0" smtClean="0"/>
            </a:br>
            <a:r>
              <a:rPr lang="ru-RU" dirty="0" smtClean="0"/>
              <a:t>2. </a:t>
            </a:r>
            <a:r>
              <a:rPr lang="ru-RU" dirty="0" err="1" smtClean="0"/>
              <a:t>Обговорити</a:t>
            </a:r>
            <a:r>
              <a:rPr lang="ru-RU" dirty="0" smtClean="0"/>
              <a:t> тему </a:t>
            </a:r>
            <a:r>
              <a:rPr lang="ru-RU" dirty="0" err="1" smtClean="0"/>
              <a:t>з</a:t>
            </a:r>
            <a:r>
              <a:rPr lang="ru-RU" dirty="0" smtClean="0"/>
              <a:t> батьками (</a:t>
            </a:r>
            <a:r>
              <a:rPr lang="ru-RU" dirty="0" err="1" smtClean="0"/>
              <a:t>з</a:t>
            </a:r>
            <a:r>
              <a:rPr lang="ru-RU" dirty="0" smtClean="0"/>
              <a:t> родиною) на предмет </a:t>
            </a:r>
            <a:r>
              <a:rPr lang="ru-RU" dirty="0" err="1" smtClean="0"/>
              <a:t>виготовлення</a:t>
            </a:r>
            <a:r>
              <a:rPr lang="ru-RU" dirty="0" smtClean="0"/>
              <a:t> такого </a:t>
            </a:r>
            <a:r>
              <a:rPr lang="ru-RU" dirty="0" err="1" smtClean="0"/>
              <a:t>виробу</a:t>
            </a:r>
            <a:r>
              <a:rPr lang="ru-RU" dirty="0" smtClean="0"/>
              <a:t>,  </a:t>
            </a:r>
            <a:r>
              <a:rPr lang="ru-RU" dirty="0" err="1" smtClean="0"/>
              <a:t>наявності</a:t>
            </a:r>
            <a:r>
              <a:rPr lang="ru-RU" dirty="0" smtClean="0"/>
              <a:t> </a:t>
            </a:r>
            <a:r>
              <a:rPr lang="ru-RU" dirty="0" err="1" smtClean="0"/>
              <a:t>матеріалів</a:t>
            </a:r>
            <a:r>
              <a:rPr lang="ru-RU" dirty="0" smtClean="0"/>
              <a:t>, </a:t>
            </a:r>
            <a:r>
              <a:rPr lang="ru-RU" dirty="0" err="1" smtClean="0"/>
              <a:t>інструментів</a:t>
            </a:r>
            <a:r>
              <a:rPr lang="ru-RU" dirty="0" smtClean="0"/>
              <a:t> </a:t>
            </a:r>
            <a:r>
              <a:rPr lang="ru-RU" dirty="0" err="1" smtClean="0"/>
              <a:t>тощо</a:t>
            </a:r>
            <a:r>
              <a:rPr lang="ru-RU" dirty="0" smtClean="0"/>
              <a:t>. </a:t>
            </a:r>
            <a:br>
              <a:rPr lang="ru-RU" dirty="0" smtClean="0"/>
            </a:br>
            <a:r>
              <a:rPr lang="ru-RU" dirty="0" smtClean="0"/>
              <a:t> 3. </a:t>
            </a:r>
            <a:r>
              <a:rPr lang="ru-RU" dirty="0" err="1" smtClean="0"/>
              <a:t>Вивчити</a:t>
            </a:r>
            <a:r>
              <a:rPr lang="ru-RU" dirty="0" smtClean="0"/>
              <a:t> </a:t>
            </a:r>
            <a:r>
              <a:rPr lang="ru-RU" dirty="0" err="1" smtClean="0"/>
              <a:t>найбільш</a:t>
            </a:r>
            <a:r>
              <a:rPr lang="ru-RU" dirty="0" smtClean="0"/>
              <a:t> </a:t>
            </a:r>
            <a:r>
              <a:rPr lang="ru-RU" dirty="0" err="1" smtClean="0"/>
              <a:t>можливу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інформаційних</a:t>
            </a:r>
            <a:r>
              <a:rPr lang="ru-RU" dirty="0" smtClean="0"/>
              <a:t> </a:t>
            </a:r>
            <a:r>
              <a:rPr lang="ru-RU" dirty="0" err="1" smtClean="0"/>
              <a:t>джерел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обраної</a:t>
            </a:r>
            <a:r>
              <a:rPr lang="ru-RU" dirty="0" smtClean="0"/>
              <a:t> теми. </a:t>
            </a:r>
            <a:br>
              <a:rPr lang="ru-RU" dirty="0" smtClean="0"/>
            </a:br>
            <a:r>
              <a:rPr lang="ru-RU" dirty="0" smtClean="0"/>
              <a:t> 4.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цікавий</a:t>
            </a:r>
            <a:r>
              <a:rPr lang="ru-RU" dirty="0" smtClean="0"/>
              <a:t> </a:t>
            </a:r>
            <a:r>
              <a:rPr lang="ru-RU" dirty="0" err="1" smtClean="0"/>
              <a:t>історичний</a:t>
            </a:r>
            <a:r>
              <a:rPr lang="ru-RU" dirty="0" smtClean="0"/>
              <a:t> </a:t>
            </a:r>
            <a:r>
              <a:rPr lang="ru-RU" dirty="0" err="1" smtClean="0"/>
              <a:t>матеріал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стосується</a:t>
            </a:r>
            <a:r>
              <a:rPr lang="ru-RU" dirty="0" smtClean="0"/>
              <a:t> </a:t>
            </a:r>
            <a:r>
              <a:rPr lang="ru-RU" dirty="0" err="1" smtClean="0"/>
              <a:t>обраної</a:t>
            </a:r>
            <a:r>
              <a:rPr lang="ru-RU" dirty="0" smtClean="0"/>
              <a:t> теми.        </a:t>
            </a:r>
            <a:br>
              <a:rPr lang="ru-RU" dirty="0" smtClean="0"/>
            </a:br>
            <a:r>
              <a:rPr lang="ru-RU" dirty="0" smtClean="0"/>
              <a:t> 5. </a:t>
            </a:r>
            <a:r>
              <a:rPr lang="ru-RU" dirty="0" err="1" smtClean="0"/>
              <a:t>Здійснити</a:t>
            </a:r>
            <a:r>
              <a:rPr lang="ru-RU" dirty="0" smtClean="0"/>
              <a:t> </a:t>
            </a:r>
            <a:r>
              <a:rPr lang="ru-RU" dirty="0" err="1" smtClean="0"/>
              <a:t>пошук</a:t>
            </a:r>
            <a:r>
              <a:rPr lang="ru-RU" dirty="0" smtClean="0"/>
              <a:t> </a:t>
            </a:r>
            <a:r>
              <a:rPr lang="ru-RU" dirty="0" err="1" smtClean="0"/>
              <a:t>виробів-аналогів</a:t>
            </a:r>
            <a:r>
              <a:rPr lang="ru-RU" dirty="0" smtClean="0"/>
              <a:t> та </a:t>
            </a:r>
            <a:r>
              <a:rPr lang="ru-RU" dirty="0" err="1" smtClean="0"/>
              <a:t>проаналізувати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 6. </a:t>
            </a:r>
            <a:r>
              <a:rPr lang="ru-RU" dirty="0" err="1" smtClean="0"/>
              <a:t>Розглянути</a:t>
            </a:r>
            <a:r>
              <a:rPr lang="ru-RU" dirty="0" smtClean="0"/>
              <a:t> </a:t>
            </a:r>
            <a:r>
              <a:rPr lang="ru-RU" dirty="0" err="1" smtClean="0"/>
              <a:t>можливі</a:t>
            </a:r>
            <a:r>
              <a:rPr lang="ru-RU" dirty="0" smtClean="0"/>
              <a:t> </a:t>
            </a:r>
            <a:r>
              <a:rPr lang="ru-RU" dirty="0" err="1" smtClean="0"/>
              <a:t>варіанти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практичної</a:t>
            </a:r>
            <a:r>
              <a:rPr lang="ru-RU" dirty="0" smtClean="0"/>
              <a:t> </a:t>
            </a:r>
            <a:r>
              <a:rPr lang="ru-RU" dirty="0" err="1" smtClean="0"/>
              <a:t>частини</a:t>
            </a:r>
            <a:r>
              <a:rPr lang="ru-RU" dirty="0" smtClean="0"/>
              <a:t> </a:t>
            </a:r>
            <a:r>
              <a:rPr lang="ru-RU" dirty="0" err="1" smtClean="0"/>
              <a:t>проєкту</a:t>
            </a:r>
            <a:r>
              <a:rPr lang="ru-RU" dirty="0" smtClean="0"/>
              <a:t>. </a:t>
            </a:r>
            <a:br>
              <a:rPr lang="ru-RU" dirty="0" smtClean="0"/>
            </a:br>
            <a:r>
              <a:rPr lang="ru-RU" dirty="0" smtClean="0"/>
              <a:t> 7. </a:t>
            </a:r>
            <a:r>
              <a:rPr lang="ru-RU" dirty="0" err="1" smtClean="0"/>
              <a:t>Розробити</a:t>
            </a:r>
            <a:r>
              <a:rPr lang="ru-RU" dirty="0" smtClean="0"/>
              <a:t> </a:t>
            </a:r>
            <a:r>
              <a:rPr lang="ru-RU" dirty="0" err="1" smtClean="0"/>
              <a:t>власну</a:t>
            </a:r>
            <a:r>
              <a:rPr lang="ru-RU" dirty="0" smtClean="0"/>
              <a:t> </a:t>
            </a:r>
            <a:r>
              <a:rPr lang="ru-RU" dirty="0" err="1" smtClean="0"/>
              <a:t>конструкцію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. </a:t>
            </a:r>
            <a:br>
              <a:rPr lang="ru-RU" dirty="0" smtClean="0"/>
            </a:br>
            <a:r>
              <a:rPr lang="ru-RU" dirty="0" smtClean="0"/>
              <a:t> 8. </a:t>
            </a:r>
            <a:r>
              <a:rPr lang="ru-RU" dirty="0" err="1" smtClean="0"/>
              <a:t>Розробити</a:t>
            </a:r>
            <a:r>
              <a:rPr lang="ru-RU" dirty="0" smtClean="0"/>
              <a:t> </a:t>
            </a:r>
            <a:r>
              <a:rPr lang="ru-RU" dirty="0" err="1" smtClean="0"/>
              <a:t>необхідну</a:t>
            </a:r>
            <a:r>
              <a:rPr lang="ru-RU" dirty="0" smtClean="0"/>
              <a:t> </a:t>
            </a:r>
            <a:r>
              <a:rPr lang="ru-RU" dirty="0" err="1" smtClean="0"/>
              <a:t>документацію</a:t>
            </a:r>
            <a:r>
              <a:rPr lang="ru-RU" dirty="0" smtClean="0"/>
              <a:t> для </a:t>
            </a:r>
            <a:r>
              <a:rPr lang="ru-RU" dirty="0" err="1" smtClean="0"/>
              <a:t>виготовлення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 9. </a:t>
            </a:r>
            <a:r>
              <a:rPr lang="ru-RU" dirty="0" err="1" smtClean="0"/>
              <a:t>Виготовити</a:t>
            </a:r>
            <a:r>
              <a:rPr lang="ru-RU" dirty="0" smtClean="0"/>
              <a:t> </a:t>
            </a:r>
            <a:r>
              <a:rPr lang="ru-RU" dirty="0" err="1" smtClean="0"/>
              <a:t>виріб</a:t>
            </a:r>
            <a:r>
              <a:rPr lang="ru-RU" dirty="0" smtClean="0"/>
              <a:t>. </a:t>
            </a:r>
            <a:br>
              <a:rPr lang="ru-RU" dirty="0" smtClean="0"/>
            </a:br>
            <a:r>
              <a:rPr lang="ru-RU" dirty="0" smtClean="0"/>
              <a:t> 10. </a:t>
            </a:r>
            <a:r>
              <a:rPr lang="ru-RU" dirty="0" err="1" smtClean="0"/>
              <a:t>Захистити</a:t>
            </a:r>
            <a:r>
              <a:rPr lang="ru-RU" dirty="0" smtClean="0"/>
              <a:t> </a:t>
            </a:r>
            <a:r>
              <a:rPr lang="ru-RU" dirty="0" err="1" smtClean="0"/>
              <a:t>проєкт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354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Міні-маркетингові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  <a:r>
              <a:rPr lang="ru-RU" sz="3600" b="1" dirty="0" err="1" smtClean="0">
                <a:solidFill>
                  <a:srgbClr val="FFFF00"/>
                </a:solidFill>
              </a:rPr>
              <a:t>дослідження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100" b="1" dirty="0" smtClean="0">
                <a:solidFill>
                  <a:srgbClr val="FF0000"/>
                </a:solidFill>
              </a:rPr>
              <a:t> </a:t>
            </a:r>
            <a:r>
              <a:rPr lang="uk-UA" sz="1900" b="1" dirty="0" smtClean="0">
                <a:solidFill>
                  <a:srgbClr val="FF0000"/>
                </a:solidFill>
              </a:rPr>
              <a:t>« Маркетинг – це спроба уявити, чого хочуть люди, щоб дати це їм»</a:t>
            </a:r>
            <a:r>
              <a:rPr lang="uk-UA" sz="1900" dirty="0" smtClean="0"/>
              <a:t/>
            </a:r>
            <a:br>
              <a:rPr lang="uk-UA" sz="1900" dirty="0" smtClean="0"/>
            </a:br>
            <a:r>
              <a:rPr lang="uk-UA" sz="1600" dirty="0" smtClean="0"/>
              <a:t>Щоб швидко продати свою продукцію і мати прибуток для цього необхідно сьогодні обговорити властивості </a:t>
            </a:r>
            <a:r>
              <a:rPr lang="uk-UA" sz="1600" dirty="0" err="1" smtClean="0"/>
              <a:t>проєктованого</a:t>
            </a:r>
            <a:r>
              <a:rPr lang="uk-UA" sz="1600" dirty="0" smtClean="0"/>
              <a:t> виробу, способи збуту виготовленого виробу особливості його просування на ринку та шляхи зменшення ціни.</a:t>
            </a:r>
          </a:p>
          <a:p>
            <a:r>
              <a:rPr lang="uk-UA" sz="1900" dirty="0" smtClean="0"/>
              <a:t>1</a:t>
            </a:r>
            <a:r>
              <a:rPr lang="uk-UA" dirty="0" smtClean="0"/>
              <a:t>.</a:t>
            </a:r>
          </a:p>
          <a:p>
            <a:endParaRPr lang="uk-UA" sz="1800" dirty="0" smtClean="0"/>
          </a:p>
          <a:p>
            <a:endParaRPr lang="uk-UA" sz="1800" dirty="0" smtClean="0"/>
          </a:p>
          <a:p>
            <a:r>
              <a:rPr lang="uk-UA" sz="1800" dirty="0" smtClean="0"/>
              <a:t>2</a:t>
            </a:r>
            <a:r>
              <a:rPr lang="uk-UA" dirty="0" smtClean="0"/>
              <a:t> </a:t>
            </a:r>
            <a:r>
              <a:rPr lang="uk-UA" sz="1900" dirty="0" smtClean="0"/>
              <a:t>. З метою розширення кола споживачів, застосовують рекламу.</a:t>
            </a:r>
            <a:endParaRPr lang="ru-RU" sz="1900" dirty="0" smtClean="0"/>
          </a:p>
        </p:txBody>
      </p:sp>
      <p:sp>
        <p:nvSpPr>
          <p:cNvPr id="4" name="Овал 3"/>
          <p:cNvSpPr/>
          <p:nvPr/>
        </p:nvSpPr>
        <p:spPr>
          <a:xfrm>
            <a:off x="5143504" y="3500438"/>
            <a:ext cx="2428892" cy="6286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</a:rPr>
              <a:t>виставки – продажі </a:t>
            </a:r>
            <a:endParaRPr lang="ru-RU" sz="2000" b="1" dirty="0">
              <a:solidFill>
                <a:srgbClr val="FFFF00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428728" y="3500438"/>
            <a:ext cx="2357486" cy="6286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</a:rPr>
              <a:t>ярмарок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00298" y="2786058"/>
            <a:ext cx="4000528" cy="571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</a:rPr>
              <a:t>Можливі способи продажу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00298" y="4572008"/>
            <a:ext cx="3643338" cy="571504"/>
          </a:xfrm>
          <a:prstGeom prst="roundRect">
            <a:avLst/>
          </a:prstGeom>
          <a:solidFill>
            <a:srgbClr val="EFD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b="1" dirty="0" smtClean="0">
                <a:solidFill>
                  <a:srgbClr val="FF0000"/>
                </a:solidFill>
              </a:rPr>
              <a:t>Реклама – елемент маркетингу</a:t>
            </a:r>
            <a:endParaRPr lang="ru-RU" b="1" dirty="0" smtClean="0">
              <a:solidFill>
                <a:srgbClr val="FF0000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786050" y="5286388"/>
            <a:ext cx="3143272" cy="128588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рекламні буклети, ручки, плакати, календарі,</a:t>
            </a:r>
          </a:p>
          <a:p>
            <a:pPr algn="ctr"/>
            <a:r>
              <a:rPr lang="uk-UA" dirty="0" smtClean="0">
                <a:solidFill>
                  <a:schemeClr val="tx1"/>
                </a:solidFill>
              </a:rPr>
              <a:t> біг – </a:t>
            </a:r>
            <a:r>
              <a:rPr lang="uk-UA" dirty="0" err="1" smtClean="0">
                <a:solidFill>
                  <a:schemeClr val="tx1"/>
                </a:solidFill>
              </a:rPr>
              <a:t>борди</a:t>
            </a:r>
            <a:r>
              <a:rPr lang="uk-UA" dirty="0" smtClean="0">
                <a:solidFill>
                  <a:schemeClr val="tx1"/>
                </a:solidFill>
              </a:rPr>
              <a:t>, залучення видатних людей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valen\Desktop\images (2).jfif"/>
          <p:cNvPicPr>
            <a:picLocks noChangeAspect="1" noChangeArrowheads="1"/>
          </p:cNvPicPr>
          <p:nvPr/>
        </p:nvPicPr>
        <p:blipFill>
          <a:blip r:embed="rId3"/>
          <a:srcRect l="48492" r="3017"/>
          <a:stretch>
            <a:fillRect/>
          </a:stretch>
        </p:blipFill>
        <p:spPr bwMode="auto">
          <a:xfrm>
            <a:off x="7572396" y="4286256"/>
            <a:ext cx="1071570" cy="206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60" y="-214338"/>
            <a:ext cx="9103540" cy="6858000"/>
          </a:xfrm>
          <a:prstGeom prst="rect">
            <a:avLst/>
          </a:prstGeom>
          <a:noFill/>
        </p:spPr>
      </p:pic>
      <p:pic>
        <p:nvPicPr>
          <p:cNvPr id="4" name="Picture 2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354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Домашнє завдання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57224" y="1643050"/>
            <a:ext cx="7500990" cy="42862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1. Записати у зошит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Планування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виконання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проєкту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«Головоломка»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(слайд 7)</a:t>
            </a:r>
            <a:endParaRPr lang="uk-UA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2.Ознайомитися з виготовленням головоломки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(Відео)</a:t>
            </a:r>
          </a:p>
          <a:p>
            <a:endParaRPr lang="uk-UA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70C0"/>
                </a:solidFill>
                <a:hlinkClick r:id="rId3"/>
              </a:rPr>
              <a:t>https://www.youtube.com/watch?v=SKw3DZOYPmg&amp;ab_channel=%D0%BC%D0%B5%D1%82%D0%BE%D0%B4%D1%86%D0%B5%D0%BD%D1%82%D1%80</a:t>
            </a:r>
            <a:endParaRPr lang="uk-UA" dirty="0" smtClean="0">
              <a:solidFill>
                <a:srgbClr val="0070C0"/>
              </a:solidFill>
            </a:endParaRPr>
          </a:p>
          <a:p>
            <a:endParaRPr lang="uk-UA" dirty="0" smtClean="0"/>
          </a:p>
          <a:p>
            <a:pPr>
              <a:buNone/>
            </a:pPr>
            <a:endParaRPr lang="uk-UA" dirty="0" smtClean="0"/>
          </a:p>
          <a:p>
            <a:r>
              <a:rPr lang="uk-UA" b="1" dirty="0" smtClean="0"/>
              <a:t>Зворотній зв'язок</a:t>
            </a:r>
            <a:r>
              <a:rPr lang="ru-RU" dirty="0" smtClean="0"/>
              <a:t>   </a:t>
            </a:r>
            <a:r>
              <a:rPr lang="uk-UA" dirty="0" smtClean="0"/>
              <a:t>освітня платформа</a:t>
            </a:r>
            <a:r>
              <a:rPr lang="ru-RU" dirty="0" smtClean="0"/>
              <a:t>  </a:t>
            </a:r>
            <a:r>
              <a:rPr lang="ru-RU" dirty="0" err="1" smtClean="0"/>
              <a:t>Human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ru-RU" dirty="0" smtClean="0"/>
              <a:t> </a:t>
            </a:r>
            <a:r>
              <a:rPr lang="uk-UA" dirty="0" smtClean="0"/>
              <a:t>або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ru-RU" dirty="0" err="1" smtClean="0">
                <a:hlinkClick r:id="rId4"/>
              </a:rPr>
              <a:t>valentinakapusta</a:t>
            </a:r>
            <a:r>
              <a:rPr lang="uk-UA" dirty="0" smtClean="0">
                <a:hlinkClick r:id="rId4"/>
              </a:rPr>
              <a:t>55@</a:t>
            </a:r>
            <a:r>
              <a:rPr lang="ru-RU" dirty="0" err="1" smtClean="0">
                <a:hlinkClick r:id="rId4"/>
              </a:rPr>
              <a:t>gmail</a:t>
            </a:r>
            <a:r>
              <a:rPr lang="uk-UA" dirty="0" smtClean="0">
                <a:hlinkClick r:id="rId4"/>
              </a:rPr>
              <a:t>.</a:t>
            </a:r>
            <a:r>
              <a:rPr lang="ru-RU" smtClean="0">
                <a:hlinkClick r:id="rId4"/>
              </a:rPr>
              <a:t>com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258</Words>
  <PresentationFormat>Экран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  Вибір теми проєкту. Обґрунтування теми.  Вимоги до проєктованого виробу. Моделі-аналоги. Планування роботи з виконання проєкту «Головоломка». </vt:lpstr>
      <vt:lpstr>Обґрунтування теми</vt:lpstr>
      <vt:lpstr> Вимоги до проєктованого виробу </vt:lpstr>
      <vt:lpstr>Моделі-аналоги </vt:lpstr>
      <vt:lpstr>Види головоломок</vt:lpstr>
      <vt:lpstr> Головоломки, виготовлені з паперу </vt:lpstr>
      <vt:lpstr>Планування роботи  з виконання проєкту «Головоломка» </vt:lpstr>
      <vt:lpstr>Міні-маркетингові дослідження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Вибір теми проєкту. Обґрунтування теми. Вимоги до проєктованого виробу. Моделі-аналоги. Планування роботи з виконання проєкту. </dc:title>
  <dc:creator>Валентина Капуста</dc:creator>
  <cp:lastModifiedBy>Валентина Капуста</cp:lastModifiedBy>
  <cp:revision>40</cp:revision>
  <dcterms:created xsi:type="dcterms:W3CDTF">2021-10-19T19:57:19Z</dcterms:created>
  <dcterms:modified xsi:type="dcterms:W3CDTF">2021-10-20T17:24:33Z</dcterms:modified>
</cp:coreProperties>
</file>