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59" r:id="rId7"/>
    <p:sldId id="260" r:id="rId8"/>
    <p:sldId id="267" r:id="rId9"/>
    <p:sldId id="264" r:id="rId10"/>
    <p:sldId id="270" r:id="rId11"/>
    <p:sldId id="263" r:id="rId12"/>
    <p:sldId id="262" r:id="rId13"/>
    <p:sldId id="26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bbing.ru/instructions/robots-in-everyday-life-a-reality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chool.dn.ua/mod/page/view.php?id=202306&amp;lang=ru" TargetMode="External"/><Relationship Id="rId4" Type="http://schemas.openxmlformats.org/officeDocument/2006/relationships/hyperlink" Target="https://www.google.com/search?q=%D0%BA%D0%BE%D0%BC%D0%BF%D1%8E%D1%82%D0%B5%D1%80%D0%BD%D0%B0+%D1%82%D0%B5%D1%85%D0%BD%D1%96%D0%BA%D0%B0+%D0%B2+%D0%BA%D0%B0%D1%80%D1%82%D0%B8%D0%BD%D0%BA%D0%B0%D1%8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57299"/>
            <a:ext cx="7772400" cy="1785949"/>
          </a:xfrm>
        </p:spPr>
        <p:txBody>
          <a:bodyPr>
            <a:noAutofit/>
          </a:bodyPr>
          <a:lstStyle/>
          <a:p>
            <a:r>
              <a:rPr lang="ru-RU" sz="3200" dirty="0" err="1" smtClean="0"/>
              <a:t>Застосування</a:t>
            </a:r>
            <a:r>
              <a:rPr lang="ru-RU" sz="3200" dirty="0" smtClean="0"/>
              <a:t> </a:t>
            </a:r>
            <a:r>
              <a:rPr lang="ru-RU" sz="3200" dirty="0" err="1" smtClean="0"/>
              <a:t>автоматичних</a:t>
            </a:r>
            <a:r>
              <a:rPr lang="ru-RU" sz="3200" dirty="0" smtClean="0"/>
              <a:t> </a:t>
            </a:r>
            <a:r>
              <a:rPr lang="ru-RU" sz="3200" dirty="0" err="1" smtClean="0"/>
              <a:t>пристроїв</a:t>
            </a:r>
            <a:r>
              <a:rPr lang="ru-RU" sz="3200" dirty="0" smtClean="0"/>
              <a:t> у </a:t>
            </a:r>
            <a:r>
              <a:rPr lang="ru-RU" sz="3200" dirty="0" err="1" smtClean="0"/>
              <a:t>технологічних</a:t>
            </a:r>
            <a:r>
              <a:rPr lang="ru-RU" sz="3200" dirty="0" smtClean="0"/>
              <a:t> </a:t>
            </a:r>
            <a:r>
              <a:rPr lang="ru-RU" sz="3200" dirty="0" err="1" smtClean="0"/>
              <a:t>процесах</a:t>
            </a:r>
            <a:r>
              <a:rPr lang="ru-RU" sz="3200" dirty="0" smtClean="0"/>
              <a:t>, </a:t>
            </a:r>
            <a:r>
              <a:rPr lang="ru-RU" sz="3200" dirty="0" err="1" smtClean="0"/>
              <a:t>у</a:t>
            </a:r>
            <a:r>
              <a:rPr lang="ru-RU" sz="3200" dirty="0" smtClean="0"/>
              <a:t> </a:t>
            </a:r>
            <a:r>
              <a:rPr lang="ru-RU" sz="3200" dirty="0" err="1" smtClean="0"/>
              <a:t>побуті</a:t>
            </a:r>
            <a:r>
              <a:rPr lang="ru-RU" sz="3200" dirty="0" smtClean="0"/>
              <a:t>. 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128962" cy="1752600"/>
          </a:xfrm>
        </p:spPr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9клас</a:t>
            </a:r>
          </a:p>
          <a:p>
            <a:r>
              <a:rPr lang="uk-UA" dirty="0" smtClean="0">
                <a:solidFill>
                  <a:srgbClr val="0070C0"/>
                </a:solidFill>
              </a:rPr>
              <a:t>22.10.2022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714752"/>
            <a:ext cx="412030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Роботи</a:t>
            </a:r>
            <a:r>
              <a:rPr lang="ru-RU" dirty="0" smtClean="0"/>
              <a:t> в медицин</a:t>
            </a:r>
            <a:r>
              <a:rPr lang="uk-UA" dirty="0" smtClean="0"/>
              <a:t>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ru-RU" sz="2000" b="1" i="1" dirty="0" err="1" smtClean="0"/>
              <a:t>Робототехніка</a:t>
            </a:r>
            <a:r>
              <a:rPr lang="ru-RU" sz="2000" b="1" i="1" dirty="0" smtClean="0"/>
              <a:t> </a:t>
            </a:r>
            <a:r>
              <a:rPr lang="ru-RU" sz="2000" i="1" dirty="0" smtClean="0"/>
              <a:t>— </a:t>
            </a:r>
            <a:r>
              <a:rPr lang="ru-RU" sz="2000" i="1" dirty="0" err="1" smtClean="0"/>
              <a:t>це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створення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технічних</a:t>
            </a:r>
            <a:r>
              <a:rPr lang="ru-RU" sz="2000" i="1" dirty="0" smtClean="0"/>
              <a:t> систем, </a:t>
            </a:r>
            <a:r>
              <a:rPr lang="ru-RU" sz="2000" i="1" dirty="0" err="1" smtClean="0"/>
              <a:t>подібних</a:t>
            </a:r>
            <a:r>
              <a:rPr lang="ru-RU" sz="2000" i="1" dirty="0" smtClean="0"/>
              <a:t> до </a:t>
            </a:r>
            <a:r>
              <a:rPr lang="ru-RU" sz="2000" i="1" dirty="0" err="1" smtClean="0"/>
              <a:t>деяких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із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найважливіших</a:t>
            </a:r>
            <a:r>
              <a:rPr lang="ru-RU" sz="2000" i="1" dirty="0" smtClean="0"/>
              <a:t> систем </a:t>
            </a:r>
            <a:r>
              <a:rPr lang="ru-RU" sz="2000" i="1" dirty="0" err="1" smtClean="0"/>
              <a:t>організму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людини</a:t>
            </a:r>
            <a:r>
              <a:rPr lang="ru-RU" i="1" dirty="0" smtClean="0"/>
              <a:t>.</a:t>
            </a:r>
            <a:endParaRPr lang="ru-RU" dirty="0"/>
          </a:p>
        </p:txBody>
      </p:sp>
      <p:pic>
        <p:nvPicPr>
          <p:cNvPr id="4" name="Picture 3" descr="C:\Users\valen\Desktop\amin-akhshi-002-da-vinci-xi3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071678"/>
            <a:ext cx="4660661" cy="4357718"/>
          </a:xfrm>
          <a:prstGeom prst="rect">
            <a:avLst/>
          </a:prstGeom>
          <a:noFill/>
        </p:spPr>
      </p:pic>
      <p:pic>
        <p:nvPicPr>
          <p:cNvPr id="3074" name="Picture 2" descr="C:\Users\valen\Desktop\images (4).jfif"/>
          <p:cNvPicPr>
            <a:picLocks noChangeAspect="1" noChangeArrowheads="1"/>
          </p:cNvPicPr>
          <p:nvPr/>
        </p:nvPicPr>
        <p:blipFill>
          <a:blip r:embed="rId4"/>
          <a:srcRect b="9685"/>
          <a:stretch>
            <a:fillRect/>
          </a:stretch>
        </p:blipFill>
        <p:spPr bwMode="auto">
          <a:xfrm>
            <a:off x="571472" y="4429132"/>
            <a:ext cx="3286148" cy="2147214"/>
          </a:xfrm>
          <a:prstGeom prst="rect">
            <a:avLst/>
          </a:prstGeom>
          <a:noFill/>
        </p:spPr>
      </p:pic>
      <p:pic>
        <p:nvPicPr>
          <p:cNvPr id="3076" name="Picture 4" descr="C:\Users\valen\Desktop\158382467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2071678"/>
            <a:ext cx="3286128" cy="2333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Роботи у побуті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4000504"/>
            <a:ext cx="4038600" cy="2125659"/>
          </a:xfrm>
        </p:spPr>
        <p:txBody>
          <a:bodyPr>
            <a:normAutofit fontScale="70000" lnSpcReduction="20000"/>
          </a:bodyPr>
          <a:lstStyle/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Робот-пилосос</a:t>
            </a: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ru-RU" dirty="0"/>
          </a:p>
        </p:txBody>
      </p:sp>
      <p:pic>
        <p:nvPicPr>
          <p:cNvPr id="4097" name="Picture 1" descr="C:\Users\valen\Desktop\30873d138df21f7d091c94b75ee986ec.jpeg"/>
          <p:cNvPicPr>
            <a:picLocks noChangeAspect="1" noChangeArrowheads="1"/>
          </p:cNvPicPr>
          <p:nvPr/>
        </p:nvPicPr>
        <p:blipFill>
          <a:blip r:embed="rId3"/>
          <a:srcRect l="21429" t="15225" r="10389"/>
          <a:stretch>
            <a:fillRect/>
          </a:stretch>
        </p:blipFill>
        <p:spPr bwMode="auto">
          <a:xfrm>
            <a:off x="5143504" y="4643446"/>
            <a:ext cx="2500330" cy="1591144"/>
          </a:xfrm>
          <a:prstGeom prst="rect">
            <a:avLst/>
          </a:prstGeom>
          <a:noFill/>
        </p:spPr>
      </p:pic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214282" y="1600201"/>
            <a:ext cx="4929222" cy="2543180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Робот-іграшка</a:t>
            </a:r>
          </a:p>
          <a:p>
            <a:r>
              <a:rPr lang="ru-RU" dirty="0" smtClean="0"/>
              <a:t>Робот-собака </a:t>
            </a:r>
            <a:r>
              <a:rPr lang="en-US" dirty="0" smtClean="0"/>
              <a:t>AIBO. 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безліч</a:t>
            </a:r>
            <a:r>
              <a:rPr lang="ru-RU" dirty="0" smtClean="0"/>
              <a:t> </a:t>
            </a:r>
            <a:r>
              <a:rPr lang="ru-RU" dirty="0" err="1" smtClean="0"/>
              <a:t>модифікацій</a:t>
            </a:r>
            <a:r>
              <a:rPr lang="ru-RU" dirty="0" smtClean="0"/>
              <a:t>, перша модель </a:t>
            </a:r>
            <a:r>
              <a:rPr lang="ru-RU" dirty="0" err="1" smtClean="0"/>
              <a:t>була</a:t>
            </a:r>
            <a:r>
              <a:rPr lang="ru-RU" dirty="0" smtClean="0"/>
              <a:t> </a:t>
            </a:r>
            <a:r>
              <a:rPr lang="ru-RU" dirty="0" err="1" smtClean="0"/>
              <a:t>випущена</a:t>
            </a:r>
            <a:r>
              <a:rPr lang="ru-RU" dirty="0" smtClean="0"/>
              <a:t> в 1999 </a:t>
            </a:r>
            <a:r>
              <a:rPr lang="ru-RU" dirty="0" err="1" smtClean="0"/>
              <a:t>році</a:t>
            </a:r>
            <a:r>
              <a:rPr lang="ru-RU" dirty="0" smtClean="0"/>
              <a:t>. </a:t>
            </a:r>
            <a:r>
              <a:rPr lang="en-US" b="1" dirty="0" smtClean="0"/>
              <a:t>AIBO</a:t>
            </a:r>
            <a:r>
              <a:rPr lang="ru-RU" dirty="0" err="1" smtClean="0"/>
              <a:t>вміє</a:t>
            </a:r>
            <a:r>
              <a:rPr lang="ru-RU" dirty="0" smtClean="0"/>
              <a:t> </a:t>
            </a:r>
            <a:r>
              <a:rPr lang="ru-RU" dirty="0" err="1" smtClean="0"/>
              <a:t>ходити</a:t>
            </a:r>
            <a:r>
              <a:rPr lang="ru-RU" dirty="0" smtClean="0"/>
              <a:t>, «</a:t>
            </a:r>
            <a:r>
              <a:rPr lang="ru-RU" dirty="0" err="1" smtClean="0"/>
              <a:t>бачити</a:t>
            </a:r>
            <a:r>
              <a:rPr lang="ru-RU" dirty="0" smtClean="0"/>
              <a:t>» </a:t>
            </a:r>
            <a:r>
              <a:rPr lang="ru-RU" dirty="0" err="1" smtClean="0"/>
              <a:t>навколишні</a:t>
            </a:r>
            <a:r>
              <a:rPr lang="ru-RU" dirty="0" smtClean="0"/>
              <a:t> </a:t>
            </a:r>
            <a:r>
              <a:rPr lang="ru-RU" dirty="0" smtClean="0"/>
              <a:t> </a:t>
            </a:r>
            <a:r>
              <a:rPr lang="ru-RU" dirty="0" err="1" smtClean="0"/>
              <a:t>предмети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відеокамери</a:t>
            </a:r>
            <a:r>
              <a:rPr lang="ru-RU" dirty="0" smtClean="0"/>
              <a:t> та </a:t>
            </a:r>
            <a:r>
              <a:rPr lang="ru-RU" dirty="0" err="1" smtClean="0"/>
              <a:t>інфрачервоних</a:t>
            </a:r>
            <a:r>
              <a:rPr lang="ru-RU" dirty="0" smtClean="0"/>
              <a:t> </a:t>
            </a:r>
            <a:r>
              <a:rPr lang="ru-RU" dirty="0" err="1" smtClean="0"/>
              <a:t>датчиків</a:t>
            </a:r>
            <a:r>
              <a:rPr lang="ru-RU" dirty="0" smtClean="0"/>
              <a:t> </a:t>
            </a:r>
            <a:r>
              <a:rPr lang="ru-RU" dirty="0" err="1" smtClean="0"/>
              <a:t>відстані</a:t>
            </a:r>
            <a:r>
              <a:rPr lang="ru-RU" dirty="0" smtClean="0"/>
              <a:t>, </a:t>
            </a:r>
            <a:r>
              <a:rPr lang="ru-RU" dirty="0" err="1" smtClean="0"/>
              <a:t>розпізнавати</a:t>
            </a:r>
            <a:r>
              <a:rPr lang="ru-RU" dirty="0" smtClean="0"/>
              <a:t> </a:t>
            </a:r>
            <a:r>
              <a:rPr lang="ru-RU" dirty="0" err="1" smtClean="0"/>
              <a:t>команди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особи.</a:t>
            </a:r>
            <a:endParaRPr lang="ru-RU" dirty="0"/>
          </a:p>
        </p:txBody>
      </p:sp>
      <p:pic>
        <p:nvPicPr>
          <p:cNvPr id="1027" name="Picture 3" descr="C:\Users\valen\Desktop\aa863a199bfac151424a2721c47840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785926"/>
            <a:ext cx="3197681" cy="2014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Підготувати інформацію </a:t>
            </a:r>
            <a:r>
              <a:rPr lang="uk-UA" i="1" dirty="0" smtClean="0"/>
              <a:t>(на вибір)</a:t>
            </a:r>
            <a:r>
              <a:rPr lang="en-US" i="1" dirty="0" smtClean="0"/>
              <a:t>:</a:t>
            </a:r>
          </a:p>
          <a:p>
            <a:r>
              <a:rPr lang="en-US" sz="2000" dirty="0" smtClean="0"/>
              <a:t>1.</a:t>
            </a:r>
            <a:r>
              <a:rPr lang="ru-RU" sz="2000" dirty="0" smtClean="0"/>
              <a:t> </a:t>
            </a:r>
            <a:r>
              <a:rPr lang="ru-RU" sz="2000" dirty="0" err="1" smtClean="0"/>
              <a:t>Пристрої</a:t>
            </a:r>
            <a:r>
              <a:rPr lang="ru-RU" sz="2000" dirty="0" smtClean="0"/>
              <a:t> автоматичного </a:t>
            </a:r>
            <a:r>
              <a:rPr lang="ru-RU" sz="2000" dirty="0" smtClean="0"/>
              <a:t>контролю.</a:t>
            </a:r>
          </a:p>
          <a:p>
            <a:r>
              <a:rPr lang="uk-UA" sz="2000" dirty="0" smtClean="0"/>
              <a:t>2.Роботи у побуті.</a:t>
            </a:r>
          </a:p>
          <a:p>
            <a:r>
              <a:rPr lang="uk-UA" sz="2000" dirty="0" smtClean="0"/>
              <a:t>3. Роботи у промисловості</a:t>
            </a:r>
            <a:r>
              <a:rPr lang="uk-UA" i="1" dirty="0" smtClean="0"/>
              <a:t>.</a:t>
            </a:r>
            <a:endParaRPr lang="ru-RU" i="1" dirty="0" smtClean="0"/>
          </a:p>
          <a:p>
            <a:endParaRPr lang="uk-UA" i="1" dirty="0" smtClean="0"/>
          </a:p>
          <a:p>
            <a:r>
              <a:rPr lang="uk-UA" sz="2000" b="1" dirty="0" smtClean="0"/>
              <a:t>Зворотній зв'язок</a:t>
            </a:r>
            <a:r>
              <a:rPr lang="ru-RU" sz="2000" dirty="0" smtClean="0"/>
              <a:t>   </a:t>
            </a:r>
            <a:r>
              <a:rPr lang="uk-UA" sz="2000" dirty="0" smtClean="0"/>
              <a:t>освітня платформа</a:t>
            </a:r>
            <a:r>
              <a:rPr lang="ru-RU" sz="2000" dirty="0" smtClean="0"/>
              <a:t>  </a:t>
            </a:r>
            <a:r>
              <a:rPr lang="ru-RU" sz="2000" dirty="0" err="1" smtClean="0"/>
              <a:t>Human</a:t>
            </a:r>
            <a:r>
              <a:rPr lang="uk-UA" sz="2000" dirty="0" smtClean="0"/>
              <a:t/>
            </a:r>
            <a:br>
              <a:rPr lang="uk-UA" sz="2000" dirty="0" smtClean="0"/>
            </a:br>
            <a:r>
              <a:rPr lang="ru-RU" sz="2000" dirty="0" smtClean="0"/>
              <a:t> </a:t>
            </a:r>
            <a:r>
              <a:rPr lang="uk-UA" sz="2000" dirty="0" smtClean="0"/>
              <a:t>або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ru-RU" sz="2000" dirty="0" err="1" smtClean="0">
                <a:hlinkClick r:id="rId3"/>
              </a:rPr>
              <a:t>valentinakapusta</a:t>
            </a:r>
            <a:r>
              <a:rPr lang="uk-UA" sz="2000" dirty="0" smtClean="0">
                <a:hlinkClick r:id="rId3"/>
              </a:rPr>
              <a:t>55@</a:t>
            </a:r>
            <a:r>
              <a:rPr lang="ru-RU" sz="2000" dirty="0" err="1" smtClean="0">
                <a:hlinkClick r:id="rId3"/>
              </a:rPr>
              <a:t>gmail</a:t>
            </a:r>
            <a:r>
              <a:rPr lang="uk-UA" sz="2000" dirty="0" smtClean="0">
                <a:hlinkClick r:id="rId3"/>
              </a:rPr>
              <a:t>.</a:t>
            </a:r>
            <a:r>
              <a:rPr lang="ru-RU" sz="2000" dirty="0" err="1" smtClean="0">
                <a:hlinkClick r:id="rId3"/>
              </a:rPr>
              <a:t>com</a:t>
            </a:r>
            <a:endParaRPr lang="ru-RU" sz="2000" dirty="0" smtClean="0"/>
          </a:p>
          <a:p>
            <a:endParaRPr lang="ru-RU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hlinkClick r:id="rId3"/>
              </a:rPr>
              <a:t>https://stabbing.ru/instructions/robots-in-everyday-life-a-reality</a:t>
            </a:r>
            <a:r>
              <a:rPr lang="en-US" sz="2600" dirty="0" smtClean="0">
                <a:hlinkClick r:id="rId3"/>
              </a:rPr>
              <a:t>/</a:t>
            </a:r>
            <a:endParaRPr lang="uk-UA" sz="2600" dirty="0" smtClean="0"/>
          </a:p>
          <a:p>
            <a:r>
              <a:rPr lang="en-US" sz="2600" dirty="0" smtClean="0">
                <a:hlinkClick r:id="rId4"/>
              </a:rPr>
              <a:t>https://www.google.com/search?q=%D0%BA%D0%BE%D0%BC%D0%BF%D1%8E%D1%82%D0%B5%D1%80%D0%BD%D0%B0+%D1%82%D0%B5%D1%85%D0%BD%D1%96%D0%BA%D0%B0+%D0%B2+%</a:t>
            </a:r>
            <a:r>
              <a:rPr lang="en-US" sz="2600" dirty="0" smtClean="0">
                <a:hlinkClick r:id="rId4"/>
              </a:rPr>
              <a:t>D0%BA%D0%B0%D1%80%D1%82%D0%B8%D0%BD%D0%BA%D0%B0%D1%85</a:t>
            </a:r>
            <a:endParaRPr lang="uk-UA" sz="2600" dirty="0" smtClean="0"/>
          </a:p>
          <a:p>
            <a:r>
              <a:rPr lang="en-US" sz="2600" dirty="0" smtClean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eschool.dn.ua/mod/page/view.php?id=202306&amp;lang=ru</a:t>
            </a:r>
            <a:endParaRPr lang="uk-UA" sz="26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 smtClean="0"/>
              <a:t>Автоматизація</a:t>
            </a:r>
            <a:r>
              <a:rPr lang="ru-RU" dirty="0" smtClean="0"/>
              <a:t> 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заміна</a:t>
            </a:r>
            <a:r>
              <a:rPr lang="ru-RU" dirty="0" smtClean="0"/>
              <a:t> </a:t>
            </a:r>
            <a:r>
              <a:rPr lang="ru-RU" dirty="0" err="1" smtClean="0"/>
              <a:t>діяльності</a:t>
            </a:r>
            <a:r>
              <a:rPr lang="ru-RU" dirty="0" smtClean="0"/>
              <a:t> </a:t>
            </a:r>
            <a:r>
              <a:rPr lang="ru-RU" dirty="0" err="1" smtClean="0"/>
              <a:t>людини</a:t>
            </a:r>
            <a:r>
              <a:rPr lang="ru-RU" dirty="0" smtClean="0"/>
              <a:t> </a:t>
            </a:r>
            <a:r>
              <a:rPr lang="ru-RU" dirty="0" err="1" smtClean="0"/>
              <a:t>роботою</a:t>
            </a:r>
            <a:r>
              <a:rPr lang="ru-RU" dirty="0" smtClean="0"/>
              <a:t> машин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механізмів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err="1" smtClean="0"/>
              <a:t>Автоматизація</a:t>
            </a:r>
            <a:r>
              <a:rPr lang="ru-RU" dirty="0" smtClean="0"/>
              <a:t> — </a:t>
            </a:r>
            <a:r>
              <a:rPr lang="ru-RU" dirty="0" err="1" smtClean="0"/>
              <a:t>головний</a:t>
            </a:r>
            <a:r>
              <a:rPr lang="ru-RU" dirty="0" smtClean="0"/>
              <a:t> </a:t>
            </a:r>
            <a:r>
              <a:rPr lang="ru-RU" dirty="0" err="1" smtClean="0"/>
              <a:t>технічний</a:t>
            </a:r>
            <a:r>
              <a:rPr lang="ru-RU" dirty="0" smtClean="0"/>
              <a:t> </a:t>
            </a:r>
            <a:r>
              <a:rPr lang="ru-RU" dirty="0" err="1" smtClean="0"/>
              <a:t>напрям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показник</a:t>
            </a:r>
            <a:r>
              <a:rPr lang="ru-RU" dirty="0" smtClean="0"/>
              <a:t> </a:t>
            </a:r>
            <a:r>
              <a:rPr lang="ru-RU" dirty="0" err="1" smtClean="0"/>
              <a:t>технічного</a:t>
            </a:r>
            <a:r>
              <a:rPr lang="ru-RU" dirty="0" smtClean="0"/>
              <a:t> </a:t>
            </a:r>
            <a:r>
              <a:rPr lang="ru-RU" dirty="0" err="1" smtClean="0"/>
              <a:t>рівня</a:t>
            </a:r>
            <a:r>
              <a:rPr lang="ru-RU" dirty="0" smtClean="0"/>
              <a:t> </a:t>
            </a:r>
            <a:r>
              <a:rPr lang="ru-RU" dirty="0" err="1" smtClean="0"/>
              <a:t>сучасного</a:t>
            </a:r>
            <a:r>
              <a:rPr lang="ru-RU" dirty="0" smtClean="0"/>
              <a:t> </a:t>
            </a:r>
            <a:r>
              <a:rPr lang="ru-RU" dirty="0" err="1" smtClean="0"/>
              <a:t>виробництва</a:t>
            </a:r>
            <a:r>
              <a:rPr lang="ru-RU" dirty="0" smtClean="0"/>
              <a:t>, вона </a:t>
            </a:r>
            <a:r>
              <a:rPr lang="ru-RU" dirty="0" err="1" smtClean="0"/>
              <a:t>відображає</a:t>
            </a:r>
            <a:r>
              <a:rPr lang="ru-RU" dirty="0" smtClean="0"/>
              <a:t> </a:t>
            </a:r>
            <a:r>
              <a:rPr lang="ru-RU" dirty="0" err="1" smtClean="0"/>
              <a:t>зміст</a:t>
            </a:r>
            <a:r>
              <a:rPr lang="ru-RU" dirty="0" smtClean="0"/>
              <a:t> </a:t>
            </a:r>
            <a:r>
              <a:rPr lang="ru-RU" dirty="0" err="1" smtClean="0"/>
              <a:t>науково-технічного</a:t>
            </a:r>
            <a:r>
              <a:rPr lang="ru-RU" dirty="0" smtClean="0"/>
              <a:t> </a:t>
            </a:r>
            <a:r>
              <a:rPr lang="ru-RU" dirty="0" err="1" smtClean="0"/>
              <a:t>розвитку</a:t>
            </a:r>
            <a:r>
              <a:rPr lang="ru-RU" dirty="0" smtClean="0"/>
              <a:t> </a:t>
            </a:r>
            <a:r>
              <a:rPr lang="ru-RU" dirty="0" err="1" smtClean="0"/>
              <a:t>людства</a:t>
            </a:r>
            <a:r>
              <a:rPr lang="ru-RU" dirty="0" smtClean="0"/>
              <a:t>: </a:t>
            </a:r>
            <a:r>
              <a:rPr lang="ru-RU" dirty="0" err="1" smtClean="0"/>
              <a:t>заміну</a:t>
            </a:r>
            <a:r>
              <a:rPr lang="ru-RU" dirty="0" smtClean="0"/>
              <a:t> </a:t>
            </a:r>
            <a:r>
              <a:rPr lang="ru-RU" dirty="0" err="1" smtClean="0"/>
              <a:t>людини</a:t>
            </a:r>
            <a:r>
              <a:rPr lang="ru-RU" dirty="0" smtClean="0"/>
              <a:t> </a:t>
            </a:r>
            <a:r>
              <a:rPr lang="ru-RU" dirty="0" err="1" smtClean="0"/>
              <a:t>технічними</a:t>
            </a:r>
            <a:r>
              <a:rPr lang="ru-RU" dirty="0" smtClean="0"/>
              <a:t> </a:t>
            </a:r>
            <a:r>
              <a:rPr lang="ru-RU" dirty="0" err="1" smtClean="0"/>
              <a:t>засобами</a:t>
            </a:r>
            <a:r>
              <a:rPr lang="ru-RU" dirty="0" smtClean="0"/>
              <a:t> </a:t>
            </a:r>
            <a:r>
              <a:rPr lang="ru-RU" dirty="0" err="1" smtClean="0"/>
              <a:t>безпосередньо</a:t>
            </a:r>
            <a:r>
              <a:rPr lang="ru-RU" dirty="0" smtClean="0"/>
              <a:t> у </a:t>
            </a:r>
            <a:r>
              <a:rPr lang="ru-RU" dirty="0" err="1" smtClean="0"/>
              <a:t>виробничих</a:t>
            </a:r>
            <a:r>
              <a:rPr lang="ru-RU" dirty="0" smtClean="0"/>
              <a:t> </a:t>
            </a:r>
            <a:r>
              <a:rPr lang="ru-RU" dirty="0" err="1" smtClean="0"/>
              <a:t>умовах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групи</a:t>
            </a:r>
            <a:r>
              <a:rPr lang="ru-RU" dirty="0" smtClean="0"/>
              <a:t> </a:t>
            </a:r>
            <a:r>
              <a:rPr lang="ru-RU" dirty="0" err="1" smtClean="0"/>
              <a:t>автоматичних</a:t>
            </a:r>
            <a:r>
              <a:rPr lang="ru-RU" dirty="0" smtClean="0"/>
              <a:t> </a:t>
            </a:r>
            <a:r>
              <a:rPr lang="ru-RU" dirty="0" err="1" smtClean="0"/>
              <a:t>пристроїв</a:t>
            </a:r>
            <a:endParaRPr lang="ru-RU" dirty="0"/>
          </a:p>
        </p:txBody>
      </p:sp>
      <p:pic>
        <p:nvPicPr>
          <p:cNvPr id="1026" name="Picture 2" descr="C:\Users\valen\Desktop\види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8650" y="2477294"/>
            <a:ext cx="7886700" cy="2771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err="1" smtClean="0"/>
              <a:t>Автоматичний</a:t>
            </a:r>
            <a:r>
              <a:rPr lang="ru-RU" i="1" dirty="0" smtClean="0"/>
              <a:t> контроль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44291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     </a:t>
            </a:r>
            <a:r>
              <a:rPr lang="ru-RU" sz="2000" i="1" dirty="0" err="1" smtClean="0"/>
              <a:t>Автоматичний</a:t>
            </a:r>
            <a:r>
              <a:rPr lang="ru-RU" sz="2000" i="1" dirty="0" smtClean="0"/>
              <a:t> контроль — перший </a:t>
            </a:r>
            <a:r>
              <a:rPr lang="ru-RU" sz="2000" i="1" dirty="0" err="1" smtClean="0"/>
              <a:t>ступінь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автоматизації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будь-якого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процесу</a:t>
            </a:r>
            <a:r>
              <a:rPr lang="ru-RU" sz="2000" i="1" dirty="0" smtClean="0"/>
              <a:t>.</a:t>
            </a:r>
            <a:r>
              <a:rPr lang="ru-RU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ru-RU" sz="2000" dirty="0" smtClean="0"/>
              <a:t>Мета контролю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r>
              <a:rPr lang="ru-RU" sz="2000" dirty="0" err="1" smtClean="0"/>
              <a:t>порівняння</a:t>
            </a:r>
            <a:r>
              <a:rPr lang="ru-RU" sz="2000" dirty="0" smtClean="0"/>
              <a:t>, </a:t>
            </a:r>
            <a:r>
              <a:rPr lang="ru-RU" sz="2000" dirty="0" err="1" smtClean="0"/>
              <a:t>розмірів</a:t>
            </a:r>
            <a:r>
              <a:rPr lang="ru-RU" sz="2000" dirty="0" smtClean="0"/>
              <a:t> </a:t>
            </a:r>
            <a:r>
              <a:rPr lang="ru-RU" sz="2000" dirty="0" err="1" smtClean="0"/>
              <a:t>готової</a:t>
            </a:r>
            <a:r>
              <a:rPr lang="ru-RU" sz="2000" dirty="0" smtClean="0"/>
              <a:t> </a:t>
            </a:r>
            <a:r>
              <a:rPr lang="ru-RU" sz="2000" dirty="0" err="1" smtClean="0"/>
              <a:t>деталі</a:t>
            </a:r>
            <a:r>
              <a:rPr lang="ru-RU" sz="2000" dirty="0" smtClean="0"/>
              <a:t> </a:t>
            </a:r>
            <a:r>
              <a:rPr lang="ru-RU" sz="2000" dirty="0" err="1" smtClean="0"/>
              <a:t>із</a:t>
            </a:r>
            <a:r>
              <a:rPr lang="ru-RU" sz="2000" dirty="0" smtClean="0"/>
              <a:t> </a:t>
            </a:r>
            <a:r>
              <a:rPr lang="ru-RU" sz="2000" dirty="0" err="1" smtClean="0"/>
              <a:t>заданим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значенням</a:t>
            </a:r>
            <a:r>
              <a:rPr lang="ru-RU" sz="2000" dirty="0" smtClean="0"/>
              <a:t> за </a:t>
            </a:r>
            <a:r>
              <a:rPr lang="ru-RU" sz="2000" dirty="0" err="1" smtClean="0"/>
              <a:t>кресленням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err="1" smtClean="0"/>
              <a:t>облік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виробленої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продукції</a:t>
            </a:r>
            <a:r>
              <a:rPr lang="ru-RU" sz="2000" dirty="0" smtClean="0"/>
              <a:t> та</a:t>
            </a:r>
            <a:r>
              <a:rPr lang="en-US" sz="2000" dirty="0" smtClean="0"/>
              <a:t> </a:t>
            </a:r>
            <a:r>
              <a:rPr lang="ru-RU" sz="2000" dirty="0" err="1" smtClean="0"/>
              <a:t>витраченої</a:t>
            </a:r>
            <a:r>
              <a:rPr lang="ru-RU" sz="2000" dirty="0" smtClean="0"/>
              <a:t> </a:t>
            </a:r>
            <a:r>
              <a:rPr lang="ru-RU" sz="2000" dirty="0" err="1" smtClean="0"/>
              <a:t>енергії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 </a:t>
            </a:r>
            <a:r>
              <a:rPr lang="ru-RU" sz="2000" dirty="0" err="1" smtClean="0"/>
              <a:t>нагляд</a:t>
            </a:r>
            <a:r>
              <a:rPr lang="ru-RU" sz="2000" dirty="0" smtClean="0"/>
              <a:t> за температурою, </a:t>
            </a:r>
            <a:r>
              <a:rPr lang="ru-RU" sz="2000" dirty="0" err="1" smtClean="0"/>
              <a:t>швидкістю</a:t>
            </a:r>
            <a:r>
              <a:rPr lang="ru-RU" sz="2000" dirty="0" smtClean="0"/>
              <a:t> </a:t>
            </a:r>
            <a:r>
              <a:rPr lang="ru-RU" sz="2000" dirty="0" err="1" smtClean="0"/>
              <a:t>обертання</a:t>
            </a:r>
            <a:r>
              <a:rPr lang="ru-RU" sz="2000" dirty="0" smtClean="0"/>
              <a:t>, </a:t>
            </a:r>
            <a:r>
              <a:rPr lang="ru-RU" sz="2000" dirty="0" err="1" smtClean="0"/>
              <a:t>напругою</a:t>
            </a:r>
            <a:r>
              <a:rPr lang="ru-RU" sz="2000" dirty="0" smtClean="0"/>
              <a:t>, частотою та </a:t>
            </a:r>
            <a:r>
              <a:rPr lang="ru-RU" sz="2000" dirty="0" err="1" smtClean="0"/>
              <a:t>іншими</a:t>
            </a:r>
            <a:r>
              <a:rPr lang="ru-RU" sz="2000" dirty="0" smtClean="0"/>
              <a:t> величинами, </a:t>
            </a:r>
            <a:r>
              <a:rPr lang="ru-RU" sz="2000" dirty="0" err="1" smtClean="0"/>
              <a:t>важливими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технологічного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процесу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 </a:t>
            </a:r>
            <a:r>
              <a:rPr lang="ru-RU" sz="2000" dirty="0" err="1" smtClean="0"/>
              <a:t>перевірка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запасів</a:t>
            </a:r>
            <a:r>
              <a:rPr lang="ru-RU" sz="2000" dirty="0" smtClean="0"/>
              <a:t> </a:t>
            </a:r>
            <a:r>
              <a:rPr lang="ru-RU" sz="2000" dirty="0" err="1" smtClean="0"/>
              <a:t>сировини</a:t>
            </a:r>
            <a:r>
              <a:rPr lang="ru-RU" sz="2000" dirty="0" smtClean="0"/>
              <a:t>, </a:t>
            </a:r>
            <a:r>
              <a:rPr lang="ru-RU" sz="2000" dirty="0" err="1" smtClean="0"/>
              <a:t>комплектуючих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виробів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err="1" smtClean="0"/>
              <a:t>сортування</a:t>
            </a:r>
            <a:r>
              <a:rPr lang="ru-RU" sz="2000" dirty="0" smtClean="0"/>
              <a:t>  та </a:t>
            </a:r>
            <a:r>
              <a:rPr lang="ru-RU" sz="2000" dirty="0" err="1" smtClean="0"/>
              <a:t>маркування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виробів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Picture 3" descr="C:\Users\valen\Desktop\why-you-need-to-automate-business-processes.56a72d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4714884"/>
            <a:ext cx="2895600" cy="19319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Автоматичний контроль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Настройка </a:t>
            </a:r>
            <a:r>
              <a:rPr lang="uk-UA" sz="2000" dirty="0" smtClean="0"/>
              <a:t>клімат-контролю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uk-UA" sz="2000" dirty="0" err="1" smtClean="0"/>
              <a:t>Відеореєстратор</a:t>
            </a:r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ru-RU" sz="20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Турнікети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uk-UA" sz="2000" dirty="0" smtClean="0"/>
              <a:t>Інкубатори</a:t>
            </a:r>
          </a:p>
          <a:p>
            <a:endParaRPr lang="uk-UA" sz="2000" dirty="0" smtClean="0"/>
          </a:p>
          <a:p>
            <a:endParaRPr lang="ru-RU" sz="2000" dirty="0"/>
          </a:p>
        </p:txBody>
      </p:sp>
      <p:pic>
        <p:nvPicPr>
          <p:cNvPr id="25603" name="Picture 3" descr="C:\Users\valen\Desktop\Без названия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71678"/>
            <a:ext cx="2628900" cy="1743075"/>
          </a:xfrm>
          <a:prstGeom prst="rect">
            <a:avLst/>
          </a:prstGeom>
          <a:noFill/>
        </p:spPr>
      </p:pic>
      <p:pic>
        <p:nvPicPr>
          <p:cNvPr id="25604" name="Picture 4" descr="C:\Users\valen\Desktop\images (3)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2071678"/>
            <a:ext cx="2619375" cy="1743075"/>
          </a:xfrm>
          <a:prstGeom prst="rect">
            <a:avLst/>
          </a:prstGeom>
          <a:noFill/>
        </p:spPr>
      </p:pic>
      <p:pic>
        <p:nvPicPr>
          <p:cNvPr id="11" name="Рисунок 10" descr="C:\Users\valen\Desktop\a976464b4e7506a4af2c9e89bfc968abcebdb967_1024_1024.jpeg"/>
          <p:cNvPicPr/>
          <p:nvPr/>
        </p:nvPicPr>
        <p:blipFill>
          <a:blip r:embed="rId5"/>
          <a:srcRect t="17007" b="8844"/>
          <a:stretch>
            <a:fillRect/>
          </a:stretch>
        </p:blipFill>
        <p:spPr bwMode="auto">
          <a:xfrm>
            <a:off x="4929190" y="4214818"/>
            <a:ext cx="2714625" cy="2076450"/>
          </a:xfrm>
          <a:prstGeom prst="rect">
            <a:avLst/>
          </a:prstGeom>
          <a:noFill/>
        </p:spPr>
      </p:pic>
      <p:pic>
        <p:nvPicPr>
          <p:cNvPr id="6146" name="Picture 2" descr="C:\Users\valen\Desktop\12=60c8801ac1505.jpg"/>
          <p:cNvPicPr>
            <a:picLocks noChangeAspect="1" noChangeArrowheads="1"/>
          </p:cNvPicPr>
          <p:nvPr/>
        </p:nvPicPr>
        <p:blipFill>
          <a:blip r:embed="rId6"/>
          <a:srcRect l="10447" r="13433"/>
          <a:stretch>
            <a:fillRect/>
          </a:stretch>
        </p:blipFill>
        <p:spPr bwMode="auto">
          <a:xfrm>
            <a:off x="642910" y="4286256"/>
            <a:ext cx="3214710" cy="19796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Пристрої</a:t>
            </a:r>
            <a:r>
              <a:rPr lang="ru-RU" dirty="0" smtClean="0"/>
              <a:t> автоматичного </a:t>
            </a:r>
            <a:r>
              <a:rPr lang="ru-RU" dirty="0" err="1" smtClean="0"/>
              <a:t>захисту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при </a:t>
            </a:r>
            <a:r>
              <a:rPr lang="ru-RU" sz="2400" dirty="0" err="1" smtClean="0"/>
              <a:t>відхиленнях</a:t>
            </a:r>
            <a:r>
              <a:rPr lang="ru-RU" sz="2400" dirty="0" smtClean="0"/>
              <a:t>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нормального </a:t>
            </a:r>
            <a:r>
              <a:rPr lang="ru-RU" sz="2400" dirty="0" err="1" smtClean="0"/>
              <a:t>процесу</a:t>
            </a:r>
            <a:r>
              <a:rPr lang="ru-RU" sz="2400" dirty="0" smtClean="0"/>
              <a:t> </a:t>
            </a:r>
            <a:r>
              <a:rPr lang="ru-RU" sz="2400" dirty="0" err="1" smtClean="0"/>
              <a:t>можуть</a:t>
            </a:r>
            <a:r>
              <a:rPr lang="ru-RU" sz="2400" dirty="0" smtClean="0"/>
              <a:t> </a:t>
            </a:r>
            <a:r>
              <a:rPr lang="ru-RU" sz="2400" dirty="0" err="1" smtClean="0"/>
              <a:t>зупиняти</a:t>
            </a:r>
            <a:r>
              <a:rPr lang="ru-RU" sz="2400" dirty="0" smtClean="0"/>
              <a:t> весь </a:t>
            </a:r>
            <a:r>
              <a:rPr lang="ru-RU" sz="2400" dirty="0" err="1" smtClean="0"/>
              <a:t>процес</a:t>
            </a:r>
            <a:r>
              <a:rPr lang="ru-RU" sz="2400" dirty="0" smtClean="0"/>
              <a:t>, </a:t>
            </a:r>
            <a:r>
              <a:rPr lang="ru-RU" sz="2400" dirty="0" err="1" smtClean="0"/>
              <a:t>вимикати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машини</a:t>
            </a:r>
            <a:r>
              <a:rPr lang="ru-RU" sz="2400" dirty="0" smtClean="0"/>
              <a:t>, </a:t>
            </a:r>
            <a:r>
              <a:rPr lang="ru-RU" sz="2400" dirty="0" err="1" smtClean="0"/>
              <a:t>верстати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 </a:t>
            </a:r>
            <a:r>
              <a:rPr lang="ru-RU" sz="2400" dirty="0" err="1" smtClean="0"/>
              <a:t>Найпростіший</a:t>
            </a:r>
            <a:r>
              <a:rPr lang="ru-RU" sz="2400" dirty="0" smtClean="0"/>
              <a:t> автомат </a:t>
            </a:r>
            <a:r>
              <a:rPr lang="ru-RU" sz="2400" dirty="0" err="1" smtClean="0"/>
              <a:t>є</a:t>
            </a:r>
            <a:r>
              <a:rPr lang="ru-RU" sz="2400" dirty="0" smtClean="0"/>
              <a:t> у </a:t>
            </a:r>
            <a:r>
              <a:rPr lang="ru-RU" sz="2400" dirty="0" err="1" smtClean="0"/>
              <a:t>вашій</a:t>
            </a:r>
            <a:r>
              <a:rPr lang="ru-RU" sz="2400" dirty="0" smtClean="0"/>
              <a:t> </a:t>
            </a:r>
            <a:r>
              <a:rPr lang="ru-RU" sz="2400" dirty="0" err="1" smtClean="0"/>
              <a:t>квартирі</a:t>
            </a:r>
            <a:r>
              <a:rPr lang="ru-RU" sz="2400" dirty="0" smtClean="0"/>
              <a:t> — </a:t>
            </a:r>
            <a:r>
              <a:rPr lang="ru-RU" sz="2400" dirty="0" err="1" smtClean="0"/>
              <a:t>електричні</a:t>
            </a:r>
            <a:r>
              <a:rPr lang="ru-RU" sz="2400" dirty="0" smtClean="0"/>
              <a:t> </a:t>
            </a:r>
            <a:r>
              <a:rPr lang="ru-RU" sz="2400" dirty="0" err="1" smtClean="0"/>
              <a:t>запобіжники</a:t>
            </a:r>
            <a:r>
              <a:rPr lang="ru-RU" sz="2400" dirty="0" smtClean="0"/>
              <a:t>.</a:t>
            </a:r>
          </a:p>
          <a:p>
            <a:r>
              <a:rPr lang="uk-UA" sz="2000" i="1" dirty="0" smtClean="0"/>
              <a:t>Автоматичний   вимикач              Електричні автомати захисту</a:t>
            </a:r>
          </a:p>
          <a:p>
            <a:pPr>
              <a:buNone/>
            </a:pPr>
            <a:r>
              <a:rPr lang="uk-UA" sz="2000" i="1" dirty="0" smtClean="0"/>
              <a:t>     захисту двигуна</a:t>
            </a:r>
            <a:endParaRPr lang="ru-RU" sz="2000" i="1" dirty="0"/>
          </a:p>
        </p:txBody>
      </p:sp>
      <p:pic>
        <p:nvPicPr>
          <p:cNvPr id="5123" name="Picture 3" descr="C:\Users\valen\Desktop\enext-avtomaticheskiy-vyklyuchatel-zaschity-dvigatelya-e-mp-pro-4-p004003-phot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929066"/>
            <a:ext cx="2643186" cy="2643186"/>
          </a:xfrm>
          <a:prstGeom prst="rect">
            <a:avLst/>
          </a:prstGeom>
          <a:noFill/>
        </p:spPr>
      </p:pic>
      <p:pic>
        <p:nvPicPr>
          <p:cNvPr id="5124" name="Picture 4" descr="C:\Users\valen\Desktop\chto-oznachaet-markirovka-na-avtomatah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773649"/>
            <a:ext cx="3500432" cy="2808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err="1" smtClean="0"/>
              <a:t>Пристрої</a:t>
            </a:r>
            <a:r>
              <a:rPr lang="ru-RU" sz="3800" dirty="0" smtClean="0"/>
              <a:t> автоматичного </a:t>
            </a:r>
            <a:r>
              <a:rPr lang="ru-RU" sz="3800" dirty="0" err="1" smtClean="0"/>
              <a:t>регулювання</a:t>
            </a:r>
            <a:endParaRPr lang="ru-RU" sz="3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підтримують</a:t>
            </a:r>
            <a:r>
              <a:rPr lang="ru-RU" dirty="0" smtClean="0"/>
              <a:t> заданий режим </a:t>
            </a:r>
            <a:r>
              <a:rPr lang="ru-RU" dirty="0" err="1" smtClean="0"/>
              <a:t>роботи</a:t>
            </a:r>
            <a:r>
              <a:rPr lang="ru-RU" dirty="0" smtClean="0"/>
              <a:t> машин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приладів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Широко </a:t>
            </a:r>
            <a:r>
              <a:rPr lang="ru-RU" dirty="0" err="1" smtClean="0"/>
              <a:t>застосовується</a:t>
            </a:r>
            <a:r>
              <a:rPr lang="ru-RU" dirty="0" smtClean="0"/>
              <a:t> в </a:t>
            </a:r>
            <a:r>
              <a:rPr lang="ru-RU" dirty="0" err="1" smtClean="0"/>
              <a:t>промисловості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сільському</a:t>
            </a:r>
            <a:r>
              <a:rPr lang="ru-RU" dirty="0" smtClean="0"/>
              <a:t> </a:t>
            </a:r>
            <a:r>
              <a:rPr lang="ru-RU" dirty="0" err="1" smtClean="0"/>
              <a:t>господарстві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у</a:t>
            </a:r>
            <a:r>
              <a:rPr lang="en-US" dirty="0" smtClean="0"/>
              <a:t> </a:t>
            </a:r>
            <a:r>
              <a:rPr lang="uk-UA" dirty="0" smtClean="0"/>
              <a:t>побуті в</a:t>
            </a:r>
            <a:r>
              <a:rPr lang="ru-RU" dirty="0" smtClean="0"/>
              <a:t> </a:t>
            </a:r>
            <a:r>
              <a:rPr lang="ru-RU" dirty="0" err="1" smtClean="0"/>
              <a:t>звичайній</a:t>
            </a:r>
            <a:r>
              <a:rPr lang="ru-RU" dirty="0" smtClean="0"/>
              <a:t> </a:t>
            </a:r>
            <a:r>
              <a:rPr lang="ru-RU" dirty="0" err="1" smtClean="0"/>
              <a:t>електричній</a:t>
            </a:r>
            <a:r>
              <a:rPr lang="ru-RU" dirty="0" smtClean="0"/>
              <a:t> </a:t>
            </a:r>
            <a:r>
              <a:rPr lang="ru-RU" dirty="0" err="1" smtClean="0"/>
              <a:t>прасці</a:t>
            </a:r>
            <a:r>
              <a:rPr lang="ru-RU" dirty="0" smtClean="0"/>
              <a:t> для автоматичного </a:t>
            </a:r>
            <a:r>
              <a:rPr lang="ru-RU" dirty="0" err="1" smtClean="0"/>
              <a:t>регулювання</a:t>
            </a:r>
            <a:r>
              <a:rPr lang="ru-RU" dirty="0" smtClean="0"/>
              <a:t> </a:t>
            </a:r>
            <a:r>
              <a:rPr lang="ru-RU" dirty="0" err="1" smtClean="0"/>
              <a:t>температури</a:t>
            </a:r>
            <a:r>
              <a:rPr lang="ru-RU" dirty="0" smtClean="0"/>
              <a:t> </a:t>
            </a:r>
            <a:r>
              <a:rPr lang="ru-RU" dirty="0" err="1" smtClean="0"/>
              <a:t>застосовується</a:t>
            </a:r>
            <a:r>
              <a:rPr lang="ru-RU" dirty="0" smtClean="0"/>
              <a:t> </a:t>
            </a:r>
            <a:r>
              <a:rPr lang="ru-RU" dirty="0" err="1" smtClean="0"/>
              <a:t>біметалева</a:t>
            </a:r>
            <a:r>
              <a:rPr lang="ru-RU" dirty="0" smtClean="0"/>
              <a:t> пластина 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Пристрої</a:t>
            </a:r>
            <a:r>
              <a:rPr lang="ru-RU" b="1" dirty="0" smtClean="0"/>
              <a:t> автоматичного </a:t>
            </a:r>
            <a:r>
              <a:rPr lang="ru-RU" b="1" dirty="0" err="1" smtClean="0"/>
              <a:t>керування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 smtClean="0"/>
              <a:t>здійснюють</a:t>
            </a:r>
            <a:r>
              <a:rPr lang="ru-RU" sz="2000" dirty="0" smtClean="0"/>
              <a:t> </a:t>
            </a:r>
            <a:r>
              <a:rPr lang="ru-RU" sz="2000" dirty="0" err="1" smtClean="0"/>
              <a:t>технологічні</a:t>
            </a:r>
            <a:r>
              <a:rPr lang="ru-RU" sz="2000" dirty="0" smtClean="0"/>
              <a:t> </a:t>
            </a:r>
            <a:r>
              <a:rPr lang="ru-RU" sz="2000" dirty="0" err="1" smtClean="0"/>
              <a:t>операції</a:t>
            </a:r>
            <a:r>
              <a:rPr lang="ru-RU" sz="2000" dirty="0" smtClean="0"/>
              <a:t> за </a:t>
            </a:r>
            <a:r>
              <a:rPr lang="ru-RU" sz="2000" dirty="0" err="1" smtClean="0"/>
              <a:t>визначеним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заздалегідь</a:t>
            </a:r>
            <a:r>
              <a:rPr lang="ru-RU" sz="2000" dirty="0" smtClean="0"/>
              <a:t> планом (</a:t>
            </a:r>
            <a:r>
              <a:rPr lang="ru-RU" sz="2000" dirty="0" err="1" smtClean="0"/>
              <a:t>програмою</a:t>
            </a:r>
            <a:r>
              <a:rPr lang="ru-RU" sz="2000" dirty="0" smtClean="0"/>
              <a:t>).</a:t>
            </a:r>
          </a:p>
          <a:p>
            <a:r>
              <a:rPr lang="ru-RU" sz="2000" dirty="0" err="1" smtClean="0"/>
              <a:t>рекламне</a:t>
            </a:r>
            <a:r>
              <a:rPr lang="ru-RU" sz="2000" dirty="0" smtClean="0"/>
              <a:t> табло,</a:t>
            </a:r>
          </a:p>
          <a:p>
            <a:r>
              <a:rPr lang="ru-RU" sz="2000" dirty="0" smtClean="0"/>
              <a:t> </a:t>
            </a:r>
            <a:r>
              <a:rPr lang="ru-RU" sz="2000" dirty="0" err="1" smtClean="0"/>
              <a:t>світлофор</a:t>
            </a:r>
            <a:r>
              <a:rPr lang="ru-RU" sz="2000" dirty="0" smtClean="0"/>
              <a:t>, </a:t>
            </a:r>
          </a:p>
          <a:p>
            <a:r>
              <a:rPr lang="ru-RU" sz="2000" dirty="0" err="1" smtClean="0"/>
              <a:t>верстати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програмним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керуванням</a:t>
            </a:r>
            <a:r>
              <a:rPr lang="ru-RU" sz="2000" dirty="0" smtClean="0"/>
              <a:t>,</a:t>
            </a:r>
          </a:p>
          <a:p>
            <a:r>
              <a:rPr lang="ru-RU" sz="2000" dirty="0" smtClean="0"/>
              <a:t> </a:t>
            </a:r>
            <a:r>
              <a:rPr lang="ru-RU" sz="2000" dirty="0" err="1" smtClean="0"/>
              <a:t>промислові</a:t>
            </a:r>
            <a:r>
              <a:rPr lang="ru-RU" sz="2000" dirty="0" smtClean="0"/>
              <a:t> </a:t>
            </a:r>
            <a:r>
              <a:rPr lang="ru-RU" sz="2000" dirty="0" err="1" smtClean="0"/>
              <a:t>роботи</a:t>
            </a:r>
            <a:r>
              <a:rPr lang="ru-RU" sz="2000" dirty="0" smtClean="0"/>
              <a:t>, </a:t>
            </a:r>
          </a:p>
          <a:p>
            <a:r>
              <a:rPr lang="ru-RU" sz="2000" dirty="0" err="1" smtClean="0"/>
              <a:t>комп'ютерна</a:t>
            </a:r>
            <a:r>
              <a:rPr lang="ru-RU" sz="2000" dirty="0" smtClean="0"/>
              <a:t> </a:t>
            </a:r>
            <a:r>
              <a:rPr lang="ru-RU" sz="2000" dirty="0" err="1" smtClean="0"/>
              <a:t>техніка</a:t>
            </a:r>
            <a:r>
              <a:rPr lang="ru-RU" sz="2000" dirty="0" smtClean="0"/>
              <a:t>.</a:t>
            </a:r>
          </a:p>
          <a:p>
            <a:endParaRPr lang="ru-RU" sz="2000" dirty="0"/>
          </a:p>
        </p:txBody>
      </p:sp>
      <p:pic>
        <p:nvPicPr>
          <p:cNvPr id="6" name="Picture 2" descr="C:\Users\valen\Desktop\27e88e056eb007516dd7b9775b0e235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071678"/>
            <a:ext cx="3143304" cy="2090663"/>
          </a:xfrm>
          <a:prstGeom prst="rect">
            <a:avLst/>
          </a:prstGeom>
          <a:noFill/>
        </p:spPr>
      </p:pic>
      <p:pic>
        <p:nvPicPr>
          <p:cNvPr id="4098" name="Picture 2" descr="C:\Users\valen\Desktop\images (1).jfif"/>
          <p:cNvPicPr>
            <a:picLocks noChangeAspect="1" noChangeArrowheads="1"/>
          </p:cNvPicPr>
          <p:nvPr/>
        </p:nvPicPr>
        <p:blipFill>
          <a:blip r:embed="rId4"/>
          <a:srcRect l="6773"/>
          <a:stretch>
            <a:fillRect/>
          </a:stretch>
        </p:blipFill>
        <p:spPr bwMode="auto">
          <a:xfrm>
            <a:off x="500034" y="4214818"/>
            <a:ext cx="2010739" cy="2357454"/>
          </a:xfrm>
          <a:prstGeom prst="rect">
            <a:avLst/>
          </a:prstGeom>
          <a:noFill/>
        </p:spPr>
      </p:pic>
      <p:pic>
        <p:nvPicPr>
          <p:cNvPr id="4101" name="Picture 5" descr="C:\Users\valen\Desktop\sporttablo-gal-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4286256"/>
            <a:ext cx="3143272" cy="2301231"/>
          </a:xfrm>
          <a:prstGeom prst="rect">
            <a:avLst/>
          </a:prstGeom>
          <a:noFill/>
        </p:spPr>
      </p:pic>
      <p:pic>
        <p:nvPicPr>
          <p:cNvPr id="11" name="Рисунок 10" descr="C:\Users\valen\Desktop\673740228_arenda-kompyutera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6050" y="4214818"/>
            <a:ext cx="2500330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Промисловий</a:t>
            </a:r>
            <a:r>
              <a:rPr lang="ru-RU" b="1" dirty="0" smtClean="0"/>
              <a:t> робот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ru-RU" dirty="0" smtClean="0"/>
              <a:t> </a:t>
            </a:r>
            <a:r>
              <a:rPr lang="ru-RU" sz="1600" dirty="0" smtClean="0"/>
              <a:t> </a:t>
            </a:r>
            <a:r>
              <a:rPr lang="ru-RU" sz="1600" i="1" dirty="0" smtClean="0"/>
              <a:t>Автоматична машина, </a:t>
            </a:r>
            <a:r>
              <a:rPr lang="ru-RU" sz="1600" i="1" dirty="0" err="1" smtClean="0"/>
              <a:t>стаціонарна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чи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пересувна</a:t>
            </a:r>
            <a:r>
              <a:rPr lang="ru-RU" sz="1600" i="1" dirty="0" smtClean="0"/>
              <a:t>, </a:t>
            </a:r>
            <a:r>
              <a:rPr lang="ru-RU" sz="1600" i="1" dirty="0" err="1" smtClean="0"/>
              <a:t>з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виконавчим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пристроєм</a:t>
            </a:r>
            <a:r>
              <a:rPr lang="ru-RU" sz="1600" i="1" dirty="0" smtClean="0"/>
              <a:t> у </a:t>
            </a:r>
            <a:r>
              <a:rPr lang="ru-RU" sz="1600" i="1" dirty="0" err="1" smtClean="0"/>
              <a:t>вигляді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маніпулятора</a:t>
            </a:r>
            <a:r>
              <a:rPr lang="ru-RU" sz="1600" i="1" dirty="0" smtClean="0"/>
              <a:t>, </a:t>
            </a:r>
            <a:r>
              <a:rPr lang="ru-RU" sz="1600" i="1" dirty="0" err="1" smtClean="0"/>
              <a:t>який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має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декілька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ступенів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рухомості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і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пристроєм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програмного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керування</a:t>
            </a:r>
            <a:r>
              <a:rPr lang="ru-RU" sz="1600" i="1" dirty="0" smtClean="0"/>
              <a:t> ним.</a:t>
            </a:r>
          </a:p>
          <a:p>
            <a:r>
              <a:rPr lang="uk-UA" sz="1600" i="1" dirty="0" smtClean="0"/>
              <a:t>Застосування сучасних промислових роботів збільшує продуктивність праці і випуск продукції, поліпшує її якість, заміняє людину на монотонних та важких роботах</a:t>
            </a:r>
            <a:r>
              <a:rPr lang="uk-UA" sz="1600" i="1" dirty="0" smtClean="0"/>
              <a:t>.</a:t>
            </a:r>
          </a:p>
          <a:p>
            <a:pPr algn="ctr"/>
            <a:r>
              <a:rPr lang="uk-UA" sz="2000" b="1" dirty="0" smtClean="0"/>
              <a:t> </a:t>
            </a:r>
            <a:r>
              <a:rPr lang="uk-UA" sz="2000" b="1" dirty="0" smtClean="0"/>
              <a:t>Роботи в харчовій промисловості</a:t>
            </a:r>
            <a:endParaRPr lang="ru-RU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42900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Users\valen\Desktop\images (1)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9904" y="3357562"/>
            <a:ext cx="2582633" cy="1909763"/>
          </a:xfrm>
          <a:prstGeom prst="rect">
            <a:avLst/>
          </a:prstGeom>
          <a:noFill/>
        </p:spPr>
      </p:pic>
      <p:pic>
        <p:nvPicPr>
          <p:cNvPr id="2052" name="Picture 4" descr="C:\Users\valen\Desktop\abb-robot-food-00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4357694"/>
            <a:ext cx="3095350" cy="20622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211</Words>
  <PresentationFormat>Экран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Застосування автоматичних пристроїв у технологічних процесах, у побуті.  </vt:lpstr>
      <vt:lpstr>Слайд 2</vt:lpstr>
      <vt:lpstr>Основні групи автоматичних пристроїв</vt:lpstr>
      <vt:lpstr>Автоматичний контроль</vt:lpstr>
      <vt:lpstr>Автоматичний контроль</vt:lpstr>
      <vt:lpstr>Пристрої автоматичного захисту</vt:lpstr>
      <vt:lpstr>Пристрої автоматичного регулювання</vt:lpstr>
      <vt:lpstr>Пристрої автоматичного керування</vt:lpstr>
      <vt:lpstr>Промисловий робот</vt:lpstr>
      <vt:lpstr>Роботи в медицині</vt:lpstr>
      <vt:lpstr>Роботи у побуті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Застосування автоматичних пристроїв у технологічних процесах, побуті. Процес виготовлення основних деталей.</dc:title>
  <dc:creator>Валентина Капуста</dc:creator>
  <cp:lastModifiedBy>Валентина Капуста</cp:lastModifiedBy>
  <cp:revision>38</cp:revision>
  <dcterms:created xsi:type="dcterms:W3CDTF">2021-10-20T19:15:07Z</dcterms:created>
  <dcterms:modified xsi:type="dcterms:W3CDTF">2021-10-20T23:06:41Z</dcterms:modified>
</cp:coreProperties>
</file>