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305" r:id="rId4"/>
    <p:sldId id="304" r:id="rId5"/>
    <p:sldId id="307" r:id="rId6"/>
    <p:sldId id="308" r:id="rId7"/>
    <p:sldId id="309" r:id="rId8"/>
    <p:sldId id="31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rina" initials="Y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7551D"/>
    <a:srgbClr val="1F3A6B"/>
    <a:srgbClr val="A51B49"/>
    <a:srgbClr val="A11203"/>
    <a:srgbClr val="405B2B"/>
    <a:srgbClr val="E6E6E6"/>
    <a:srgbClr val="284A88"/>
    <a:srgbClr val="26449A"/>
    <a:srgbClr val="76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2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44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1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27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56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9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18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14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4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8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D4B-000B-4956-820E-24071B5CB0AA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51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8D4B-000B-4956-820E-24071B5CB0AA}" type="datetimeFigureOut">
              <a:rPr lang="ru-RU" smtClean="0"/>
              <a:t>08.05.2022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6C0EA-1F37-470F-B3E0-67B6950458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519555" y="1734532"/>
            <a:ext cx="672446" cy="2780907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85578" y="5991220"/>
            <a:ext cx="3481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Алгебра 7 клас</a:t>
            </a:r>
            <a:endParaRPr lang="ru-RU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252247" y="1734532"/>
            <a:ext cx="8939754" cy="2780907"/>
          </a:xfrm>
          <a:prstGeom prst="round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Підготовка до контрольної роботи</a:t>
            </a:r>
            <a:endParaRPr lang="ru-RU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59218" y="5293375"/>
            <a:ext cx="1596560" cy="139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27901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/>
              <a:t>Виконання</a:t>
            </a:r>
            <a:r>
              <a:rPr lang="ru-RU" sz="2400" b="1" dirty="0"/>
              <a:t> </a:t>
            </a:r>
            <a:r>
              <a:rPr lang="ru-RU" sz="2400" b="1" dirty="0" err="1"/>
              <a:t>вправ</a:t>
            </a:r>
            <a:endParaRPr lang="ru-R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828801" y="825194"/>
                <a:ext cx="10001838" cy="1097875"/>
              </a:xfrm>
              <a:prstGeom prst="rect">
                <a:avLst/>
              </a:prstGeom>
              <a:gradFill flip="none" rotWithShape="1">
                <a:gsLst>
                  <a:gs pos="0">
                    <a:srgbClr val="A51B49">
                      <a:shade val="30000"/>
                      <a:satMod val="115000"/>
                    </a:srgbClr>
                  </a:gs>
                  <a:gs pos="50000">
                    <a:srgbClr val="A51B49">
                      <a:shade val="67500"/>
                      <a:satMod val="115000"/>
                    </a:srgbClr>
                  </a:gs>
                  <a:gs pos="100000">
                    <a:srgbClr val="A51B49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uk-UA" sz="2800" b="1" i="1" dirty="0" smtClean="0">
                    <a:solidFill>
                      <a:srgbClr val="FFFF00"/>
                    </a:solidFill>
                  </a:rPr>
                  <a:t>1.</a:t>
                </a:r>
                <a:r>
                  <a:rPr lang="ru-RU" sz="2800" b="1" i="1" dirty="0" smtClean="0">
                    <a:solidFill>
                      <a:srgbClr val="FFFF00"/>
                    </a:solidFill>
                  </a:rPr>
                  <a:t> </a:t>
                </a:r>
                <a:r>
                  <a:rPr lang="ru-RU" sz="2800" i="1" dirty="0" err="1"/>
                  <a:t>Скільки</a:t>
                </a:r>
                <a:r>
                  <a:rPr lang="ru-RU" sz="2800" i="1" dirty="0"/>
                  <a:t> </a:t>
                </a:r>
                <a:r>
                  <a:rPr lang="ru-RU" sz="2800" i="1" dirty="0" err="1" smtClean="0"/>
                  <a:t>розв’язків</a:t>
                </a:r>
                <a:r>
                  <a:rPr lang="ru-RU" sz="2800" i="1" dirty="0" smtClean="0"/>
                  <a:t> </a:t>
                </a:r>
                <a:r>
                  <a:rPr lang="ru-RU" sz="2800" i="1" dirty="0" err="1"/>
                  <a:t>має</a:t>
                </a:r>
                <a:r>
                  <a:rPr lang="ru-RU" sz="2800" i="1" dirty="0"/>
                  <a:t> </a:t>
                </a:r>
                <a:r>
                  <a:rPr lang="ru-RU" sz="2800" i="1" dirty="0" err="1" smtClean="0"/>
                  <a:t>рівняння</a:t>
                </a:r>
                <a:r>
                  <a:rPr lang="ru-RU" sz="2800" i="1" dirty="0"/>
                  <a:t> </a:t>
                </a:r>
                <a:r>
                  <a:rPr lang="ru-RU" sz="2800" i="1" dirty="0" smtClean="0"/>
                  <a:t>3(5х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800" i="1" dirty="0"/>
                  <a:t> </a:t>
                </a:r>
                <a:r>
                  <a:rPr lang="ru-RU" sz="2800" i="1" dirty="0" smtClean="0"/>
                  <a:t>4)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800" i="1" dirty="0"/>
                  <a:t> </a:t>
                </a:r>
                <a:r>
                  <a:rPr lang="ru-RU" sz="2800" i="1" dirty="0" smtClean="0"/>
                  <a:t>(15х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800" i="1" dirty="0"/>
                  <a:t> </a:t>
                </a:r>
                <a:r>
                  <a:rPr lang="ru-RU" sz="2800" i="1" dirty="0" smtClean="0"/>
                  <a:t>2) = 0:</a:t>
                </a:r>
                <a:endParaRPr lang="ru-RU" sz="2800" i="1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825194"/>
                <a:ext cx="10001838" cy="1097875"/>
              </a:xfrm>
              <a:prstGeom prst="rect">
                <a:avLst/>
              </a:prstGeom>
              <a:blipFill>
                <a:blip r:embed="rId4"/>
                <a:stretch>
                  <a:fillRect l="-1219"/>
                </a:stretch>
              </a:blipFill>
              <a:ln>
                <a:noFill/>
              </a:ln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49000" y="2075479"/>
                <a:ext cx="780923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i="1" dirty="0" smtClean="0"/>
                  <a:t>3(5х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800" i="1" dirty="0"/>
                  <a:t> 4)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800" i="1" dirty="0"/>
                  <a:t> (15х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800" i="1" dirty="0"/>
                  <a:t> 2) = </a:t>
                </a:r>
                <a:r>
                  <a:rPr lang="ru-RU" sz="2800" i="1" dirty="0" smtClean="0"/>
                  <a:t>0;</a:t>
                </a:r>
              </a:p>
              <a:p>
                <a:r>
                  <a:rPr lang="ru-RU" sz="2800" i="1" dirty="0"/>
                  <a:t>1</a:t>
                </a:r>
                <a:r>
                  <a:rPr lang="ru-RU" sz="2800" i="1" dirty="0" smtClean="0"/>
                  <a:t>5х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800" i="1" dirty="0"/>
                  <a:t> </a:t>
                </a:r>
                <a:r>
                  <a:rPr lang="ru-RU" sz="2800" i="1" dirty="0" smtClean="0"/>
                  <a:t>12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800" i="1" dirty="0"/>
                  <a:t> </a:t>
                </a:r>
                <a:r>
                  <a:rPr lang="ru-RU" sz="2800" i="1" dirty="0" smtClean="0"/>
                  <a:t>15х </a:t>
                </a:r>
                <a14:m>
                  <m:oMath xmlns:m="http://schemas.openxmlformats.org/officeDocument/2006/math">
                    <m:r>
                      <a:rPr lang="uk-UA" sz="28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ru-RU" sz="2800" i="1" dirty="0"/>
                  <a:t> </a:t>
                </a:r>
                <a:r>
                  <a:rPr lang="ru-RU" sz="2800" i="1" dirty="0" smtClean="0"/>
                  <a:t>2 </a:t>
                </a:r>
                <a:r>
                  <a:rPr lang="ru-RU" sz="2800" i="1" dirty="0"/>
                  <a:t>= </a:t>
                </a:r>
                <a:r>
                  <a:rPr lang="ru-RU" sz="2800" i="1" dirty="0" smtClean="0"/>
                  <a:t>0;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800" i="1" dirty="0"/>
                  <a:t> </a:t>
                </a:r>
                <a:r>
                  <a:rPr lang="ru-RU" sz="2800" i="1" dirty="0" smtClean="0"/>
                  <a:t>10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uk-UA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i="1" dirty="0" smtClean="0"/>
                  <a:t>0.</a:t>
                </a:r>
                <a:endParaRPr lang="uk-UA" sz="2800" dirty="0"/>
              </a:p>
              <a:p>
                <a:endParaRPr lang="uk-UA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000" y="2075479"/>
                <a:ext cx="7809238" cy="1815882"/>
              </a:xfrm>
              <a:prstGeom prst="rect">
                <a:avLst/>
              </a:prstGeom>
              <a:blipFill>
                <a:blip r:embed="rId5"/>
                <a:stretch>
                  <a:fillRect l="-1639" t="-302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1848897" y="3543867"/>
            <a:ext cx="9981742" cy="94704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360363"/>
            <a:r>
              <a:rPr lang="uk-UA" sz="2800" b="1" i="1" dirty="0" smtClean="0">
                <a:solidFill>
                  <a:srgbClr val="FFFF00"/>
                </a:solidFill>
              </a:rPr>
              <a:t>2.</a:t>
            </a:r>
            <a:r>
              <a:rPr lang="ru-RU" sz="2800" b="1" i="1" dirty="0" smtClean="0">
                <a:solidFill>
                  <a:srgbClr val="FFFF00"/>
                </a:solidFill>
              </a:rPr>
              <a:t> </a:t>
            </a:r>
            <a:r>
              <a:rPr lang="uk-UA" sz="2800" dirty="0" smtClean="0"/>
              <a:t>Знайдіть </a:t>
            </a:r>
            <a:r>
              <a:rPr lang="uk-UA" sz="2800" dirty="0"/>
              <a:t>координати точки перетину графіків рівнянь:   </a:t>
            </a:r>
            <a:endParaRPr lang="uk-UA" sz="2800" dirty="0" smtClean="0"/>
          </a:p>
          <a:p>
            <a:pPr marL="360363" indent="-360363"/>
            <a:r>
              <a:rPr lang="uk-UA" sz="2800" dirty="0" smtClean="0">
                <a:solidFill>
                  <a:srgbClr val="FF0000"/>
                </a:solidFill>
              </a:rPr>
              <a:t>2х +у </a:t>
            </a:r>
            <a:r>
              <a:rPr lang="uk-UA" sz="2800" dirty="0">
                <a:solidFill>
                  <a:srgbClr val="FF0000"/>
                </a:solidFill>
              </a:rPr>
              <a:t>= 3 </a:t>
            </a:r>
            <a:r>
              <a:rPr lang="uk-UA" sz="2800" dirty="0" smtClean="0">
                <a:solidFill>
                  <a:srgbClr val="FF0000"/>
                </a:solidFill>
              </a:rPr>
              <a:t>  </a:t>
            </a:r>
            <a:r>
              <a:rPr lang="uk-UA" sz="2800" dirty="0" smtClean="0"/>
              <a:t>і   </a:t>
            </a:r>
            <a:r>
              <a:rPr lang="uk-UA" sz="2800" dirty="0" smtClean="0">
                <a:solidFill>
                  <a:srgbClr val="FF0000"/>
                </a:solidFill>
              </a:rPr>
              <a:t>х </a:t>
            </a:r>
            <a:r>
              <a:rPr lang="uk-UA" sz="2800" dirty="0">
                <a:solidFill>
                  <a:srgbClr val="FF0000"/>
                </a:solidFill>
              </a:rPr>
              <a:t>– у = </a:t>
            </a:r>
            <a:r>
              <a:rPr lang="uk-UA" sz="2800" dirty="0" smtClean="0">
                <a:solidFill>
                  <a:srgbClr val="FF0000"/>
                </a:solidFill>
              </a:rPr>
              <a:t>15.</a:t>
            </a:r>
            <a:endParaRPr lang="ru-RU" sz="28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38692" y="4490912"/>
                <a:ext cx="275321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uk-UA" sz="2800" b="0" dirty="0" smtClean="0"/>
                  <a:t>   2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=3−2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uk-UA" sz="28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uk-UA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692" y="4490912"/>
                <a:ext cx="2753216" cy="1384995"/>
              </a:xfrm>
              <a:prstGeom prst="rect">
                <a:avLst/>
              </a:prstGeom>
              <a:blipFill rotWithShape="1">
                <a:blip r:embed="rId6"/>
                <a:stretch>
                  <a:fillRect t="-3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63160" y="4467467"/>
                <a:ext cx="275321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uk-UA" sz="2800" b="0" i="1" smtClean="0">
                        <a:latin typeface="Cambria Math"/>
                      </a:rPr>
                      <m:t>      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uk-UA" sz="2800" b="0" dirty="0" smtClean="0"/>
                  <a:t>5</a:t>
                </a:r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−15</m:t>
                      </m:r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uk-UA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160" y="4467467"/>
                <a:ext cx="2753216" cy="1384995"/>
              </a:xfrm>
              <a:prstGeom prst="rect">
                <a:avLst/>
              </a:prstGeom>
              <a:blipFill rotWithShape="1">
                <a:blip r:embed="rId7"/>
                <a:stretch>
                  <a:fillRect t="-3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961675" y="4455743"/>
                <a:ext cx="356210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3−</m:t>
                      </m:r>
                      <m:r>
                        <a:rPr lang="uk-UA" sz="2800" b="0" i="1" smtClean="0">
                          <a:latin typeface="Cambria Math"/>
                        </a:rPr>
                        <m:t>2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−15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+2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=3+15</m:t>
                      </m:r>
                    </m:oMath>
                    <m:oMath xmlns:m="http://schemas.openxmlformats.org/officeDocument/2006/math">
                      <m:r>
                        <a:rPr lang="uk-UA" sz="2800" i="1">
                          <a:latin typeface="Cambria Math"/>
                        </a:rPr>
                        <m:t>3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=18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=6</m:t>
                      </m:r>
                    </m:oMath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=3−2∙6=−9</m:t>
                      </m:r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uk-UA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675" y="4455743"/>
                <a:ext cx="3562109" cy="267765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3037985" y="5675778"/>
            <a:ext cx="4570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/>
              <a:t>Відповідь: </a:t>
            </a:r>
            <a:r>
              <a:rPr lang="uk-UA" sz="2800" i="1" dirty="0" smtClean="0"/>
              <a:t>(6; -9) – точка перетину. </a:t>
            </a:r>
            <a:r>
              <a:rPr lang="en-US" sz="2800" b="0" dirty="0" smtClean="0"/>
              <a:t/>
            </a:r>
            <a:br>
              <a:rPr lang="en-US" sz="2800" b="0" dirty="0" smtClean="0"/>
            </a:b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54209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build="p"/>
      <p:bldP spid="13" grpId="0" animBg="1"/>
      <p:bldP spid="10" grpId="0" build="p"/>
      <p:bldP spid="11" grpId="0" build="p"/>
      <p:bldP spid="12" grpId="0" build="p"/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431032" y="5539537"/>
            <a:ext cx="2694562" cy="590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94826" y="4961880"/>
                <a:ext cx="9390639" cy="1643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2438">
                  <a:lnSpc>
                    <a:spcPct val="120000"/>
                  </a:lnSpc>
                </a:pPr>
                <a:r>
                  <a:rPr lang="uk-UA" sz="2800" dirty="0" smtClean="0"/>
                  <a:t>в) </a:t>
                </a:r>
                <a14:m>
                  <m:oMath xmlns:m="http://schemas.openxmlformats.org/officeDocument/2006/math"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(−4;3)</m:t>
                    </m:r>
                  </m:oMath>
                </a14:m>
                <a:endParaRPr lang="uk-UA" sz="2800" dirty="0" smtClean="0"/>
              </a:p>
              <a:p>
                <a:pPr indent="452438">
                  <a:lnSpc>
                    <a:spcPct val="120000"/>
                  </a:lnSpc>
                </a:pPr>
                <a:r>
                  <a:rPr lang="uk-UA" sz="2800" dirty="0"/>
                  <a:t> </a:t>
                </a:r>
                <a:r>
                  <a:rPr lang="uk-UA" sz="2800" dirty="0" smtClean="0"/>
                  <a:t>г) </a:t>
                </a:r>
                <a14:m>
                  <m:oMath xmlns:m="http://schemas.openxmlformats.org/officeDocument/2006/math">
                    <m:r>
                      <a:rPr lang="uk-UA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4;−3)</m:t>
                    </m:r>
                  </m:oMath>
                </a14:m>
                <a:r>
                  <a:rPr lang="uk-UA" sz="2800" dirty="0"/>
                  <a:t> </a:t>
                </a:r>
              </a:p>
              <a:p>
                <a:pPr indent="452438">
                  <a:lnSpc>
                    <a:spcPct val="120000"/>
                  </a:lnSpc>
                </a:pPr>
                <a:endParaRPr lang="uk-UA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826" y="4961880"/>
                <a:ext cx="9390639" cy="1643527"/>
              </a:xfrm>
              <a:prstGeom prst="rect">
                <a:avLst/>
              </a:prstGeom>
              <a:blipFill>
                <a:blip r:embed="rId2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59456" y="4961881"/>
                <a:ext cx="9390639" cy="1643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2438">
                  <a:lnSpc>
                    <a:spcPct val="120000"/>
                  </a:lnSpc>
                </a:pPr>
                <a:r>
                  <a:rPr lang="uk-UA" sz="2800" dirty="0" smtClean="0"/>
                  <a:t>а)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uk-UA" sz="2800" b="0" i="1" smtClean="0">
                            <a:latin typeface="Cambria Math" panose="02040503050406030204" pitchFamily="18" charset="0"/>
                          </a:rPr>
                          <m:t>4;3</m:t>
                        </m:r>
                      </m:e>
                    </m:d>
                  </m:oMath>
                </a14:m>
                <a:endParaRPr lang="uk-UA" sz="2800" b="0" dirty="0" smtClean="0"/>
              </a:p>
              <a:p>
                <a:pPr indent="452438">
                  <a:lnSpc>
                    <a:spcPct val="120000"/>
                  </a:lnSpc>
                </a:pPr>
                <a:r>
                  <a:rPr lang="uk-UA" sz="2800" dirty="0" smtClean="0"/>
                  <a:t> б) </a:t>
                </a:r>
                <a14:m>
                  <m:oMath xmlns:m="http://schemas.openxmlformats.org/officeDocument/2006/math">
                    <m:r>
                      <a:rPr lang="uk-UA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−4;−3)</m:t>
                    </m:r>
                  </m:oMath>
                </a14:m>
                <a:endParaRPr lang="uk-UA" sz="2800" dirty="0"/>
              </a:p>
              <a:p>
                <a:pPr indent="452438">
                  <a:lnSpc>
                    <a:spcPct val="120000"/>
                  </a:lnSpc>
                </a:pPr>
                <a:endParaRPr lang="uk-UA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456" y="4961881"/>
                <a:ext cx="9390639" cy="1643527"/>
              </a:xfrm>
              <a:prstGeom prst="rect">
                <a:avLst/>
              </a:prstGeom>
              <a:blipFill>
                <a:blip r:embed="rId3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6431032" y="1967536"/>
            <a:ext cx="2694562" cy="590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59456" y="1908451"/>
                <a:ext cx="9390639" cy="1902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2438">
                  <a:lnSpc>
                    <a:spcPct val="120000"/>
                  </a:lnSpc>
                </a:pPr>
                <a:r>
                  <a:rPr lang="uk-UA" sz="2800" dirty="0" smtClean="0"/>
                  <a:t>а)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k-UA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uk-UA" sz="2800" b="0" i="1" smtClean="0">
                            <a:latin typeface="Cambria Math" panose="02040503050406030204" pitchFamily="18" charset="0"/>
                          </a:rPr>
                          <m:t>2;4</m:t>
                        </m:r>
                      </m:e>
                    </m:d>
                  </m:oMath>
                </a14:m>
                <a:endParaRPr lang="uk-UA" sz="1400" dirty="0" smtClean="0"/>
              </a:p>
              <a:p>
                <a:pPr indent="452438">
                  <a:lnSpc>
                    <a:spcPct val="120000"/>
                  </a:lnSpc>
                </a:pPr>
                <a:endParaRPr lang="uk-UA" sz="1400" dirty="0" smtClean="0"/>
              </a:p>
              <a:p>
                <a:pPr indent="452438">
                  <a:lnSpc>
                    <a:spcPct val="120000"/>
                  </a:lnSpc>
                </a:pPr>
                <a:r>
                  <a:rPr lang="uk-UA" sz="2800" dirty="0" smtClean="0"/>
                  <a:t>б) </a:t>
                </a:r>
                <a14:m>
                  <m:oMath xmlns:m="http://schemas.openxmlformats.org/officeDocument/2006/math">
                    <m:r>
                      <a:rPr lang="uk-UA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3;4)</m:t>
                    </m:r>
                  </m:oMath>
                </a14:m>
                <a:endParaRPr lang="uk-UA" sz="2800" dirty="0"/>
              </a:p>
              <a:p>
                <a:pPr indent="452438">
                  <a:lnSpc>
                    <a:spcPct val="120000"/>
                  </a:lnSpc>
                </a:pPr>
                <a:endParaRPr lang="uk-UA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456" y="1908451"/>
                <a:ext cx="9390639" cy="1902059"/>
              </a:xfrm>
              <a:prstGeom prst="rect">
                <a:avLst/>
              </a:prstGeom>
              <a:blipFill>
                <a:blip r:embed="rId4"/>
                <a:stretch>
                  <a:fillRect t="-32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94826" y="1924146"/>
                <a:ext cx="9390639" cy="2160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2438">
                  <a:lnSpc>
                    <a:spcPct val="120000"/>
                  </a:lnSpc>
                </a:pPr>
                <a:r>
                  <a:rPr lang="uk-UA" sz="2800" dirty="0" smtClean="0"/>
                  <a:t>в) </a:t>
                </a:r>
                <a14:m>
                  <m:oMath xmlns:m="http://schemas.openxmlformats.org/officeDocument/2006/math"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(2;3)</m:t>
                    </m:r>
                  </m:oMath>
                </a14:m>
                <a:endParaRPr lang="uk-UA" sz="2800" dirty="0" smtClean="0"/>
              </a:p>
              <a:p>
                <a:pPr indent="452438">
                  <a:lnSpc>
                    <a:spcPct val="120000"/>
                  </a:lnSpc>
                </a:pPr>
                <a:endParaRPr lang="uk-UA" sz="2800" dirty="0" smtClean="0"/>
              </a:p>
              <a:p>
                <a:pPr indent="452438">
                  <a:lnSpc>
                    <a:spcPct val="120000"/>
                  </a:lnSpc>
                </a:pPr>
                <a:r>
                  <a:rPr lang="uk-UA" sz="2800" dirty="0"/>
                  <a:t> </a:t>
                </a:r>
                <a:r>
                  <a:rPr lang="uk-UA" sz="2800" dirty="0" smtClean="0"/>
                  <a:t>г) </a:t>
                </a:r>
                <a14:m>
                  <m:oMath xmlns:m="http://schemas.openxmlformats.org/officeDocument/2006/math">
                    <m:r>
                      <a:rPr lang="uk-UA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−2;−3)</m:t>
                    </m:r>
                  </m:oMath>
                </a14:m>
                <a:r>
                  <a:rPr lang="uk-UA" sz="2800" dirty="0"/>
                  <a:t> </a:t>
                </a:r>
              </a:p>
              <a:p>
                <a:pPr indent="452438">
                  <a:lnSpc>
                    <a:spcPct val="120000"/>
                  </a:lnSpc>
                </a:pPr>
                <a:endParaRPr lang="uk-U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826" y="1924146"/>
                <a:ext cx="9390639" cy="2160591"/>
              </a:xfrm>
              <a:prstGeom prst="rect">
                <a:avLst/>
              </a:prstGeom>
              <a:blipFill>
                <a:blip r:embed="rId5"/>
                <a:stretch>
                  <a:fillRect t="-5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0" y="0"/>
            <a:ext cx="12192000" cy="544749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/>
              <a:t>Виконання</a:t>
            </a:r>
            <a:r>
              <a:rPr lang="ru-RU" sz="2400" b="1" dirty="0"/>
              <a:t> </a:t>
            </a:r>
            <a:r>
              <a:rPr lang="ru-RU" sz="2400" b="1" dirty="0" err="1"/>
              <a:t>вправ</a:t>
            </a:r>
            <a:endParaRPr lang="ru-RU" sz="2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68353" y="844147"/>
            <a:ext cx="9981742" cy="947045"/>
          </a:xfrm>
          <a:prstGeom prst="rect">
            <a:avLst/>
          </a:prstGeom>
          <a:gradFill flip="none" rotWithShape="1">
            <a:gsLst>
              <a:gs pos="0">
                <a:srgbClr val="A51B49">
                  <a:shade val="30000"/>
                  <a:satMod val="115000"/>
                </a:srgbClr>
              </a:gs>
              <a:gs pos="50000">
                <a:srgbClr val="A51B49">
                  <a:shade val="67500"/>
                  <a:satMod val="115000"/>
                </a:srgbClr>
              </a:gs>
              <a:gs pos="100000">
                <a:srgbClr val="A51B4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360363"/>
            <a:r>
              <a:rPr lang="uk-UA" sz="2800" b="1" i="1" dirty="0" smtClean="0">
                <a:solidFill>
                  <a:srgbClr val="FFFF00"/>
                </a:solidFill>
              </a:rPr>
              <a:t>3.</a:t>
            </a:r>
            <a:r>
              <a:rPr lang="ru-RU" sz="2800" b="1" i="1" dirty="0" smtClean="0">
                <a:solidFill>
                  <a:srgbClr val="FFFF00"/>
                </a:solidFill>
              </a:rPr>
              <a:t> </a:t>
            </a:r>
            <a:r>
              <a:rPr lang="ru-RU" sz="2800" dirty="0" err="1"/>
              <a:t>Вказати</a:t>
            </a:r>
            <a:r>
              <a:rPr lang="ru-RU" sz="2800" dirty="0"/>
              <a:t> один </a:t>
            </a:r>
            <a:r>
              <a:rPr lang="ru-RU" sz="2800" dirty="0" err="1"/>
              <a:t>із</a:t>
            </a:r>
            <a:r>
              <a:rPr lang="ru-RU" sz="2800" dirty="0"/>
              <a:t> </a:t>
            </a:r>
            <a:r>
              <a:rPr lang="ru-RU" sz="2800" dirty="0" err="1"/>
              <a:t>розв'язків</a:t>
            </a:r>
            <a:r>
              <a:rPr lang="ru-RU" sz="2800" dirty="0"/>
              <a:t> </a:t>
            </a:r>
            <a:r>
              <a:rPr lang="ru-RU" sz="2800" dirty="0" err="1"/>
              <a:t>даного</a:t>
            </a:r>
            <a:r>
              <a:rPr lang="ru-RU" sz="2800" dirty="0"/>
              <a:t> </a:t>
            </a:r>
            <a:r>
              <a:rPr lang="ru-RU" sz="2800" dirty="0" err="1"/>
              <a:t>рівняння</a:t>
            </a:r>
            <a:r>
              <a:rPr lang="ru-RU" sz="2800" dirty="0"/>
              <a:t> </a:t>
            </a:r>
            <a:r>
              <a:rPr lang="ru-RU" sz="2800" i="1" dirty="0" smtClean="0"/>
              <a:t>х + у = 5</a:t>
            </a:r>
            <a:r>
              <a:rPr lang="ru-RU" sz="2800" dirty="0" smtClean="0"/>
              <a:t>?</a:t>
            </a:r>
            <a:endParaRPr lang="ru-RU" sz="2800" i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68353" y="3898834"/>
            <a:ext cx="9981742" cy="974723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360363"/>
            <a:r>
              <a:rPr lang="uk-UA" sz="2800" b="1" i="1" dirty="0" smtClean="0">
                <a:solidFill>
                  <a:srgbClr val="FFFF00"/>
                </a:solidFill>
              </a:rPr>
              <a:t>4.</a:t>
            </a:r>
            <a:r>
              <a:rPr lang="ru-RU" sz="2800" b="1" i="1" dirty="0" smtClean="0">
                <a:solidFill>
                  <a:srgbClr val="FFFF00"/>
                </a:solidFill>
              </a:rPr>
              <a:t> </a:t>
            </a:r>
            <a:r>
              <a:rPr lang="ru-RU" sz="2800" i="1" dirty="0" smtClean="0"/>
              <a:t>Яка з пар чисел є </a:t>
            </a:r>
            <a:r>
              <a:rPr lang="ru-RU" sz="2800" i="1" dirty="0" err="1" smtClean="0"/>
              <a:t>розв’язком</a:t>
            </a:r>
            <a:r>
              <a:rPr lang="ru-RU" sz="2800" i="1" dirty="0" smtClean="0"/>
              <a:t> </a:t>
            </a:r>
            <a:r>
              <a:rPr lang="ru-RU" sz="2800" i="1" dirty="0" err="1" smtClean="0"/>
              <a:t>системи</a:t>
            </a:r>
            <a:r>
              <a:rPr lang="ru-RU" sz="2800" i="1" dirty="0" smtClean="0"/>
              <a:t>:  </a:t>
            </a:r>
            <a:endParaRPr lang="ru-RU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193576" y="3928121"/>
                <a:ext cx="1864036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uk-UA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х−у=</m:t>
                              </m:r>
                              <m:r>
                                <a:rPr lang="uk-UA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7;</m:t>
                              </m:r>
                              <m:r>
                                <a:rPr lang="uk-UA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uk-UA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uk-UA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uk-UA" sz="24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у=</m:t>
                              </m:r>
                              <m:r>
                                <a:rPr lang="uk-UA" sz="2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1;</m:t>
                              </m:r>
                              <m:r>
                                <a:rPr lang="uk-UA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76" y="3928121"/>
                <a:ext cx="1864036" cy="9161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47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build="p"/>
      <p:bldP spid="11" grpId="0" build="p"/>
      <p:bldP spid="14" grpId="0" animBg="1"/>
      <p:bldP spid="6" grpId="0" build="p"/>
      <p:bldP spid="7" grpId="0" build="p"/>
      <p:bldP spid="9" grpId="0" animBg="1"/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"/>
            <a:ext cx="12192000" cy="537328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/>
              <a:t>Виконання</a:t>
            </a:r>
            <a:r>
              <a:rPr lang="ru-RU" sz="2400" b="1" dirty="0"/>
              <a:t> </a:t>
            </a:r>
            <a:r>
              <a:rPr lang="ru-RU" sz="2400" b="1" dirty="0" err="1"/>
              <a:t>вправ</a:t>
            </a:r>
            <a:endParaRPr lang="ru-RU" sz="2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39470" y="834620"/>
            <a:ext cx="9981742" cy="626535"/>
          </a:xfrm>
          <a:prstGeom prst="rect">
            <a:avLst/>
          </a:prstGeom>
          <a:gradFill flip="none" rotWithShape="1">
            <a:gsLst>
              <a:gs pos="0">
                <a:srgbClr val="A51B49">
                  <a:shade val="30000"/>
                  <a:satMod val="115000"/>
                </a:srgbClr>
              </a:gs>
              <a:gs pos="50000">
                <a:srgbClr val="A51B49">
                  <a:shade val="67500"/>
                  <a:satMod val="115000"/>
                </a:srgbClr>
              </a:gs>
              <a:gs pos="100000">
                <a:srgbClr val="A51B4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360363"/>
            <a:r>
              <a:rPr lang="uk-UA" sz="2800" b="1" i="1" dirty="0" smtClean="0">
                <a:solidFill>
                  <a:srgbClr val="FFFF00"/>
                </a:solidFill>
              </a:rPr>
              <a:t>5.</a:t>
            </a:r>
            <a:r>
              <a:rPr lang="ru-RU" sz="2800" b="1" i="1" dirty="0" smtClean="0">
                <a:solidFill>
                  <a:srgbClr val="FFFF00"/>
                </a:solidFill>
              </a:rPr>
              <a:t> </a:t>
            </a:r>
            <a:r>
              <a:rPr lang="ru-RU" sz="2800" i="1" dirty="0" err="1"/>
              <a:t>Розв'яжіть</a:t>
            </a:r>
            <a:r>
              <a:rPr lang="ru-RU" sz="2800" i="1" dirty="0"/>
              <a:t> систему </a:t>
            </a:r>
            <a:r>
              <a:rPr lang="ru-RU" sz="2800" i="1" dirty="0" err="1"/>
              <a:t>рівнянь</a:t>
            </a:r>
            <a:r>
              <a:rPr lang="ru-RU" sz="2800" i="1" dirty="0"/>
              <a:t> способом </a:t>
            </a:r>
            <a:r>
              <a:rPr lang="ru-RU" sz="2800" i="1" dirty="0" err="1" smtClean="0"/>
              <a:t>підстановки</a:t>
            </a:r>
            <a:r>
              <a:rPr lang="ru-RU" sz="2800" i="1" dirty="0" smtClean="0"/>
              <a:t>.</a:t>
            </a:r>
            <a:endParaRPr lang="ru-RU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132996" y="1681794"/>
                <a:ext cx="2343206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х−</m:t>
                              </m:r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у=</m:t>
                              </m:r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5;</m:t>
                              </m:r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у=</m:t>
                              </m:r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3;</m:t>
                              </m:r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96" y="1681794"/>
                <a:ext cx="2343206" cy="10534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624607" y="1681794"/>
                <a:ext cx="3734677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х=5+3у</m:t>
                              </m:r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  <m:e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uk-UA" sz="2800" i="1" smtClean="0"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5+3у</m:t>
                              </m:r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у=</m:t>
                              </m:r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3;</m:t>
                              </m:r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607" y="1681794"/>
                <a:ext cx="3734677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132996" y="3191598"/>
                <a:ext cx="3534942" cy="2677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800" i="1" smtClean="0">
                          <a:latin typeface="Cambria Math" panose="02040503050406030204" pitchFamily="18" charset="0"/>
                        </a:rPr>
                        <m:t>2·(</m:t>
                      </m:r>
                      <m:r>
                        <a:rPr lang="uk-UA" sz="2800">
                          <a:latin typeface="Cambria Math" panose="02040503050406030204" pitchFamily="18" charset="0"/>
                        </a:rPr>
                        <m:t>5+3у)+у=3;</m:t>
                      </m:r>
                      <m:r>
                        <a:rPr lang="uk-UA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sz="2800" dirty="0" smtClean="0"/>
              </a:p>
              <a:p>
                <a14:m>
                  <m:oMath xmlns:m="http://schemas.openxmlformats.org/officeDocument/2006/math"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uk-UA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uk-UA" sz="2800">
                        <a:latin typeface="Cambria Math" panose="02040503050406030204" pitchFamily="18" charset="0"/>
                      </a:rPr>
                      <m:t>у+у=3;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 smtClean="0"/>
                  <a:t> </a:t>
                </a:r>
                <a:endParaRPr lang="uk-UA" sz="2800" dirty="0"/>
              </a:p>
              <a:p>
                <a14:m>
                  <m:oMath xmlns:m="http://schemas.openxmlformats.org/officeDocument/2006/math">
                    <m:r>
                      <a:rPr lang="uk-UA" sz="2800">
                        <a:latin typeface="Cambria Math" panose="02040503050406030204" pitchFamily="18" charset="0"/>
                      </a:rPr>
                      <m:t>6у+у=3</m:t>
                    </m:r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uk-UA" sz="2800">
                        <a:latin typeface="Cambria Math" panose="02040503050406030204" pitchFamily="18" charset="0"/>
                      </a:rPr>
                      <m:t>;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uk-UA" sz="2800">
                        <a:latin typeface="Cambria Math" panose="02040503050406030204" pitchFamily="18" charset="0"/>
                      </a:rPr>
                      <m:t>у=−</m:t>
                    </m:r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uk-UA" sz="2800">
                        <a:latin typeface="Cambria Math" panose="02040503050406030204" pitchFamily="18" charset="0"/>
                      </a:rPr>
                      <m:t>у=−</m:t>
                    </m:r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uk-UA" sz="2800">
                        <a:latin typeface="Cambria Math" panose="02040503050406030204" pitchFamily="18" charset="0"/>
                      </a:rPr>
                      <m:t>;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/>
                  <a:t> </a:t>
                </a:r>
              </a:p>
              <a:p>
                <a:endParaRPr lang="uk-UA" sz="28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96" y="3191598"/>
                <a:ext cx="3534942" cy="2677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9507689" y="1681794"/>
                <a:ext cx="1790939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х=</m:t>
                              </m:r>
                              <m:r>
                                <a:rPr lang="uk-UA" sz="2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.      </m:t>
                              </m:r>
                            </m:e>
                            <m:e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у=</m:t>
                              </m:r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.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689" y="1681794"/>
                <a:ext cx="1790939" cy="1053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7152835" y="3191598"/>
                <a:ext cx="2851165" cy="1815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sz="2800" smtClean="0">
                        <a:latin typeface="Cambria Math" panose="02040503050406030204" pitchFamily="18" charset="0"/>
                      </a:rPr>
                      <m:t>х=5+3у;</m:t>
                    </m:r>
                  </m:oMath>
                </a14:m>
                <a:r>
                  <a:rPr lang="uk-UA" sz="28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uk-UA" sz="2800">
                        <a:latin typeface="Cambria Math" panose="02040503050406030204" pitchFamily="18" charset="0"/>
                      </a:rPr>
                      <m:t>х=5+3</m:t>
                    </m:r>
                    <m:r>
                      <a:rPr lang="uk-UA" sz="2800" i="1" smtClean="0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uk-UA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uk-UA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uk-UA" sz="28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uk-UA" sz="2800" dirty="0" smtClean="0"/>
                  <a:t> </a:t>
                </a:r>
                <a:endParaRPr lang="uk-UA" sz="2800" dirty="0"/>
              </a:p>
              <a:p>
                <a14:m>
                  <m:oMath xmlns:m="http://schemas.openxmlformats.org/officeDocument/2006/math">
                    <m:r>
                      <a:rPr lang="uk-UA" sz="2800">
                        <a:latin typeface="Cambria Math" panose="02040503050406030204" pitchFamily="18" charset="0"/>
                      </a:rPr>
                      <m:t>х=5</m:t>
                    </m:r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uk-UA" sz="280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uk-UA" sz="28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uk-UA" sz="2800">
                        <a:latin typeface="Cambria Math" panose="02040503050406030204" pitchFamily="18" charset="0"/>
                      </a:rPr>
                      <m:t>х=</m:t>
                    </m:r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2. </m:t>
                    </m:r>
                  </m:oMath>
                </a14:m>
                <a:r>
                  <a:rPr lang="uk-UA" sz="2800" dirty="0" smtClean="0"/>
                  <a:t> </a:t>
                </a:r>
                <a:endParaRPr lang="uk-UA" sz="28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835" y="3191598"/>
                <a:ext cx="2851165" cy="18158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/>
          <p:cNvSpPr/>
          <p:nvPr/>
        </p:nvSpPr>
        <p:spPr>
          <a:xfrm>
            <a:off x="6830341" y="6182778"/>
            <a:ext cx="2842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i="1" dirty="0" smtClean="0"/>
              <a:t>Відповідь: </a:t>
            </a:r>
            <a:r>
              <a:rPr lang="uk-UA" sz="2800" i="1" dirty="0" smtClean="0"/>
              <a:t>(2; –1)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351469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/>
      <p:bldP spid="3" grpId="0" build="p"/>
      <p:bldP spid="11" grpId="0"/>
      <p:bldP spid="4" grpId="0" build="p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"/>
            <a:ext cx="12192000" cy="537328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/>
              <a:t>Виконання</a:t>
            </a:r>
            <a:r>
              <a:rPr lang="ru-RU" sz="2400" b="1" dirty="0"/>
              <a:t> </a:t>
            </a:r>
            <a:r>
              <a:rPr lang="ru-RU" sz="2400" b="1" dirty="0" err="1"/>
              <a:t>вправ</a:t>
            </a:r>
            <a:endParaRPr lang="ru-RU" sz="2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39470" y="834620"/>
            <a:ext cx="9981742" cy="626535"/>
          </a:xfrm>
          <a:prstGeom prst="rect">
            <a:avLst/>
          </a:prstGeom>
          <a:gradFill flip="none" rotWithShape="1">
            <a:gsLst>
              <a:gs pos="0">
                <a:srgbClr val="A51B49">
                  <a:shade val="30000"/>
                  <a:satMod val="115000"/>
                </a:srgbClr>
              </a:gs>
              <a:gs pos="50000">
                <a:srgbClr val="A51B49">
                  <a:shade val="67500"/>
                  <a:satMod val="115000"/>
                </a:srgbClr>
              </a:gs>
              <a:gs pos="100000">
                <a:srgbClr val="A51B4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360363"/>
            <a:r>
              <a:rPr lang="uk-UA" sz="2800" b="1" i="1" dirty="0" smtClean="0">
                <a:solidFill>
                  <a:srgbClr val="FFFF00"/>
                </a:solidFill>
              </a:rPr>
              <a:t>6.</a:t>
            </a:r>
            <a:r>
              <a:rPr lang="ru-RU" sz="2800" b="1" i="1" dirty="0" smtClean="0">
                <a:solidFill>
                  <a:srgbClr val="FFFF00"/>
                </a:solidFill>
              </a:rPr>
              <a:t> </a:t>
            </a:r>
            <a:r>
              <a:rPr lang="ru-RU" sz="2800" i="1" dirty="0" err="1"/>
              <a:t>Розв'яжіть</a:t>
            </a:r>
            <a:r>
              <a:rPr lang="ru-RU" sz="2800" i="1" dirty="0"/>
              <a:t> способом </a:t>
            </a:r>
            <a:r>
              <a:rPr lang="ru-RU" sz="2800" i="1" dirty="0" err="1" smtClean="0"/>
              <a:t>додавання</a:t>
            </a:r>
            <a:r>
              <a:rPr lang="ru-RU" sz="2800" i="1" dirty="0" smtClean="0"/>
              <a:t> </a:t>
            </a:r>
            <a:r>
              <a:rPr lang="ru-RU" sz="2800" i="1" dirty="0"/>
              <a:t>систему </a:t>
            </a:r>
            <a:r>
              <a:rPr lang="ru-RU" sz="2800" i="1" dirty="0" err="1" smtClean="0"/>
              <a:t>рівнянь</a:t>
            </a:r>
            <a:r>
              <a:rPr lang="ru-RU" sz="2800" i="1" dirty="0" smtClean="0"/>
              <a:t>.</a:t>
            </a:r>
            <a:endParaRPr lang="ru-RU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188821" y="1737684"/>
                <a:ext cx="2777619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у=</m:t>
                              </m:r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3;</m:t>
                              </m:r>
                              <m:r>
                                <a:rPr lang="ru-RU" sz="2800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у=</m:t>
                              </m:r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24;</m:t>
                              </m:r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821" y="1737684"/>
                <a:ext cx="2777619" cy="10534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3463926" y="2900079"/>
                <a:ext cx="1581651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9х=27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х=3.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 smtClean="0"/>
                  <a:t> </a:t>
                </a:r>
                <a:endParaRPr lang="uk-UA" sz="2800" dirty="0"/>
              </a:p>
              <a:p>
                <a:endParaRPr lang="uk-UA" sz="2800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926" y="2900079"/>
                <a:ext cx="1581651" cy="13849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695843" y="1753182"/>
                <a:ext cx="1790939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х=</m:t>
                              </m:r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3.      </m:t>
                              </m:r>
                            </m:e>
                            <m:e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у=</m:t>
                              </m:r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.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843" y="1753182"/>
                <a:ext cx="1790939" cy="10534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 flipV="1">
            <a:off x="3463926" y="2777898"/>
            <a:ext cx="2190540" cy="1328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3463926" y="4118466"/>
                <a:ext cx="2620782" cy="2677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sz="280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uk-UA" sz="2800" i="1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uk-UA" sz="2800">
                        <a:latin typeface="Cambria Math" panose="02040503050406030204" pitchFamily="18" charset="0"/>
                      </a:rPr>
                      <m:t>+3у=3;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uk-UA" sz="2800">
                        <a:latin typeface="Cambria Math" panose="02040503050406030204" pitchFamily="18" charset="0"/>
                      </a:rPr>
                      <m:t>+3у=3;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uk-UA" sz="2800">
                        <a:latin typeface="Cambria Math" panose="02040503050406030204" pitchFamily="18" charset="0"/>
                      </a:rPr>
                      <m:t>3у=3</m:t>
                    </m:r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−15</m:t>
                    </m:r>
                    <m:r>
                      <a:rPr lang="uk-UA" sz="2800">
                        <a:latin typeface="Cambria Math" panose="02040503050406030204" pitchFamily="18" charset="0"/>
                      </a:rPr>
                      <m:t>;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 smtClean="0"/>
                  <a:t> </a:t>
                </a:r>
                <a:endParaRPr lang="uk-UA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800">
                          <a:latin typeface="Cambria Math" panose="02040503050406030204" pitchFamily="18" charset="0"/>
                        </a:rPr>
                        <m:t>3у=−1</m:t>
                      </m:r>
                      <m:r>
                        <a:rPr lang="uk-UA" sz="28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uk-UA" sz="2800" b="0" i="0" smtClean="0">
                          <a:latin typeface="Cambria Math"/>
                        </a:rPr>
                        <m:t>          </m:t>
                      </m:r>
                    </m:oMath>
                  </m:oMathPara>
                </a14:m>
                <a:endParaRPr lang="uk-UA" sz="2800" dirty="0" smtClean="0"/>
              </a:p>
              <a:p>
                <a14:m>
                  <m:oMath xmlns:m="http://schemas.openxmlformats.org/officeDocument/2006/math">
                    <m:r>
                      <a:rPr lang="uk-UA" sz="2800">
                        <a:latin typeface="Cambria Math" panose="02040503050406030204" pitchFamily="18" charset="0"/>
                      </a:rPr>
                      <m:t>у=−</m:t>
                    </m:r>
                    <m:r>
                      <a:rPr lang="uk-UA" sz="2800" b="0" i="0" smtClean="0">
                        <a:latin typeface="Cambria Math" panose="02040503050406030204" pitchFamily="18" charset="0"/>
                      </a:rPr>
                      <m:t>4.</m:t>
                    </m:r>
                  </m:oMath>
                </a14:m>
                <a:r>
                  <a:rPr lang="uk-UA" sz="2800" dirty="0" smtClean="0"/>
                  <a:t> </a:t>
                </a:r>
                <a:endParaRPr lang="uk-UA" sz="2800" dirty="0"/>
              </a:p>
              <a:p>
                <a:endParaRPr lang="uk-UA" sz="28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926" y="4118466"/>
                <a:ext cx="2620782" cy="26776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6830341" y="6189377"/>
            <a:ext cx="28424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i="1" dirty="0" smtClean="0"/>
              <a:t>Відповідь: </a:t>
            </a:r>
            <a:r>
              <a:rPr lang="uk-UA" sz="2800" i="1" dirty="0" smtClean="0"/>
              <a:t>(3; –4)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127131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3" grpId="0" build="p"/>
      <p:bldP spid="11" grpId="0"/>
      <p:bldP spid="5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"/>
            <a:ext cx="12192000" cy="537328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/>
              <a:t>Виконання</a:t>
            </a:r>
            <a:r>
              <a:rPr lang="ru-RU" sz="2400" b="1" dirty="0"/>
              <a:t> </a:t>
            </a:r>
            <a:r>
              <a:rPr lang="ru-RU" sz="2400" b="1" dirty="0" err="1"/>
              <a:t>вправ</a:t>
            </a:r>
            <a:endParaRPr lang="ru-RU" sz="2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39470" y="834620"/>
            <a:ext cx="9981742" cy="1013034"/>
          </a:xfrm>
          <a:prstGeom prst="rect">
            <a:avLst/>
          </a:prstGeom>
          <a:gradFill flip="none" rotWithShape="1">
            <a:gsLst>
              <a:gs pos="0">
                <a:srgbClr val="A51B49">
                  <a:shade val="30000"/>
                  <a:satMod val="115000"/>
                </a:srgbClr>
              </a:gs>
              <a:gs pos="50000">
                <a:srgbClr val="A51B49">
                  <a:shade val="67500"/>
                  <a:satMod val="115000"/>
                </a:srgbClr>
              </a:gs>
              <a:gs pos="100000">
                <a:srgbClr val="A51B4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360363"/>
            <a:r>
              <a:rPr lang="uk-UA" sz="2800" b="1" i="1" dirty="0" smtClean="0">
                <a:solidFill>
                  <a:srgbClr val="FFFF00"/>
                </a:solidFill>
              </a:rPr>
              <a:t>7.</a:t>
            </a:r>
            <a:r>
              <a:rPr lang="ru-RU" sz="2800" b="1" i="1" dirty="0" smtClean="0">
                <a:solidFill>
                  <a:srgbClr val="FFFF00"/>
                </a:solidFill>
              </a:rPr>
              <a:t> </a:t>
            </a:r>
            <a:r>
              <a:rPr lang="ru-RU" sz="2800" i="1" dirty="0" err="1"/>
              <a:t>Учень</a:t>
            </a:r>
            <a:r>
              <a:rPr lang="ru-RU" sz="2800" i="1" dirty="0"/>
              <a:t> задумав два числа, сума </a:t>
            </a:r>
            <a:r>
              <a:rPr lang="ru-RU" sz="2800" i="1" dirty="0" err="1"/>
              <a:t>яких</a:t>
            </a:r>
            <a:r>
              <a:rPr lang="ru-RU" sz="2800" i="1" dirty="0"/>
              <a:t> </a:t>
            </a:r>
            <a:r>
              <a:rPr lang="ru-RU" sz="2800" i="1" dirty="0" err="1"/>
              <a:t>дорівнює</a:t>
            </a:r>
            <a:r>
              <a:rPr lang="ru-RU" sz="2800" i="1" dirty="0"/>
              <a:t> </a:t>
            </a:r>
            <a:r>
              <a:rPr lang="ru-RU" sz="2800" i="1" dirty="0" smtClean="0"/>
              <a:t>80, </a:t>
            </a:r>
            <a:r>
              <a:rPr lang="ru-RU" sz="2800" i="1" dirty="0"/>
              <a:t>а </a:t>
            </a:r>
            <a:r>
              <a:rPr lang="ru-RU" sz="2800" i="1" dirty="0" err="1"/>
              <a:t>різниця</a:t>
            </a:r>
            <a:r>
              <a:rPr lang="ru-RU" sz="2800" i="1" dirty="0"/>
              <a:t> </a:t>
            </a:r>
            <a:r>
              <a:rPr lang="ru-RU" sz="2800" i="1" dirty="0" smtClean="0"/>
              <a:t>– 14. </a:t>
            </a:r>
            <a:r>
              <a:rPr lang="ru-RU" sz="2800" i="1" dirty="0" err="1"/>
              <a:t>Які</a:t>
            </a:r>
            <a:r>
              <a:rPr lang="ru-RU" sz="2800" i="1" dirty="0"/>
              <a:t> числа задумав </a:t>
            </a:r>
            <a:r>
              <a:rPr lang="ru-RU" sz="2800" i="1" dirty="0" err="1"/>
              <a:t>учень</a:t>
            </a:r>
            <a:r>
              <a:rPr lang="ru-RU" sz="2800" i="1" dirty="0"/>
              <a:t>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0341" y="6189377"/>
            <a:ext cx="2991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b="1" i="1" dirty="0" smtClean="0"/>
              <a:t>Відповідь: </a:t>
            </a:r>
            <a:r>
              <a:rPr lang="uk-UA" sz="2800" i="1" dirty="0" smtClean="0"/>
              <a:t>(47; 33)</a:t>
            </a:r>
            <a:endParaRPr lang="uk-UA" sz="28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96859" y="1966269"/>
            <a:ext cx="712047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i="1" dirty="0" smtClean="0"/>
              <a:t>Нехай </a:t>
            </a:r>
            <a:r>
              <a:rPr lang="uk-UA" sz="2800" b="1" i="1" dirty="0" smtClean="0"/>
              <a:t>х</a:t>
            </a:r>
            <a:r>
              <a:rPr lang="uk-UA" sz="2800" i="1" dirty="0" smtClean="0"/>
              <a:t> – перше число, </a:t>
            </a:r>
            <a:r>
              <a:rPr lang="uk-UA" sz="2800" b="1" i="1" dirty="0" smtClean="0"/>
              <a:t>у</a:t>
            </a:r>
            <a:r>
              <a:rPr lang="uk-UA" sz="2800" i="1" dirty="0" smtClean="0"/>
              <a:t> – друге число, тоді:</a:t>
            </a:r>
          </a:p>
          <a:p>
            <a:r>
              <a:rPr lang="uk-UA" sz="2800" b="1" i="1" dirty="0" smtClean="0">
                <a:solidFill>
                  <a:srgbClr val="C00000"/>
                </a:solidFill>
              </a:rPr>
              <a:t>х + у = 80 </a:t>
            </a:r>
            <a:r>
              <a:rPr lang="uk-UA" sz="2800" i="1" dirty="0" smtClean="0"/>
              <a:t>– їх сума; </a:t>
            </a:r>
          </a:p>
          <a:p>
            <a:r>
              <a:rPr lang="uk-UA" sz="2800" b="1" i="1" dirty="0" smtClean="0">
                <a:solidFill>
                  <a:srgbClr val="C00000"/>
                </a:solidFill>
              </a:rPr>
              <a:t>х – у = 14 </a:t>
            </a:r>
            <a:r>
              <a:rPr lang="uk-UA" sz="2800" i="1" dirty="0"/>
              <a:t>–</a:t>
            </a:r>
            <a:r>
              <a:rPr lang="uk-UA" sz="2800" i="1" dirty="0" smtClean="0"/>
              <a:t> їх різниця.</a:t>
            </a:r>
            <a:endParaRPr lang="uk-UA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296859" y="3469879"/>
                <a:ext cx="2343206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+у</m:t>
                              </m:r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80; </m:t>
                              </m:r>
                            </m:e>
                            <m:e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х−</m:t>
                              </m:r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у=</m:t>
                              </m:r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14;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9" y="3469879"/>
                <a:ext cx="2343206" cy="10534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/>
          <p:nvPr/>
        </p:nvCxnSpPr>
        <p:spPr>
          <a:xfrm flipV="1">
            <a:off x="3449525" y="4531689"/>
            <a:ext cx="2190540" cy="1328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3605327" y="4722807"/>
                <a:ext cx="1692258" cy="1384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2х=94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х=47.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 smtClean="0"/>
                  <a:t> </a:t>
                </a:r>
                <a:endParaRPr lang="uk-UA" sz="2800" dirty="0"/>
              </a:p>
              <a:p>
                <a:endParaRPr lang="uk-UA" sz="2800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327" y="4722807"/>
                <a:ext cx="1692258" cy="13849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236521" y="4685180"/>
                <a:ext cx="3046027" cy="1815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sz="2800" b="0" i="1" smtClean="0">
                        <a:latin typeface="Cambria Math" panose="02040503050406030204" pitchFamily="18" charset="0"/>
                      </a:rPr>
                      <m:t>47+у=80;</m:t>
                    </m:r>
                    <m:r>
                      <a:rPr lang="uk-UA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28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sz="2800" b="0" i="1" smtClean="0">
                          <a:latin typeface="Cambria Math" panose="02040503050406030204" pitchFamily="18" charset="0"/>
                        </a:rPr>
                        <m:t>у=80−47;          </m:t>
                      </m:r>
                    </m:oMath>
                  </m:oMathPara>
                </a14:m>
                <a:endParaRPr lang="uk-UA" sz="28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uk-UA" sz="2800" i="1">
                        <a:latin typeface="Cambria Math" panose="02040503050406030204" pitchFamily="18" charset="0"/>
                      </a:rPr>
                      <m:t>у=</m:t>
                    </m:r>
                  </m:oMath>
                </a14:m>
                <a:r>
                  <a:rPr lang="uk-UA" sz="2800" dirty="0" smtClean="0"/>
                  <a:t> 33.</a:t>
                </a:r>
                <a:endParaRPr lang="uk-UA" sz="2800" dirty="0"/>
              </a:p>
              <a:p>
                <a:endParaRPr lang="uk-UA" sz="28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521" y="4685180"/>
                <a:ext cx="3046027" cy="18158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139661" y="3491475"/>
                <a:ext cx="1949636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х=</m:t>
                              </m:r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47.      </m:t>
                              </m:r>
                            </m:e>
                            <m:e>
                              <m:r>
                                <a:rPr lang="uk-UA" sz="2800">
                                  <a:latin typeface="Cambria Math" panose="02040503050406030204" pitchFamily="18" charset="0"/>
                                </a:rPr>
                                <m:t>у=</m:t>
                              </m:r>
                              <m:r>
                                <a:rPr lang="uk-UA" sz="2800" b="0" i="0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  <m:r>
                                <a:rPr lang="uk-UA" sz="2800" b="0" i="1" smtClean="0">
                                  <a:latin typeface="Cambria Math" panose="02040503050406030204" pitchFamily="18" charset="0"/>
                                </a:rPr>
                                <m:t>.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sz="20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661" y="3491475"/>
                <a:ext cx="1949636" cy="1053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3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5" grpId="0" build="p"/>
      <p:bldP spid="6" grpId="0"/>
      <p:bldP spid="10" grpId="0" build="p"/>
      <p:bldP spid="11" grpId="0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39470" y="834620"/>
            <a:ext cx="9981742" cy="626535"/>
          </a:xfrm>
          <a:prstGeom prst="rect">
            <a:avLst/>
          </a:prstGeom>
          <a:gradFill flip="none" rotWithShape="1">
            <a:gsLst>
              <a:gs pos="0">
                <a:srgbClr val="A51B49">
                  <a:shade val="30000"/>
                  <a:satMod val="115000"/>
                </a:srgbClr>
              </a:gs>
              <a:gs pos="50000">
                <a:srgbClr val="A51B49">
                  <a:shade val="67500"/>
                  <a:satMod val="115000"/>
                </a:srgbClr>
              </a:gs>
              <a:gs pos="100000">
                <a:srgbClr val="A51B4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 indent="-360363"/>
            <a:r>
              <a:rPr lang="uk-UA" sz="2800" b="1" i="1" dirty="0" smtClean="0">
                <a:solidFill>
                  <a:srgbClr val="FFFF00"/>
                </a:solidFill>
              </a:rPr>
              <a:t>6.</a:t>
            </a:r>
            <a:r>
              <a:rPr lang="ru-RU" sz="2800" b="1" i="1" dirty="0" smtClean="0">
                <a:solidFill>
                  <a:srgbClr val="FFFF00"/>
                </a:solidFill>
              </a:rPr>
              <a:t> </a:t>
            </a:r>
            <a:r>
              <a:rPr lang="ru-RU" sz="2800" i="1" dirty="0" err="1"/>
              <a:t>Розв'яжіть</a:t>
            </a:r>
            <a:r>
              <a:rPr lang="ru-RU" sz="2800" i="1" dirty="0"/>
              <a:t> </a:t>
            </a:r>
            <a:r>
              <a:rPr lang="ru-RU" sz="2800" i="1" dirty="0" err="1" smtClean="0"/>
              <a:t>графічним</a:t>
            </a:r>
            <a:r>
              <a:rPr lang="ru-RU" sz="2800" i="1" dirty="0" smtClean="0"/>
              <a:t> способом </a:t>
            </a:r>
            <a:r>
              <a:rPr lang="ru-RU" sz="2800" i="1" dirty="0"/>
              <a:t>систему </a:t>
            </a:r>
            <a:r>
              <a:rPr lang="ru-RU" sz="2800" i="1" dirty="0" err="1" smtClean="0"/>
              <a:t>рівнянь</a:t>
            </a:r>
            <a:r>
              <a:rPr lang="ru-RU" sz="2800" i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535406" y="1627360"/>
                <a:ext cx="2271055" cy="753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50215" defTabSz="457200">
                  <a:lnSpc>
                    <a:spcPct val="115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000" i="1">
                              <a:solidFill>
                                <a:srgbClr val="FF0000"/>
                              </a:solidFill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uk-UA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2х+7у=12,</m:t>
                              </m:r>
                            </m:e>
                            <m:e>
                              <m:r>
                                <a:rPr lang="uk-UA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3х−2у=−7;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06" y="1627360"/>
                <a:ext cx="2271055" cy="7535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535406" y="2397179"/>
                <a:ext cx="6096000" cy="181152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450215" algn="ctr" defTabSz="4572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uk-UA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Розв’язання</a:t>
                </a:r>
                <a:endParaRPr kumimoji="0" lang="ru-RU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450215" algn="l" defTabSz="4572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uk-UA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1)2х+7у=12;</a:t>
                </a:r>
                <a:endParaRPr kumimoji="0" lang="ru-RU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450215" algn="l" defTabSz="4572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uk-UA" sz="22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7у=12-2х;</a:t>
                </a:r>
                <a:endParaRPr kumimoji="0" lang="ru-RU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450215" algn="l" defTabSz="4572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uk-UA" sz="22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у</a:t>
                </a:r>
                <a:r>
                  <a:rPr kumimoji="0" lang="uk-UA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ru-RU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uk-UA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12−2х</m:t>
                        </m:r>
                      </m:num>
                      <m:den>
                        <m:r>
                          <a:rPr kumimoji="0" lang="uk-UA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kumimoji="0" lang="uk-UA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0" lang="ru-RU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06" y="2397179"/>
                <a:ext cx="6096000" cy="1811522"/>
              </a:xfrm>
              <a:prstGeom prst="rect">
                <a:avLst/>
              </a:prstGeom>
              <a:blipFill rotWithShape="1">
                <a:blip r:embed="rId3"/>
                <a:stretch>
                  <a:fillRect t="-1010" b="-16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571205" y="4208985"/>
                <a:ext cx="6096000" cy="18109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450215" algn="l" defTabSz="4572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uk-UA" sz="22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2)3х-2у=-7;</a:t>
                </a:r>
                <a:endParaRPr kumimoji="0" lang="ru-RU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450215" algn="l" defTabSz="4572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uk-UA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-2у=-7-3х;</a:t>
                </a:r>
                <a:endParaRPr kumimoji="0" lang="ru-RU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450215" algn="l" defTabSz="4572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uk-UA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2у=7+3х;</a:t>
                </a:r>
                <a:endParaRPr kumimoji="0" lang="ru-RU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450215" algn="l" defTabSz="457200" rtl="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uk-UA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у=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ru-RU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uk-UA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7+3</m:t>
                        </m:r>
                        <m:r>
                          <a:rPr kumimoji="0" lang="uk-UA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х</m:t>
                        </m:r>
                      </m:num>
                      <m:den>
                        <m:r>
                          <a:rPr kumimoji="0" lang="uk-UA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uk-UA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0" lang="ru-RU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05" y="4208985"/>
                <a:ext cx="6096000" cy="1810945"/>
              </a:xfrm>
              <a:prstGeom prst="rect">
                <a:avLst/>
              </a:prstGeom>
              <a:blipFill rotWithShape="1">
                <a:blip r:embed="rId4"/>
                <a:stretch>
                  <a:fillRect t="-1007" b="-13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01643"/>
              </p:ext>
            </p:extLst>
          </p:nvPr>
        </p:nvGraphicFramePr>
        <p:xfrm>
          <a:off x="4675770" y="3238273"/>
          <a:ext cx="247176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3920">
                  <a:extLst>
                    <a:ext uri="{9D8B030D-6E8A-4147-A177-3AD203B41FA5}">
                      <a16:colId xmlns:a16="http://schemas.microsoft.com/office/drawing/2014/main" xmlns="" val="1132952798"/>
                    </a:ext>
                  </a:extLst>
                </a:gridCol>
                <a:gridCol w="823920">
                  <a:extLst>
                    <a:ext uri="{9D8B030D-6E8A-4147-A177-3AD203B41FA5}">
                      <a16:colId xmlns:a16="http://schemas.microsoft.com/office/drawing/2014/main" xmlns="" val="1417767727"/>
                    </a:ext>
                  </a:extLst>
                </a:gridCol>
                <a:gridCol w="823920">
                  <a:extLst>
                    <a:ext uri="{9D8B030D-6E8A-4147-A177-3AD203B41FA5}">
                      <a16:colId xmlns:a16="http://schemas.microsoft.com/office/drawing/2014/main" xmlns="" val="1438655691"/>
                    </a:ext>
                  </a:extLst>
                </a:gridCol>
              </a:tblGrid>
              <a:tr h="349851"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2,5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2121694"/>
                  </a:ext>
                </a:extLst>
              </a:tr>
              <a:tr h="349851">
                <a:tc>
                  <a:txBody>
                    <a:bodyPr/>
                    <a:lstStyle/>
                    <a:p>
                      <a:r>
                        <a:rPr lang="uk-UA" dirty="0" smtClean="0"/>
                        <a:t>у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0230934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10784"/>
              </p:ext>
            </p:extLst>
          </p:nvPr>
        </p:nvGraphicFramePr>
        <p:xfrm>
          <a:off x="4672477" y="4924427"/>
          <a:ext cx="2157864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288">
                  <a:extLst>
                    <a:ext uri="{9D8B030D-6E8A-4147-A177-3AD203B41FA5}">
                      <a16:colId xmlns:a16="http://schemas.microsoft.com/office/drawing/2014/main" xmlns="" val="1101027676"/>
                    </a:ext>
                  </a:extLst>
                </a:gridCol>
                <a:gridCol w="719288">
                  <a:extLst>
                    <a:ext uri="{9D8B030D-6E8A-4147-A177-3AD203B41FA5}">
                      <a16:colId xmlns:a16="http://schemas.microsoft.com/office/drawing/2014/main" xmlns="" val="3597510487"/>
                    </a:ext>
                  </a:extLst>
                </a:gridCol>
                <a:gridCol w="719288">
                  <a:extLst>
                    <a:ext uri="{9D8B030D-6E8A-4147-A177-3AD203B41FA5}">
                      <a16:colId xmlns:a16="http://schemas.microsoft.com/office/drawing/2014/main" xmlns="" val="583377603"/>
                    </a:ext>
                  </a:extLst>
                </a:gridCol>
              </a:tblGrid>
              <a:tr h="340280">
                <a:tc>
                  <a:txBody>
                    <a:bodyPr/>
                    <a:lstStyle/>
                    <a:p>
                      <a:r>
                        <a:rPr lang="uk-UA" dirty="0" smtClean="0"/>
                        <a:t>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-1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0686817"/>
                  </a:ext>
                </a:extLst>
              </a:tr>
              <a:tr h="340280">
                <a:tc>
                  <a:txBody>
                    <a:bodyPr/>
                    <a:lstStyle/>
                    <a:p>
                      <a:r>
                        <a:rPr lang="uk-UA" dirty="0" smtClean="0"/>
                        <a:t>у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3,5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1810884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8" t="9989" r="2500" b="8643"/>
          <a:stretch/>
        </p:blipFill>
        <p:spPr bwMode="auto">
          <a:xfrm>
            <a:off x="7554013" y="1642279"/>
            <a:ext cx="4267199" cy="423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82507" y="5873920"/>
            <a:ext cx="2847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Відповідь: (-1;2)</a:t>
            </a:r>
            <a:endParaRPr kumimoji="0" lang="ru-RU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8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1160" y="1126812"/>
            <a:ext cx="634205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Домашнє</a:t>
            </a:r>
            <a:r>
              <a:rPr lang="ru-RU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завдання</a:t>
            </a:r>
            <a:r>
              <a:rPr lang="ru-RU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</a:p>
          <a:p>
            <a:pPr algn="ctr"/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 err="1" smtClean="0"/>
              <a:t>Розд</a:t>
            </a:r>
            <a:r>
              <a:rPr lang="uk-UA" sz="4400" b="1" dirty="0" err="1" smtClean="0"/>
              <a:t>іл</a:t>
            </a:r>
            <a:r>
              <a:rPr lang="uk-UA" sz="4400" b="1" dirty="0" smtClean="0"/>
              <a:t> 5 </a:t>
            </a:r>
            <a:r>
              <a:rPr lang="uk-UA" sz="4400" dirty="0" smtClean="0"/>
              <a:t>– повторити;</a:t>
            </a:r>
            <a:br>
              <a:rPr lang="uk-UA" sz="4400" dirty="0" smtClean="0"/>
            </a:br>
            <a:r>
              <a:rPr lang="uk-UA" sz="4400" dirty="0" smtClean="0"/>
              <a:t>стор.273, </a:t>
            </a:r>
            <a:r>
              <a:rPr lang="uk-UA" sz="4400" b="1" dirty="0" smtClean="0"/>
              <a:t>№2,15(1,2,3)</a:t>
            </a:r>
            <a:r>
              <a:rPr lang="uk-UA" sz="4400" dirty="0" smtClean="0"/>
              <a:t/>
            </a:r>
            <a:br>
              <a:rPr lang="uk-UA" sz="4400" dirty="0" smtClean="0"/>
            </a:br>
            <a:r>
              <a:rPr lang="uk-UA" sz="4400" i="1" dirty="0" smtClean="0"/>
              <a:t>підготуватись </a:t>
            </a:r>
            <a:br>
              <a:rPr lang="uk-UA" sz="4400" i="1" dirty="0" smtClean="0"/>
            </a:br>
            <a:r>
              <a:rPr lang="uk-UA" sz="4400" i="1" dirty="0" smtClean="0"/>
              <a:t>до контрольної роботи</a:t>
            </a:r>
            <a:endParaRPr lang="ru-RU" sz="4400" i="1" dirty="0"/>
          </a:p>
        </p:txBody>
      </p:sp>
    </p:spTree>
    <p:extLst>
      <p:ext uri="{BB962C8B-B14F-4D97-AF65-F5344CB8AC3E}">
        <p14:creationId xmlns:p14="http://schemas.microsoft.com/office/powerpoint/2010/main" val="17764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511</Words>
  <Application>Microsoft Office PowerPoint</Application>
  <PresentationFormat>Произвольный</PresentationFormat>
  <Paragraphs>92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Розділ 5 – повторити; стор.273, №2,15(1,2,3) підготуватись  до контрольної роботи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Yarina</dc:creator>
  <cp:lastModifiedBy>admin</cp:lastModifiedBy>
  <cp:revision>189</cp:revision>
  <dcterms:created xsi:type="dcterms:W3CDTF">2020-03-16T22:40:00Z</dcterms:created>
  <dcterms:modified xsi:type="dcterms:W3CDTF">2022-05-08T12:28:28Z</dcterms:modified>
</cp:coreProperties>
</file>