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78" r:id="rId3"/>
    <p:sldId id="284" r:id="rId4"/>
    <p:sldId id="285" r:id="rId5"/>
    <p:sldId id="286" r:id="rId6"/>
    <p:sldId id="294" r:id="rId7"/>
    <p:sldId id="295" r:id="rId8"/>
    <p:sldId id="296" r:id="rId9"/>
    <p:sldId id="287" r:id="rId10"/>
    <p:sldId id="288" r:id="rId11"/>
    <p:sldId id="299" r:id="rId12"/>
    <p:sldId id="289" r:id="rId13"/>
    <p:sldId id="290" r:id="rId14"/>
    <p:sldId id="300" r:id="rId15"/>
    <p:sldId id="291" r:id="rId16"/>
    <p:sldId id="292" r:id="rId17"/>
    <p:sldId id="293" r:id="rId18"/>
    <p:sldId id="301" r:id="rId19"/>
    <p:sldId id="302" r:id="rId20"/>
    <p:sldId id="303" r:id="rId21"/>
    <p:sldId id="305" r:id="rId22"/>
    <p:sldId id="306" r:id="rId23"/>
    <p:sldId id="308" r:id="rId24"/>
    <p:sldId id="309" r:id="rId25"/>
    <p:sldId id="31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FFFF00"/>
    <a:srgbClr val="FFB441"/>
    <a:srgbClr val="722651"/>
    <a:srgbClr val="DED231"/>
    <a:srgbClr val="C31D58"/>
    <a:srgbClr val="295FFF"/>
    <a:srgbClr val="27C268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№92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430" y="3964265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 smtClean="0">
                <a:solidFill>
                  <a:srgbClr val="2F3242"/>
                </a:solidFill>
              </a:rPr>
              <a:t>Із чого починається літо</a:t>
            </a:r>
            <a:endParaRPr lang="ru-RU" sz="7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64" y="234963"/>
            <a:ext cx="4230329" cy="342186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8736" y="1678675"/>
            <a:ext cx="5944858" cy="488683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Вранці</a:t>
            </a:r>
            <a:r>
              <a:rPr lang="ru-RU" sz="4000" b="1" dirty="0"/>
              <a:t> </a:t>
            </a:r>
            <a:r>
              <a:rPr lang="ru-RU" sz="4000" b="1" dirty="0" err="1"/>
              <a:t>намисто</a:t>
            </a:r>
            <a:r>
              <a:rPr lang="ru-RU" sz="4000" b="1" dirty="0"/>
              <a:t> </a:t>
            </a:r>
            <a:r>
              <a:rPr lang="ru-RU" sz="4000" b="1" dirty="0" err="1"/>
              <a:t>заблищало</a:t>
            </a:r>
            <a:r>
              <a:rPr lang="ru-RU" sz="4000" b="1" dirty="0"/>
              <a:t>,</a:t>
            </a:r>
            <a:br>
              <a:rPr lang="ru-RU" sz="4000" b="1" dirty="0"/>
            </a:br>
            <a:r>
              <a:rPr lang="ru-RU" sz="4000" b="1" dirty="0"/>
              <a:t>Всю траву </a:t>
            </a:r>
            <a:r>
              <a:rPr lang="ru-RU" sz="4000" b="1" dirty="0" err="1"/>
              <a:t>воно</a:t>
            </a:r>
            <a:r>
              <a:rPr lang="ru-RU" sz="4000" b="1" dirty="0"/>
              <a:t> заткало.</a:t>
            </a:r>
            <a:br>
              <a:rPr lang="ru-RU" sz="4000" b="1" dirty="0"/>
            </a:br>
            <a:r>
              <a:rPr lang="ru-RU" sz="4000" b="1" dirty="0"/>
              <a:t>А </a:t>
            </a:r>
            <a:r>
              <a:rPr lang="ru-RU" sz="4000" b="1" dirty="0" err="1"/>
              <a:t>пішли</a:t>
            </a:r>
            <a:r>
              <a:rPr lang="ru-RU" sz="4000" b="1" dirty="0"/>
              <a:t> </a:t>
            </a:r>
            <a:r>
              <a:rPr lang="ru-RU" sz="4000" b="1" dirty="0" err="1"/>
              <a:t>шукати</a:t>
            </a:r>
            <a:r>
              <a:rPr lang="ru-RU" sz="4000" b="1" dirty="0"/>
              <a:t> </a:t>
            </a:r>
            <a:r>
              <a:rPr lang="ru-RU" sz="4000" b="1" dirty="0" err="1"/>
              <a:t>їх</a:t>
            </a:r>
            <a:r>
              <a:rPr lang="ru-RU" sz="4000" b="1" dirty="0"/>
              <a:t> вдень,</a:t>
            </a:r>
            <a:br>
              <a:rPr lang="ru-RU" sz="4000" b="1" dirty="0"/>
            </a:br>
            <a:r>
              <a:rPr lang="ru-RU" sz="4000" b="1" dirty="0"/>
              <a:t>І </a:t>
            </a:r>
            <a:r>
              <a:rPr lang="ru-RU" sz="4000" b="1" dirty="0" err="1"/>
              <a:t>ніяк</a:t>
            </a:r>
            <a:r>
              <a:rPr lang="ru-RU" sz="4000" b="1" dirty="0"/>
              <a:t> </a:t>
            </a:r>
            <a:r>
              <a:rPr lang="ru-RU" sz="4000" b="1" dirty="0" err="1"/>
              <a:t>їх</a:t>
            </a:r>
            <a:r>
              <a:rPr lang="ru-RU" sz="4000" b="1" dirty="0"/>
              <a:t> не </a:t>
            </a:r>
            <a:r>
              <a:rPr lang="ru-RU" sz="4000" b="1" dirty="0" err="1"/>
              <a:t>знайдем</a:t>
            </a:r>
            <a:r>
              <a:rPr lang="ru-RU" sz="4000" b="1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30" y="1310185"/>
            <a:ext cx="5628143" cy="34053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833815" y="5045448"/>
            <a:ext cx="24975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800" b="1" dirty="0" smtClean="0">
                <a:solidFill>
                  <a:srgbClr val="2F3242"/>
                </a:solidFill>
              </a:rPr>
              <a:t>Роса</a:t>
            </a:r>
            <a:endParaRPr lang="ru-RU" sz="88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1552" y="1828800"/>
            <a:ext cx="5608872" cy="414446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/>
              <a:t>Сивий</a:t>
            </a:r>
            <a:r>
              <a:rPr lang="ru-RU" sz="4400" b="1" dirty="0"/>
              <a:t> </a:t>
            </a:r>
            <a:r>
              <a:rPr lang="ru-RU" sz="4400" b="1" dirty="0" err="1"/>
              <a:t>дідусь</a:t>
            </a:r>
            <a:r>
              <a:rPr lang="ru-RU" sz="4400" b="1" dirty="0"/>
              <a:t> </a:t>
            </a:r>
            <a:r>
              <a:rPr lang="ru-RU" sz="4400" b="1" dirty="0" err="1"/>
              <a:t>біля</a:t>
            </a:r>
            <a:r>
              <a:rPr lang="ru-RU" sz="4400" b="1" dirty="0"/>
              <a:t> </a:t>
            </a:r>
            <a:r>
              <a:rPr lang="ru-RU" sz="4400" b="1" dirty="0" err="1"/>
              <a:t>воріт</a:t>
            </a:r>
            <a:r>
              <a:rPr lang="ru-RU" sz="4400" b="1" dirty="0"/>
              <a:t/>
            </a:r>
            <a:br>
              <a:rPr lang="ru-RU" sz="4400" b="1" dirty="0"/>
            </a:br>
            <a:r>
              <a:rPr lang="ru-RU" sz="4400" b="1" dirty="0" err="1"/>
              <a:t>Всім</a:t>
            </a:r>
            <a:r>
              <a:rPr lang="ru-RU" sz="4400" b="1" dirty="0"/>
              <a:t> </a:t>
            </a:r>
            <a:r>
              <a:rPr lang="ru-RU" sz="4400" b="1" dirty="0" err="1"/>
              <a:t>очі</a:t>
            </a:r>
            <a:r>
              <a:rPr lang="ru-RU" sz="4400" b="1" dirty="0"/>
              <a:t> </a:t>
            </a:r>
            <a:r>
              <a:rPr lang="ru-RU" sz="4400" b="1" dirty="0" err="1"/>
              <a:t>заволік</a:t>
            </a:r>
            <a:r>
              <a:rPr lang="ru-RU" sz="4400" b="1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75" y="1187355"/>
            <a:ext cx="5345104" cy="40088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383439" y="5196183"/>
            <a:ext cx="3671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800" b="1" dirty="0" smtClean="0">
                <a:solidFill>
                  <a:srgbClr val="2F3242"/>
                </a:solidFill>
              </a:rPr>
              <a:t>Туман</a:t>
            </a:r>
            <a:endParaRPr lang="ru-RU" sz="88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02050" y="1441970"/>
            <a:ext cx="6276171" cy="488655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До якої природи належить туман та роса? До живої чи неживої?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5" y="1298578"/>
            <a:ext cx="4882181" cy="53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9" y="1438317"/>
            <a:ext cx="10689464" cy="5035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9500" y="2021984"/>
            <a:ext cx="60530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C00000"/>
                </a:solidFill>
              </a:rPr>
              <a:t>Туман</a:t>
            </a:r>
            <a:r>
              <a:rPr lang="uk-UA" sz="3600" b="1" dirty="0" smtClean="0">
                <a:solidFill>
                  <a:srgbClr val="2F3242"/>
                </a:solidFill>
              </a:rPr>
              <a:t> – скупчення найдрібніших крапель води або кристалів льоду над поверхнею. Вони роблять повітря непрозорим.</a:t>
            </a:r>
            <a:endParaRPr lang="ru-RU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9" y="1438317"/>
            <a:ext cx="10689464" cy="5035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1983" y="2253803"/>
            <a:ext cx="5422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C00000"/>
                </a:solidFill>
              </a:rPr>
              <a:t>Роса </a:t>
            </a:r>
            <a:r>
              <a:rPr lang="uk-UA" sz="4000" b="1" dirty="0" smtClean="0">
                <a:solidFill>
                  <a:srgbClr val="2F3242"/>
                </a:solidFill>
              </a:rPr>
              <a:t>– краплі води, що осідають на траві вранці та ввечері.</a:t>
            </a:r>
            <a:endParaRPr lang="ru-RU" sz="4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483" y="1546554"/>
            <a:ext cx="7959178" cy="4867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Туман вважають небезпечним явищем природи. Він сильно погіршує видимість і може вплинути на певні види діяльності людини, особливо на транспорт. Через сильний туман літаки залишаються в аеропортах. Щорічно відбуваються численні автомобільні аварії, які є результатом небезпечних дорожніх умов, спричинених туманом.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096" y="1131215"/>
            <a:ext cx="2412471" cy="54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Відгадай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86372" y="1803042"/>
            <a:ext cx="5938448" cy="44045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Вийшла звідкись гарна дівка,</a:t>
            </a:r>
          </a:p>
          <a:p>
            <a:pPr algn="ctr"/>
            <a:r>
              <a:rPr lang="uk-UA" sz="3600" b="1" dirty="0" smtClean="0"/>
              <a:t>На ній стрічка </a:t>
            </a:r>
            <a:r>
              <a:rPr lang="uk-UA" sz="3600" b="1" dirty="0" err="1" smtClean="0"/>
              <a:t>семицвітка</a:t>
            </a:r>
            <a:r>
              <a:rPr lang="uk-UA" sz="3600" b="1" dirty="0" smtClean="0"/>
              <a:t>;</a:t>
            </a:r>
          </a:p>
          <a:p>
            <a:pPr algn="ctr"/>
            <a:r>
              <a:rPr lang="uk-UA" sz="3600" b="1" dirty="0" smtClean="0"/>
              <a:t>А де з річки воду брала,</a:t>
            </a:r>
          </a:p>
          <a:p>
            <a:pPr algn="ctr"/>
            <a:r>
              <a:rPr lang="uk-UA" sz="3600" b="1" dirty="0" smtClean="0"/>
              <a:t>Там коромисло зламала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44" y="1492010"/>
            <a:ext cx="5174289" cy="2647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7003" y="4555991"/>
            <a:ext cx="4422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800" b="1" dirty="0" smtClean="0">
                <a:solidFill>
                  <a:srgbClr val="2F3242"/>
                </a:solidFill>
              </a:rPr>
              <a:t>Веселка</a:t>
            </a:r>
            <a:endParaRPr lang="ru-RU" sz="88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ти думаєш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2469" y="1801505"/>
            <a:ext cx="5820091" cy="4084142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Звідки береться веселка?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 b="7793"/>
          <a:stretch/>
        </p:blipFill>
        <p:spPr>
          <a:xfrm>
            <a:off x="6895200" y="1628665"/>
            <a:ext cx="4214077" cy="49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вірш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4139" y="1241946"/>
            <a:ext cx="5914051" cy="545506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Веселка весельця</a:t>
            </a:r>
          </a:p>
          <a:p>
            <a:pPr algn="ctr"/>
            <a:r>
              <a:rPr lang="uk-UA" sz="2800" b="1" dirty="0" smtClean="0"/>
              <a:t>В ставок опустила</a:t>
            </a:r>
          </a:p>
          <a:p>
            <a:pPr algn="ctr"/>
            <a:r>
              <a:rPr lang="uk-UA" sz="2800" b="1" dirty="0" smtClean="0"/>
              <a:t>І сонячні скельця  </a:t>
            </a:r>
          </a:p>
          <a:p>
            <a:pPr algn="ctr"/>
            <a:r>
              <a:rPr lang="uk-UA" sz="2800" b="1" dirty="0" smtClean="0"/>
              <a:t>В ставку намочила.</a:t>
            </a:r>
          </a:p>
          <a:p>
            <a:pPr algn="ctr"/>
            <a:r>
              <a:rPr lang="uk-UA" sz="2800" b="1" dirty="0" smtClean="0"/>
              <a:t>А жайвір дзвіночком</a:t>
            </a:r>
          </a:p>
          <a:p>
            <a:pPr algn="ctr"/>
            <a:r>
              <a:rPr lang="uk-UA" sz="2800" b="1" dirty="0" smtClean="0"/>
              <a:t> </a:t>
            </a:r>
            <a:r>
              <a:rPr lang="uk-UA" sz="2800" b="1" dirty="0"/>
              <a:t>П</a:t>
            </a:r>
            <a:r>
              <a:rPr lang="uk-UA" sz="2800" b="1" dirty="0" smtClean="0"/>
              <a:t>окликав із неба:</a:t>
            </a:r>
          </a:p>
          <a:p>
            <a:pPr marL="571500" indent="-571500" algn="ctr">
              <a:buFontTx/>
              <a:buChar char="-"/>
            </a:pPr>
            <a:r>
              <a:rPr lang="uk-UA" sz="2800" b="1" dirty="0" smtClean="0"/>
              <a:t>Нумо, підіймайся!</a:t>
            </a:r>
          </a:p>
          <a:p>
            <a:pPr algn="ctr"/>
            <a:r>
              <a:rPr lang="uk-UA" sz="2800" b="1" dirty="0" smtClean="0"/>
              <a:t>Чекаєм на тебе.</a:t>
            </a:r>
          </a:p>
          <a:p>
            <a:pPr algn="ctr"/>
            <a:r>
              <a:rPr lang="uk-UA" sz="2800" b="1" dirty="0" smtClean="0"/>
              <a:t>І сонечко хмарку</a:t>
            </a:r>
          </a:p>
          <a:p>
            <a:pPr algn="ctr"/>
            <a:r>
              <a:rPr lang="uk-UA" sz="2800" b="1" dirty="0" smtClean="0"/>
              <a:t>Промінням прогнало.</a:t>
            </a:r>
          </a:p>
          <a:p>
            <a:pPr algn="ctr"/>
            <a:r>
              <a:rPr lang="uk-UA" sz="2800" b="1" dirty="0" smtClean="0"/>
              <a:t>А де ж та веселка?</a:t>
            </a:r>
          </a:p>
          <a:p>
            <a:pPr algn="ctr"/>
            <a:r>
              <a:rPr lang="uk-UA" sz="2800" b="1" dirty="0" smtClean="0"/>
              <a:t>Була і - пропала.</a:t>
            </a:r>
            <a:endParaRPr lang="uk-UA" sz="32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08" y="1241946"/>
            <a:ext cx="5459310" cy="40734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79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Дай відповідь на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1448" y="1837754"/>
            <a:ext cx="6542558" cy="4636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Без чого не може народитись веселка?</a:t>
            </a:r>
          </a:p>
          <a:p>
            <a:pPr algn="ctr"/>
            <a:r>
              <a:rPr lang="uk-UA" sz="5400" b="1" dirty="0" smtClean="0"/>
              <a:t>Відшукай відповідь у вірші.</a:t>
            </a:r>
            <a:endParaRPr lang="ru-RU" sz="5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0" r="54808" b="9055"/>
          <a:stretch/>
        </p:blipFill>
        <p:spPr>
          <a:xfrm>
            <a:off x="8079099" y="1220225"/>
            <a:ext cx="2907349" cy="54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Розгадай ребус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3" y="2455445"/>
            <a:ext cx="4876800" cy="339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>
            <a:off x="4199889" y="807755"/>
            <a:ext cx="26710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400" b="1" dirty="0" smtClean="0">
                <a:solidFill>
                  <a:srgbClr val="2F3242"/>
                </a:solidFill>
              </a:rPr>
              <a:t>,,</a:t>
            </a:r>
            <a:endParaRPr lang="ru-RU" sz="344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9554" y="1337418"/>
            <a:ext cx="283945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700" b="1" dirty="0" smtClean="0">
                <a:solidFill>
                  <a:srgbClr val="C00000"/>
                </a:solidFill>
              </a:rPr>
              <a:t>О</a:t>
            </a:r>
            <a:endParaRPr lang="ru-RU" sz="28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t="3003" r="282" b="1940"/>
          <a:stretch/>
        </p:blipFill>
        <p:spPr>
          <a:xfrm>
            <a:off x="386366" y="1313646"/>
            <a:ext cx="11590986" cy="5280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581" y="1557268"/>
            <a:ext cx="6928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C00000"/>
                </a:solidFill>
              </a:rPr>
              <a:t>Веселка </a:t>
            </a:r>
            <a:r>
              <a:rPr lang="uk-UA" sz="4000" b="1" dirty="0" smtClean="0">
                <a:solidFill>
                  <a:srgbClr val="2F3242"/>
                </a:solidFill>
              </a:rPr>
              <a:t>– дугоподібна різнокольорова смуга на небі, яка з’являється внаслідок проходження сонячних променів крізь краплини дощу.</a:t>
            </a:r>
            <a:endParaRPr lang="ru-RU" sz="40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речення. Назви кольори веселки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082" y="2524837"/>
            <a:ext cx="11423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0" b="1" dirty="0" smtClean="0">
                <a:solidFill>
                  <a:srgbClr val="FF0000"/>
                </a:solidFill>
              </a:rPr>
              <a:t>Чапля</a:t>
            </a:r>
            <a:r>
              <a:rPr lang="uk-UA" sz="8000" b="1" dirty="0" smtClean="0"/>
              <a:t> </a:t>
            </a:r>
            <a:r>
              <a:rPr lang="uk-UA" sz="8000" b="1" dirty="0" smtClean="0">
                <a:solidFill>
                  <a:srgbClr val="FFB441"/>
                </a:solidFill>
              </a:rPr>
              <a:t>Паву</a:t>
            </a:r>
            <a:r>
              <a:rPr lang="uk-UA" sz="8000" b="1" dirty="0" smtClean="0"/>
              <a:t> </a:t>
            </a:r>
            <a:r>
              <a:rPr lang="uk-UA" sz="8000" b="1" dirty="0" smtClean="0">
                <a:solidFill>
                  <a:srgbClr val="FFFF00"/>
                </a:solidFill>
              </a:rPr>
              <a:t>Жде </a:t>
            </a:r>
            <a:r>
              <a:rPr lang="uk-UA" sz="8000" b="1" dirty="0" smtClean="0">
                <a:solidFill>
                  <a:srgbClr val="00B050"/>
                </a:solidFill>
              </a:rPr>
              <a:t>Завзято</a:t>
            </a:r>
            <a:r>
              <a:rPr lang="uk-UA" sz="8000" b="1" dirty="0" smtClean="0"/>
              <a:t> </a:t>
            </a:r>
            <a:r>
              <a:rPr lang="uk-UA" sz="8000" b="1" dirty="0" smtClean="0">
                <a:solidFill>
                  <a:srgbClr val="2F3242"/>
                </a:solidFill>
              </a:rPr>
              <a:t>–</a:t>
            </a:r>
            <a:r>
              <a:rPr lang="uk-UA" sz="8000" b="1" dirty="0" smtClean="0"/>
              <a:t> </a:t>
            </a:r>
            <a:r>
              <a:rPr lang="uk-UA" sz="8000" b="1" dirty="0" smtClean="0">
                <a:solidFill>
                  <a:srgbClr val="1694E9"/>
                </a:solidFill>
              </a:rPr>
              <a:t>Будуть</a:t>
            </a:r>
            <a:r>
              <a:rPr lang="uk-UA" sz="8000" b="1" dirty="0" smtClean="0"/>
              <a:t> </a:t>
            </a:r>
            <a:r>
              <a:rPr lang="uk-UA" sz="8000" b="1" dirty="0" smtClean="0">
                <a:solidFill>
                  <a:schemeClr val="accent5">
                    <a:lumMod val="75000"/>
                  </a:schemeClr>
                </a:solidFill>
              </a:rPr>
              <a:t>Сани </a:t>
            </a:r>
            <a:r>
              <a:rPr lang="uk-UA" sz="8000" b="1" dirty="0" smtClean="0">
                <a:solidFill>
                  <a:srgbClr val="7030A0"/>
                </a:solidFill>
              </a:rPr>
              <a:t>Фарбувати</a:t>
            </a:r>
            <a:endParaRPr lang="ru-RU" sz="8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Пофантазуй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448" y="2047740"/>
            <a:ext cx="6381476" cy="40310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/>
              <a:t>Спробуй скласти своє речення про кольори веселки.</a:t>
            </a:r>
            <a:endParaRPr lang="ru-RU" sz="6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6" t="-512" r="23186" b="9368"/>
          <a:stretch/>
        </p:blipFill>
        <p:spPr>
          <a:xfrm>
            <a:off x="8144710" y="1049744"/>
            <a:ext cx="2623373" cy="56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6858" y="1456402"/>
            <a:ext cx="6501614" cy="498534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За народною прикметою, побачити веселку – добра ознака. Про що «говорить» веселка? Здавна за веселкою українці передбачали погоду.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77" y="1975017"/>
            <a:ext cx="4944851" cy="33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прикмети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796" y="1456402"/>
            <a:ext cx="7607083" cy="1528549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Веселка з’явилася вранці – на дощ.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4796" y="3187538"/>
            <a:ext cx="7607083" cy="15285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Побачити веселку ввечері – на хорошу погоду.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14795" y="4918674"/>
            <a:ext cx="7607083" cy="1528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У веселці переважає червоний колір – на вітер.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3" b="8753"/>
          <a:stretch/>
        </p:blipFill>
        <p:spPr>
          <a:xfrm>
            <a:off x="8650216" y="1456402"/>
            <a:ext cx="3155097" cy="49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с.55-57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1" r="12540" b="12040"/>
          <a:stretch/>
        </p:blipFill>
        <p:spPr>
          <a:xfrm>
            <a:off x="3971499" y="1056309"/>
            <a:ext cx="4844956" cy="50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Розгадай ребус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3" y="2455445"/>
            <a:ext cx="4876800" cy="339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>
            <a:off x="4199889" y="807755"/>
            <a:ext cx="26710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400" b="1" dirty="0" smtClean="0">
                <a:solidFill>
                  <a:srgbClr val="2F3242"/>
                </a:solidFill>
              </a:rPr>
              <a:t>,,</a:t>
            </a:r>
            <a:endParaRPr lang="ru-RU" sz="34400" b="1" dirty="0">
              <a:solidFill>
                <a:srgbClr val="2F324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3897" y="3765885"/>
            <a:ext cx="49795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3800" b="1" dirty="0" smtClean="0">
                <a:solidFill>
                  <a:srgbClr val="2F3242"/>
                </a:solidFill>
              </a:rPr>
              <a:t>ЛІТАК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2" idx="0"/>
          </p:cNvCxnSpPr>
          <p:nvPr/>
        </p:nvCxnSpPr>
        <p:spPr>
          <a:xfrm>
            <a:off x="8723664" y="3765885"/>
            <a:ext cx="1202389" cy="208046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9573896" y="3765885"/>
            <a:ext cx="1202389" cy="208046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Відповідь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5068" y="1888958"/>
            <a:ext cx="88897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3900" b="1" dirty="0" smtClean="0">
                <a:solidFill>
                  <a:srgbClr val="C00000"/>
                </a:solidFill>
              </a:rPr>
              <a:t>ЛІТО</a:t>
            </a:r>
            <a:endParaRPr lang="ru-RU" sz="23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з </a:t>
            </a:r>
            <a:r>
              <a:rPr lang="uk-UA" sz="2000" b="1" dirty="0" err="1" smtClean="0">
                <a:solidFill>
                  <a:schemeClr val="bg1"/>
                </a:solidFill>
              </a:rPr>
              <a:t>чистомовкою</a:t>
            </a:r>
            <a:r>
              <a:rPr lang="uk-UA" sz="2000" b="1" dirty="0" smtClean="0">
                <a:solidFill>
                  <a:schemeClr val="bg1"/>
                </a:solidFill>
              </a:rPr>
              <a:t>. Доповни речення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978" y="2081463"/>
            <a:ext cx="108163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То-то- то – надходить тепле___________</a:t>
            </a:r>
          </a:p>
          <a:p>
            <a:endParaRPr lang="uk-UA" sz="4400" b="1" dirty="0" smtClean="0">
              <a:solidFill>
                <a:srgbClr val="C00000"/>
              </a:solidFill>
            </a:endParaRPr>
          </a:p>
          <a:p>
            <a:r>
              <a:rPr lang="uk-UA" sz="4400" b="1" dirty="0" err="1" smtClean="0">
                <a:solidFill>
                  <a:schemeClr val="accent6">
                    <a:lumMod val="75000"/>
                  </a:schemeClr>
                </a:solidFill>
              </a:rPr>
              <a:t>Ло-ло-ло</a:t>
            </a:r>
            <a:r>
              <a:rPr lang="uk-UA" sz="4400" b="1" dirty="0" smtClean="0">
                <a:solidFill>
                  <a:schemeClr val="accent6">
                    <a:lumMod val="75000"/>
                  </a:schemeClr>
                </a:solidFill>
              </a:rPr>
              <a:t> – несе радість і _____________</a:t>
            </a:r>
          </a:p>
          <a:p>
            <a:endParaRPr lang="uk-UA" sz="4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uk-UA" sz="4400" b="1" dirty="0" smtClean="0">
                <a:solidFill>
                  <a:schemeClr val="accent1">
                    <a:lumMod val="50000"/>
                  </a:schemeClr>
                </a:solidFill>
              </a:rPr>
              <a:t>Ай-ай-ай – зріє гарний_______________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1629" y="2056273"/>
            <a:ext cx="1636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rgbClr val="C00000"/>
                </a:solidFill>
              </a:rPr>
              <a:t>літо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628" y="3315021"/>
            <a:ext cx="1636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chemeClr val="accent6">
                    <a:lumMod val="75000"/>
                  </a:schemeClr>
                </a:solidFill>
              </a:rPr>
              <a:t>тепло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8597" y="4573769"/>
            <a:ext cx="2561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olidFill>
                  <a:schemeClr val="accent1">
                    <a:lumMod val="50000"/>
                  </a:schemeClr>
                </a:solidFill>
              </a:rPr>
              <a:t>урожай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6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«Мікрофон»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68884" y="2115402"/>
            <a:ext cx="5932167" cy="387205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Які відчуття, спогади викликає у вас літо?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50" y="1332377"/>
            <a:ext cx="4426080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3079" y="1441969"/>
            <a:ext cx="6905769" cy="505724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Літо – найтепліша пора року.</a:t>
            </a:r>
          </a:p>
          <a:p>
            <a:pPr algn="ctr"/>
            <a:r>
              <a:rPr lang="uk-UA" sz="4000" b="1" dirty="0" smtClean="0"/>
              <a:t>Сонце знаходиться високо над землею і добре прогріває ґрунт і воду. Всередині літа 22 червня, - найдовший день року.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13" y="1733266"/>
            <a:ext cx="4357663" cy="43576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2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Які ознаки літа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4388571" y="3327484"/>
            <a:ext cx="3606013" cy="1460310"/>
          </a:xfrm>
          <a:prstGeom prst="ellipse">
            <a:avLst/>
          </a:prstGeom>
          <a:solidFill>
            <a:srgbClr val="C0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 smtClean="0"/>
              <a:t>Літо</a:t>
            </a:r>
            <a:endParaRPr lang="ru-RU" sz="7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25467" y="1328292"/>
            <a:ext cx="3613653" cy="11737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Підвищення температури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0559" y="1662863"/>
            <a:ext cx="3613653" cy="117370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День довший за ніч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721629" y="5393648"/>
            <a:ext cx="3613653" cy="11737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Зміни в житті людей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077" y="3614086"/>
            <a:ext cx="3613653" cy="1173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Зміни в природі</a:t>
            </a:r>
            <a:endParaRPr lang="ru-RU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721629" y="1426414"/>
            <a:ext cx="3613653" cy="11737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Поява плодів</a:t>
            </a:r>
            <a:endParaRPr lang="ru-RU" sz="3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34400" y="5310596"/>
            <a:ext cx="3951998" cy="1299320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Опади у вигляді граду</a:t>
            </a:r>
            <a:endParaRPr lang="ru-RU" sz="3600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4220" y="3184559"/>
            <a:ext cx="3671247" cy="18162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У тварин з’являється потомство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3859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5655" y="1760561"/>
            <a:ext cx="6039044" cy="437859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Які літні явища характерні для неживої природи?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r="10904" b="8173"/>
          <a:stretch/>
        </p:blipFill>
        <p:spPr>
          <a:xfrm>
            <a:off x="7912697" y="1312125"/>
            <a:ext cx="2841738" cy="52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477</Words>
  <Application>Microsoft Office PowerPoint</Application>
  <PresentationFormat>Произвольный</PresentationFormat>
  <Paragraphs>139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127</cp:revision>
  <dcterms:created xsi:type="dcterms:W3CDTF">2018-01-05T16:38:53Z</dcterms:created>
  <dcterms:modified xsi:type="dcterms:W3CDTF">2022-04-21T14:06:10Z</dcterms:modified>
</cp:coreProperties>
</file>