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9"/>
  </p:normalViewPr>
  <p:slideViewPr>
    <p:cSldViewPr snapToGrid="0">
      <p:cViewPr varScale="1">
        <p:scale>
          <a:sx n="91" d="100"/>
          <a:sy n="91" d="100"/>
        </p:scale>
        <p:origin x="78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9ada5c881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9ada5c881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b9ada5c881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b9ada5c881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b9ada5c88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b9ada5c88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9ada5c88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9ada5c88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b9ada5c88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b9ada5c88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b9ada5c88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b9ada5c88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9ada5c881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b9ada5c881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b9ada5c88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b9ada5c88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b9ada5c88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b9ada5c88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b9ada5c88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b9ada5c88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b9ada5c88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b9ada5c88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b9ada5c88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b9ada5c88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b9ada5c88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b9ada5c88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b9ada5c88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b9ada5c88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b9ada5c88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b9ada5c88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uk"/>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MzNcHt0xwvo"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56" name="Google Shape;56;p1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0" y="0"/>
            <a:ext cx="91440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805050" y="2141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uk" b="1">
                <a:solidFill>
                  <a:srgbClr val="000000"/>
                </a:solidFill>
                <a:latin typeface="Times New Roman"/>
                <a:ea typeface="Times New Roman"/>
                <a:cs typeface="Times New Roman"/>
                <a:sym typeface="Times New Roman"/>
              </a:rPr>
              <a:t>                       Скульптура рококо</a:t>
            </a:r>
            <a:endParaRPr b="1">
              <a:solidFill>
                <a:srgbClr val="000000"/>
              </a:solidFill>
              <a:latin typeface="Times New Roman"/>
              <a:ea typeface="Times New Roman"/>
              <a:cs typeface="Times New Roman"/>
              <a:sym typeface="Times New Roman"/>
            </a:endParaRPr>
          </a:p>
        </p:txBody>
      </p:sp>
      <p:sp>
        <p:nvSpPr>
          <p:cNvPr id="116" name="Google Shape;116;p22"/>
          <p:cNvSpPr txBox="1">
            <a:spLocks noGrp="1"/>
          </p:cNvSpPr>
          <p:nvPr>
            <p:ph type="body" idx="1"/>
          </p:nvPr>
        </p:nvSpPr>
        <p:spPr>
          <a:xfrm>
            <a:off x="419875" y="786800"/>
            <a:ext cx="4414800" cy="4115400"/>
          </a:xfrm>
          <a:prstGeom prst="rect">
            <a:avLst/>
          </a:prstGeom>
        </p:spPr>
        <p:txBody>
          <a:bodyPr spcFirstLastPara="1" wrap="square" lIns="91425" tIns="91425" rIns="91425" bIns="91425" anchor="t" anchorCtr="0">
            <a:normAutofit lnSpcReduction="10000"/>
          </a:bodyPr>
          <a:lstStyle/>
          <a:p>
            <a:pPr marL="0" lvl="0" indent="-95250" algn="l" rtl="0">
              <a:spcBef>
                <a:spcPts val="0"/>
              </a:spcBef>
              <a:spcAft>
                <a:spcPts val="0"/>
              </a:spcAft>
              <a:buClr>
                <a:schemeClr val="dk1"/>
              </a:buClr>
              <a:buSzPts val="1100"/>
              <a:buFont typeface="Arial"/>
              <a:buNone/>
            </a:pPr>
            <a:r>
              <a:rPr lang="uk" sz="1500" b="1">
                <a:solidFill>
                  <a:schemeClr val="dk1"/>
                </a:solidFill>
                <a:highlight>
                  <a:srgbClr val="FFFFFF"/>
                </a:highlight>
                <a:latin typeface="Times New Roman"/>
                <a:ea typeface="Times New Roman"/>
                <a:cs typeface="Times New Roman"/>
                <a:sym typeface="Times New Roman"/>
              </a:rPr>
              <a:t> </a:t>
            </a:r>
            <a:endParaRPr sz="1916" b="1">
              <a:solidFill>
                <a:schemeClr val="dk1"/>
              </a:solidFill>
              <a:highlight>
                <a:srgbClr val="FFFFFF"/>
              </a:highlight>
              <a:latin typeface="Times New Roman"/>
              <a:ea typeface="Times New Roman"/>
              <a:cs typeface="Times New Roman"/>
              <a:sym typeface="Times New Roman"/>
            </a:endParaRPr>
          </a:p>
          <a:p>
            <a:pPr marL="0" lvl="0" indent="-95250" algn="l" rtl="0">
              <a:spcBef>
                <a:spcPts val="0"/>
              </a:spcBef>
              <a:spcAft>
                <a:spcPts val="0"/>
              </a:spcAft>
              <a:buClr>
                <a:schemeClr val="dk1"/>
              </a:buClr>
              <a:buSzPts val="1100"/>
              <a:buFont typeface="Arial"/>
              <a:buNone/>
            </a:pPr>
            <a:r>
              <a:rPr lang="uk" sz="1816" b="1">
                <a:solidFill>
                  <a:schemeClr val="dk1"/>
                </a:solidFill>
                <a:highlight>
                  <a:srgbClr val="FFFFFF"/>
                </a:highlight>
                <a:latin typeface="Times New Roman"/>
                <a:ea typeface="Times New Roman"/>
                <a:cs typeface="Times New Roman"/>
                <a:sym typeface="Times New Roman"/>
              </a:rPr>
              <a:t>Великого поширення в мистецтві рококо і всього XVIII століття отримали портретні бюсти і маленькі скульптурні групи або статуї купальпиць, німф, амурів.</a:t>
            </a:r>
            <a:endParaRPr sz="1816" b="1">
              <a:solidFill>
                <a:schemeClr val="dk1"/>
              </a:solidFill>
              <a:highlight>
                <a:srgbClr val="FFFFFF"/>
              </a:highlight>
              <a:latin typeface="Times New Roman"/>
              <a:ea typeface="Times New Roman"/>
              <a:cs typeface="Times New Roman"/>
              <a:sym typeface="Times New Roman"/>
            </a:endParaRPr>
          </a:p>
          <a:p>
            <a:pPr marL="0" lvl="0" indent="-95250" algn="l" rtl="0">
              <a:spcBef>
                <a:spcPts val="0"/>
              </a:spcBef>
              <a:spcAft>
                <a:spcPts val="0"/>
              </a:spcAft>
              <a:buNone/>
            </a:pPr>
            <a:r>
              <a:rPr lang="uk" sz="1816" b="1">
                <a:solidFill>
                  <a:schemeClr val="dk1"/>
                </a:solidFill>
                <a:highlight>
                  <a:srgbClr val="FFFFFF"/>
                </a:highlight>
                <a:latin typeface="Times New Roman"/>
                <a:ea typeface="Times New Roman"/>
                <a:cs typeface="Times New Roman"/>
                <a:sym typeface="Times New Roman"/>
              </a:rPr>
              <a:t>Найвідоміші скульптори: Е. Фальконе, Ж.-Б. Лемуан, Ж.П. Пігаль, Клодіон, Ж. Гудон, М. Браун.</a:t>
            </a:r>
            <a:endParaRPr sz="1816" b="1">
              <a:solidFill>
                <a:schemeClr val="dk1"/>
              </a:solidFill>
              <a:highlight>
                <a:srgbClr val="FFFFFF"/>
              </a:highlight>
              <a:latin typeface="Times New Roman"/>
              <a:ea typeface="Times New Roman"/>
              <a:cs typeface="Times New Roman"/>
              <a:sym typeface="Times New Roman"/>
            </a:endParaRPr>
          </a:p>
          <a:p>
            <a:pPr marL="0" lvl="0" indent="-95250" algn="l" rtl="0">
              <a:spcBef>
                <a:spcPts val="0"/>
              </a:spcBef>
              <a:spcAft>
                <a:spcPts val="0"/>
              </a:spcAft>
              <a:buClr>
                <a:schemeClr val="dk1"/>
              </a:buClr>
              <a:buSzPts val="1100"/>
              <a:buFont typeface="Arial"/>
              <a:buNone/>
            </a:pPr>
            <a:endParaRPr sz="1816" b="1">
              <a:solidFill>
                <a:schemeClr val="dk1"/>
              </a:solidFill>
              <a:highlight>
                <a:srgbClr val="FFFFFF"/>
              </a:highlight>
              <a:latin typeface="Times New Roman"/>
              <a:ea typeface="Times New Roman"/>
              <a:cs typeface="Times New Roman"/>
              <a:sym typeface="Times New Roman"/>
            </a:endParaRPr>
          </a:p>
          <a:p>
            <a:pPr marL="0" lvl="0" indent="-95250" algn="l" rtl="0">
              <a:spcBef>
                <a:spcPts val="0"/>
              </a:spcBef>
              <a:spcAft>
                <a:spcPts val="0"/>
              </a:spcAft>
              <a:buClr>
                <a:schemeClr val="dk1"/>
              </a:buClr>
              <a:buSzPts val="1100"/>
              <a:buFont typeface="Arial"/>
              <a:buNone/>
            </a:pPr>
            <a:r>
              <a:rPr lang="uk" sz="2100" b="1">
                <a:solidFill>
                  <a:srgbClr val="CC0000"/>
                </a:solidFill>
                <a:highlight>
                  <a:srgbClr val="FFFFFF"/>
                </a:highlight>
                <a:latin typeface="Times New Roman"/>
                <a:ea typeface="Times New Roman"/>
                <a:cs typeface="Times New Roman"/>
                <a:sym typeface="Times New Roman"/>
              </a:rPr>
              <a:t>Види скульптури:</a:t>
            </a:r>
            <a:r>
              <a:rPr lang="uk" sz="1900" b="1">
                <a:solidFill>
                  <a:srgbClr val="2C2C2C"/>
                </a:solidFill>
                <a:highlight>
                  <a:srgbClr val="FFFFFF"/>
                </a:highlight>
                <a:latin typeface="Times New Roman"/>
                <a:ea typeface="Times New Roman"/>
                <a:cs typeface="Times New Roman"/>
                <a:sym typeface="Times New Roman"/>
              </a:rPr>
              <a:t> рельєфи, невеликі статуї для садів, парків та приміщень, фонтанні скульптури.</a:t>
            </a:r>
            <a:endParaRPr/>
          </a:p>
          <a:p>
            <a:pPr marL="0" lvl="0" indent="0" algn="l" rtl="0">
              <a:spcBef>
                <a:spcPts val="0"/>
              </a:spcBef>
              <a:spcAft>
                <a:spcPts val="1200"/>
              </a:spcAft>
              <a:buNone/>
            </a:pPr>
            <a:endParaRPr/>
          </a:p>
        </p:txBody>
      </p:sp>
      <p:pic>
        <p:nvPicPr>
          <p:cNvPr id="117" name="Google Shape;117;p2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502575" y="257913"/>
            <a:ext cx="2462859" cy="3283812"/>
          </a:xfrm>
          <a:prstGeom prst="rect">
            <a:avLst/>
          </a:prstGeom>
          <a:noFill/>
          <a:ln>
            <a:noFill/>
          </a:ln>
        </p:spPr>
      </p:pic>
      <p:sp>
        <p:nvSpPr>
          <p:cNvPr id="118" name="Google Shape;118;p22"/>
          <p:cNvSpPr txBox="1"/>
          <p:nvPr/>
        </p:nvSpPr>
        <p:spPr>
          <a:xfrm>
            <a:off x="6812525" y="3541725"/>
            <a:ext cx="3243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uk"/>
              <a:t>Е. Фальконе, “Амур””</a:t>
            </a:r>
            <a:endParaRPr/>
          </a:p>
        </p:txBody>
      </p:sp>
      <p:pic>
        <p:nvPicPr>
          <p:cNvPr id="119" name="Google Shape;119;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71150" y="1763900"/>
            <a:ext cx="1931500" cy="2930225"/>
          </a:xfrm>
          <a:prstGeom prst="rect">
            <a:avLst/>
          </a:prstGeom>
          <a:noFill/>
          <a:ln>
            <a:noFill/>
          </a:ln>
        </p:spPr>
      </p:pic>
      <p:sp>
        <p:nvSpPr>
          <p:cNvPr id="120" name="Google Shape;120;p22"/>
          <p:cNvSpPr txBox="1"/>
          <p:nvPr/>
        </p:nvSpPr>
        <p:spPr>
          <a:xfrm>
            <a:off x="3978350" y="4743300"/>
            <a:ext cx="331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uk"/>
              <a:t>Ж.Б.Пігаль, “Портрет невідомої”</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64200" y="203600"/>
            <a:ext cx="8520600" cy="572700"/>
          </a:xfrm>
          <a:prstGeom prst="rect">
            <a:avLst/>
          </a:prstGeom>
        </p:spPr>
        <p:txBody>
          <a:bodyPr spcFirstLastPara="1" wrap="square" lIns="91425" tIns="91425" rIns="91425" bIns="91425" anchor="t" anchorCtr="0">
            <a:normAutofit fontScale="90000"/>
          </a:bodyPr>
          <a:lstStyle/>
          <a:p>
            <a:pPr marL="0" lvl="0" indent="-95250" algn="l" rtl="0">
              <a:lnSpc>
                <a:spcPct val="115000"/>
              </a:lnSpc>
              <a:spcBef>
                <a:spcPts val="0"/>
              </a:spcBef>
              <a:spcAft>
                <a:spcPts val="0"/>
              </a:spcAft>
              <a:buNone/>
            </a:pPr>
            <a:r>
              <a:rPr lang="uk" sz="1400" b="1">
                <a:highlight>
                  <a:srgbClr val="FFFFFF"/>
                </a:highlight>
                <a:latin typeface="Times New Roman"/>
                <a:ea typeface="Times New Roman"/>
                <a:cs typeface="Times New Roman"/>
                <a:sym typeface="Times New Roman"/>
              </a:rPr>
              <a:t>           </a:t>
            </a:r>
            <a:r>
              <a:rPr lang="uk" sz="1844" b="1">
                <a:highlight>
                  <a:srgbClr val="FFFFFF"/>
                </a:highlight>
                <a:latin typeface="Times New Roman"/>
                <a:ea typeface="Times New Roman"/>
                <a:cs typeface="Times New Roman"/>
                <a:sym typeface="Times New Roman"/>
              </a:rPr>
              <a:t> </a:t>
            </a:r>
            <a:r>
              <a:rPr lang="uk" sz="2066" b="1">
                <a:highlight>
                  <a:srgbClr val="FFFFFF"/>
                </a:highlight>
                <a:latin typeface="Times New Roman"/>
                <a:ea typeface="Times New Roman"/>
                <a:cs typeface="Times New Roman"/>
                <a:sym typeface="Times New Roman"/>
              </a:rPr>
              <a:t>Розгляньте ілюстрації, на яких зображені скульптури стилю рококо,</a:t>
            </a:r>
            <a:endParaRPr sz="2066" b="1">
              <a:highlight>
                <a:srgbClr val="FFFFFF"/>
              </a:highlight>
              <a:latin typeface="Times New Roman"/>
              <a:ea typeface="Times New Roman"/>
              <a:cs typeface="Times New Roman"/>
              <a:sym typeface="Times New Roman"/>
            </a:endParaRPr>
          </a:p>
          <a:p>
            <a:pPr marL="0" lvl="0" indent="-95250" algn="l" rtl="0">
              <a:lnSpc>
                <a:spcPct val="115000"/>
              </a:lnSpc>
              <a:spcBef>
                <a:spcPts val="0"/>
              </a:spcBef>
              <a:spcAft>
                <a:spcPts val="0"/>
              </a:spcAft>
              <a:buClr>
                <a:schemeClr val="dk1"/>
              </a:buClr>
              <a:buSzPct val="53225"/>
              <a:buFont typeface="Arial"/>
              <a:buNone/>
            </a:pPr>
            <a:r>
              <a:rPr lang="uk" sz="2066" b="1">
                <a:highlight>
                  <a:srgbClr val="FFFFFF"/>
                </a:highlight>
                <a:latin typeface="Times New Roman"/>
                <a:ea typeface="Times New Roman"/>
                <a:cs typeface="Times New Roman"/>
                <a:sym typeface="Times New Roman"/>
              </a:rPr>
              <a:t>                                        дайте відповіді на запитання.</a:t>
            </a:r>
            <a:endParaRPr sz="2066" b="1">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ct val="59638"/>
              <a:buFont typeface="Arial"/>
              <a:buNone/>
            </a:pPr>
            <a:r>
              <a:rPr lang="uk" sz="1844" b="1">
                <a:highlight>
                  <a:srgbClr val="FFFFFF"/>
                </a:highlight>
                <a:latin typeface="Times New Roman"/>
                <a:ea typeface="Times New Roman"/>
                <a:cs typeface="Times New Roman"/>
                <a:sym typeface="Times New Roman"/>
              </a:rPr>
              <a:t>1. Які характерні риси скульптури рококо притаманні цим зразкам?</a:t>
            </a:r>
            <a:endParaRPr sz="1844" b="1">
              <a:highlight>
                <a:srgbClr val="FFFFFF"/>
              </a:highlight>
              <a:latin typeface="Times New Roman"/>
              <a:ea typeface="Times New Roman"/>
              <a:cs typeface="Times New Roman"/>
              <a:sym typeface="Times New Roman"/>
            </a:endParaRPr>
          </a:p>
          <a:p>
            <a:pPr marL="0" lvl="0" indent="0" algn="just" rtl="0">
              <a:lnSpc>
                <a:spcPct val="115000"/>
              </a:lnSpc>
              <a:spcBef>
                <a:spcPts val="400"/>
              </a:spcBef>
              <a:spcAft>
                <a:spcPts val="0"/>
              </a:spcAft>
              <a:buClr>
                <a:schemeClr val="dk1"/>
              </a:buClr>
              <a:buSzPct val="59638"/>
              <a:buFont typeface="Arial"/>
              <a:buNone/>
            </a:pPr>
            <a:r>
              <a:rPr lang="uk" sz="1844" b="1">
                <a:highlight>
                  <a:srgbClr val="FFFFFF"/>
                </a:highlight>
                <a:latin typeface="Times New Roman"/>
                <a:ea typeface="Times New Roman"/>
                <a:cs typeface="Times New Roman"/>
                <a:sym typeface="Times New Roman"/>
              </a:rPr>
              <a:t>2. Охарактеризуйте засоби виразності скульптур цього стилю.</a:t>
            </a:r>
            <a:endParaRPr sz="1844" b="1">
              <a:highlight>
                <a:srgbClr val="FFFFFF"/>
              </a:highlight>
              <a:latin typeface="Times New Roman"/>
              <a:ea typeface="Times New Roman"/>
              <a:cs typeface="Times New Roman"/>
              <a:sym typeface="Times New Roman"/>
            </a:endParaRPr>
          </a:p>
          <a:p>
            <a:pPr marL="0" lvl="0" indent="0" algn="just" rtl="0">
              <a:lnSpc>
                <a:spcPct val="115000"/>
              </a:lnSpc>
              <a:spcBef>
                <a:spcPts val="400"/>
              </a:spcBef>
              <a:spcAft>
                <a:spcPts val="400"/>
              </a:spcAft>
              <a:buClr>
                <a:schemeClr val="dk1"/>
              </a:buClr>
              <a:buSzPct val="59638"/>
              <a:buFont typeface="Arial"/>
              <a:buNone/>
            </a:pPr>
            <a:r>
              <a:rPr lang="uk" sz="1844" b="1">
                <a:highlight>
                  <a:srgbClr val="FFFFFF"/>
                </a:highlight>
                <a:latin typeface="Times New Roman"/>
                <a:ea typeface="Times New Roman"/>
                <a:cs typeface="Times New Roman"/>
                <a:sym typeface="Times New Roman"/>
              </a:rPr>
              <a:t>3. Порівняйте скульптурні твори рококо і бароко. Назвіть їхні спільні та відмінні риси.</a:t>
            </a:r>
            <a:endParaRPr sz="3244"/>
          </a:p>
        </p:txBody>
      </p:sp>
      <p:pic>
        <p:nvPicPr>
          <p:cNvPr id="126" name="Google Shape;126;p2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427600" y="1991187"/>
            <a:ext cx="1611962" cy="2599975"/>
          </a:xfrm>
          <a:prstGeom prst="rect">
            <a:avLst/>
          </a:prstGeom>
          <a:noFill/>
          <a:ln>
            <a:noFill/>
          </a:ln>
        </p:spPr>
      </p:pic>
      <p:pic>
        <p:nvPicPr>
          <p:cNvPr id="127" name="Google Shape;127;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490450" y="2181337"/>
            <a:ext cx="1805800" cy="2409801"/>
          </a:xfrm>
          <a:prstGeom prst="rect">
            <a:avLst/>
          </a:prstGeom>
          <a:noFill/>
          <a:ln>
            <a:noFill/>
          </a:ln>
        </p:spPr>
      </p:pic>
      <p:pic>
        <p:nvPicPr>
          <p:cNvPr id="128" name="Google Shape;128;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593150" y="1973425"/>
            <a:ext cx="2262225" cy="2635501"/>
          </a:xfrm>
          <a:prstGeom prst="rect">
            <a:avLst/>
          </a:prstGeom>
          <a:noFill/>
          <a:ln>
            <a:noFill/>
          </a:ln>
        </p:spPr>
      </p:pic>
      <p:sp>
        <p:nvSpPr>
          <p:cNvPr id="129" name="Google Shape;129;p23"/>
          <p:cNvSpPr txBox="1"/>
          <p:nvPr/>
        </p:nvSpPr>
        <p:spPr>
          <a:xfrm>
            <a:off x="1354125" y="4485150"/>
            <a:ext cx="30546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uk" sz="1100"/>
              <a:t>Ж. Б. Пігаль, “Амур, </a:t>
            </a:r>
            <a:endParaRPr sz="1100"/>
          </a:p>
          <a:p>
            <a:pPr marL="0" lvl="0" indent="0" algn="l" rtl="0">
              <a:spcBef>
                <a:spcPts val="0"/>
              </a:spcBef>
              <a:spcAft>
                <a:spcPts val="0"/>
              </a:spcAft>
              <a:buNone/>
            </a:pPr>
            <a:r>
              <a:rPr lang="uk" sz="1100"/>
              <a:t>який зав’язує сандалю”</a:t>
            </a:r>
            <a:endParaRPr sz="1100"/>
          </a:p>
        </p:txBody>
      </p:sp>
      <p:sp>
        <p:nvSpPr>
          <p:cNvPr id="130" name="Google Shape;130;p23"/>
          <p:cNvSpPr txBox="1"/>
          <p:nvPr/>
        </p:nvSpPr>
        <p:spPr>
          <a:xfrm>
            <a:off x="3490438" y="4546650"/>
            <a:ext cx="195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uk"/>
              <a:t>Е. Фальконе, “Амур”</a:t>
            </a:r>
            <a:endParaRPr/>
          </a:p>
        </p:txBody>
      </p:sp>
      <p:sp>
        <p:nvSpPr>
          <p:cNvPr id="131" name="Google Shape;131;p23"/>
          <p:cNvSpPr txBox="1"/>
          <p:nvPr/>
        </p:nvSpPr>
        <p:spPr>
          <a:xfrm>
            <a:off x="5593150" y="4546650"/>
            <a:ext cx="255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uk"/>
              <a:t>Клодіон, “Поезія і музика”</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a:spLocks noGrp="1"/>
          </p:cNvSpPr>
          <p:nvPr>
            <p:ph type="title"/>
          </p:nvPr>
        </p:nvSpPr>
        <p:spPr>
          <a:xfrm>
            <a:off x="2393300" y="54925"/>
            <a:ext cx="65439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uk" b="1">
                <a:latin typeface="Times New Roman"/>
                <a:ea typeface="Times New Roman"/>
                <a:cs typeface="Times New Roman"/>
                <a:sym typeface="Times New Roman"/>
              </a:rPr>
              <a:t>Посуд і дрібна пластика</a:t>
            </a:r>
            <a:endParaRPr b="1">
              <a:latin typeface="Times New Roman"/>
              <a:ea typeface="Times New Roman"/>
              <a:cs typeface="Times New Roman"/>
              <a:sym typeface="Times New Roman"/>
            </a:endParaRPr>
          </a:p>
        </p:txBody>
      </p:sp>
      <p:sp>
        <p:nvSpPr>
          <p:cNvPr id="137" name="Google Shape;137;p24"/>
          <p:cNvSpPr txBox="1">
            <a:spLocks noGrp="1"/>
          </p:cNvSpPr>
          <p:nvPr>
            <p:ph type="body" idx="1"/>
          </p:nvPr>
        </p:nvSpPr>
        <p:spPr>
          <a:xfrm>
            <a:off x="311700" y="425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uk" b="1">
                <a:solidFill>
                  <a:srgbClr val="000000"/>
                </a:solidFill>
                <a:latin typeface="Times New Roman"/>
                <a:ea typeface="Times New Roman"/>
                <a:cs typeface="Times New Roman"/>
                <a:sym typeface="Times New Roman"/>
              </a:rPr>
              <a:t>У часи панування рококо важливою частиною архітектурної композиції була скульптура і орнамент, переважно різьблений, у формі мушлі.</a:t>
            </a:r>
            <a:endParaRPr b="1">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r>
              <a:rPr lang="uk" b="1">
                <a:solidFill>
                  <a:srgbClr val="000000"/>
                </a:solidFill>
                <a:latin typeface="Times New Roman"/>
                <a:ea typeface="Times New Roman"/>
                <a:cs typeface="Times New Roman"/>
                <a:sym typeface="Times New Roman"/>
              </a:rPr>
              <a:t>Скульптурні прикраси інтер’єрів найвідомішого французького майстра рококо Жана-Батиста Лемуана вирізняються граційністю, ліричністю , асимітричністю композицій.</a:t>
            </a:r>
            <a:endParaRPr b="1">
              <a:solidFill>
                <a:srgbClr val="000000"/>
              </a:solidFill>
              <a:latin typeface="Times New Roman"/>
              <a:ea typeface="Times New Roman"/>
              <a:cs typeface="Times New Roman"/>
              <a:sym typeface="Times New Roman"/>
            </a:endParaRPr>
          </a:p>
        </p:txBody>
      </p:sp>
      <p:pic>
        <p:nvPicPr>
          <p:cNvPr id="138" name="Google Shape;138;p24"/>
          <p:cNvPicPr preferRelativeResize="0"/>
          <p:nvPr/>
        </p:nvPicPr>
        <p:blipFill>
          <a:blip r:embed="rId3">
            <a:alphaModFix/>
          </a:blip>
          <a:stretch>
            <a:fillRect/>
          </a:stretch>
        </p:blipFill>
        <p:spPr>
          <a:xfrm>
            <a:off x="2002562" y="2256850"/>
            <a:ext cx="5914325" cy="2671400"/>
          </a:xfrm>
          <a:prstGeom prst="rect">
            <a:avLst/>
          </a:prstGeom>
          <a:noFill/>
          <a:ln>
            <a:noFill/>
          </a:ln>
        </p:spPr>
      </p:pic>
      <p:sp>
        <p:nvSpPr>
          <p:cNvPr id="139" name="Google Shape;139;p24"/>
          <p:cNvSpPr txBox="1"/>
          <p:nvPr/>
        </p:nvSpPr>
        <p:spPr>
          <a:xfrm>
            <a:off x="293900" y="3387950"/>
            <a:ext cx="15639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uk"/>
              <a:t>Жан Батист Лемуан. Барельєфи зали готелю Субіз. Париж, Франція</a:t>
            </a:r>
            <a:endParaRPr/>
          </a:p>
        </p:txBody>
      </p:sp>
      <p:sp>
        <p:nvSpPr>
          <p:cNvPr id="140" name="Google Shape;140;p24"/>
          <p:cNvSpPr txBox="1"/>
          <p:nvPr/>
        </p:nvSpPr>
        <p:spPr>
          <a:xfrm>
            <a:off x="8061650" y="3841875"/>
            <a:ext cx="608700" cy="75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41" name="Google Shape;141;p24"/>
          <p:cNvSpPr txBox="1"/>
          <p:nvPr/>
        </p:nvSpPr>
        <p:spPr>
          <a:xfrm>
            <a:off x="5605500" y="4650050"/>
            <a:ext cx="326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uk"/>
              <a:t>Мейсенська порцеляна, Німеччина</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311700" y="2351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uk" sz="2220" b="1">
                <a:latin typeface="Times New Roman"/>
                <a:ea typeface="Times New Roman"/>
                <a:cs typeface="Times New Roman"/>
                <a:sym typeface="Times New Roman"/>
              </a:rPr>
              <a:t>Мейсенська порцеляна</a:t>
            </a:r>
            <a:endParaRPr sz="2220" b="1">
              <a:latin typeface="Times New Roman"/>
              <a:ea typeface="Times New Roman"/>
              <a:cs typeface="Times New Roman"/>
              <a:sym typeface="Times New Roman"/>
            </a:endParaRPr>
          </a:p>
        </p:txBody>
      </p:sp>
      <p:sp>
        <p:nvSpPr>
          <p:cNvPr id="147" name="Google Shape;147;p25"/>
          <p:cNvSpPr txBox="1">
            <a:spLocks noGrp="1"/>
          </p:cNvSpPr>
          <p:nvPr>
            <p:ph type="body" idx="1"/>
          </p:nvPr>
        </p:nvSpPr>
        <p:spPr>
          <a:xfrm>
            <a:off x="395675" y="1152475"/>
            <a:ext cx="4023600" cy="3416400"/>
          </a:xfrm>
          <a:prstGeom prst="rect">
            <a:avLst/>
          </a:prstGeom>
        </p:spPr>
        <p:txBody>
          <a:bodyPr spcFirstLastPara="1" wrap="square" lIns="91425" tIns="91425" rIns="91425" bIns="91425" anchor="t" anchorCtr="0">
            <a:normAutofit fontScale="92500" lnSpcReduction="10000"/>
          </a:bodyPr>
          <a:lstStyle/>
          <a:p>
            <a:pPr marL="0" lvl="0" indent="0" algn="l" rtl="0">
              <a:lnSpc>
                <a:spcPct val="100000"/>
              </a:lnSpc>
              <a:spcBef>
                <a:spcPts val="0"/>
              </a:spcBef>
              <a:spcAft>
                <a:spcPts val="0"/>
              </a:spcAft>
              <a:buClr>
                <a:schemeClr val="dk1"/>
              </a:buClr>
              <a:buSzPct val="44594"/>
              <a:buFont typeface="Arial"/>
              <a:buNone/>
            </a:pPr>
            <a:r>
              <a:rPr lang="uk" sz="2220">
                <a:solidFill>
                  <a:schemeClr val="dk1"/>
                </a:solidFill>
                <a:latin typeface="Times New Roman"/>
                <a:ea typeface="Times New Roman"/>
                <a:cs typeface="Times New Roman"/>
                <a:sym typeface="Times New Roman"/>
              </a:rPr>
              <a:t>Перша в Європі фарфорова мануфактура була застосована 1710 року в Мейсені невдовзі після відкриття секрету виготовлення  твердого фарфору. Для світської Європи мейсенська порцеляна стала предметом культу і не втрачає своєї цінності до сьогодні. Мейсенський фарфор виготовляють вручну за давнім рецептом.</a:t>
            </a:r>
            <a:endParaRPr sz="222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pic>
        <p:nvPicPr>
          <p:cNvPr id="148" name="Google Shape;148;p2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572000" y="925138"/>
            <a:ext cx="4359300" cy="387106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4" name="Google Shape;154;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5" name="Google Shape;155;p2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0" y="347534"/>
            <a:ext cx="9144000" cy="444843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a:spLocks noGrp="1"/>
          </p:cNvSpPr>
          <p:nvPr>
            <p:ph type="title"/>
          </p:nvPr>
        </p:nvSpPr>
        <p:spPr>
          <a:xfrm>
            <a:off x="385175" y="825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uk"/>
              <a:t>Розгляньте зразки порцелянових виробів ХVІІІ ст. </a:t>
            </a:r>
            <a:endParaRPr/>
          </a:p>
          <a:p>
            <a:pPr marL="0" lvl="0" indent="0" algn="l" rtl="0">
              <a:spcBef>
                <a:spcPts val="0"/>
              </a:spcBef>
              <a:spcAft>
                <a:spcPts val="0"/>
              </a:spcAft>
              <a:buNone/>
            </a:pPr>
            <a:endParaRPr/>
          </a:p>
        </p:txBody>
      </p:sp>
      <p:sp>
        <p:nvSpPr>
          <p:cNvPr id="161" name="Google Shape;161;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2" name="Google Shape;162;p2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58025" y="655275"/>
            <a:ext cx="8885977" cy="44108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body" idx="1"/>
          </p:nvPr>
        </p:nvSpPr>
        <p:spPr>
          <a:xfrm>
            <a:off x="311700" y="383177"/>
            <a:ext cx="8520600" cy="4469123"/>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sz="3200" b="1" dirty="0">
              <a:solidFill>
                <a:srgbClr val="0B5394"/>
              </a:solidFill>
            </a:endParaRPr>
          </a:p>
          <a:p>
            <a:pPr marL="0" lvl="0" indent="0" algn="ctr" rtl="0">
              <a:spcBef>
                <a:spcPts val="1200"/>
              </a:spcBef>
              <a:spcAft>
                <a:spcPts val="1200"/>
              </a:spcAft>
              <a:buNone/>
            </a:pPr>
            <a:endParaRPr sz="3200" b="1" dirty="0">
              <a:solidFill>
                <a:srgbClr val="0B5394"/>
              </a:solidFill>
            </a:endParaRPr>
          </a:p>
        </p:txBody>
      </p:sp>
      <p:sp>
        <p:nvSpPr>
          <p:cNvPr id="168" name="Google Shape;168;p28"/>
          <p:cNvSpPr txBox="1"/>
          <p:nvPr/>
        </p:nvSpPr>
        <p:spPr>
          <a:xfrm>
            <a:off x="955800" y="291200"/>
            <a:ext cx="7232400" cy="3559919"/>
          </a:xfrm>
          <a:prstGeom prst="rect">
            <a:avLst/>
          </a:prstGeom>
          <a:noFill/>
          <a:ln>
            <a:noFill/>
          </a:ln>
        </p:spPr>
        <p:txBody>
          <a:bodyPr spcFirstLastPara="1" wrap="square" lIns="91425" tIns="91425" rIns="91425" bIns="91425" anchor="t" anchorCtr="0">
            <a:spAutoFit/>
          </a:bodyPr>
          <a:lstStyle/>
          <a:p>
            <a:pPr marL="0" lvl="0" indent="89999" algn="ctr" rtl="0">
              <a:spcBef>
                <a:spcPts val="0"/>
              </a:spcBef>
              <a:spcAft>
                <a:spcPts val="0"/>
              </a:spcAft>
              <a:buClr>
                <a:schemeClr val="dk1"/>
              </a:buClr>
              <a:buSzPts val="1100"/>
              <a:buFont typeface="Arial"/>
              <a:buNone/>
            </a:pPr>
            <a:r>
              <a:rPr lang="uk-UA" sz="3200" b="1" i="1" dirty="0">
                <a:solidFill>
                  <a:srgbClr val="CC0000"/>
                </a:solidFill>
                <a:effectLst>
                  <a:reflection endPos="0" dist="50800" dir="5400000" sy="-100000" algn="bl" rotWithShape="0"/>
                </a:effectLst>
                <a:highlight>
                  <a:srgbClr val="FFFFFF"/>
                </a:highlight>
                <a:latin typeface="Georgia" panose="02040502050405020303" pitchFamily="18" charset="0"/>
                <a:ea typeface="Times New Roman"/>
                <a:cs typeface="Times New Roman"/>
                <a:sym typeface="Times New Roman"/>
              </a:rPr>
              <a:t>Робота з зошитом</a:t>
            </a:r>
          </a:p>
          <a:p>
            <a:pPr marL="0" lvl="0" indent="89999" algn="ctr" rtl="0">
              <a:spcBef>
                <a:spcPts val="0"/>
              </a:spcBef>
              <a:spcAft>
                <a:spcPts val="0"/>
              </a:spcAft>
              <a:buClr>
                <a:schemeClr val="dk1"/>
              </a:buClr>
              <a:buSzPts val="1100"/>
              <a:buFont typeface="Arial"/>
              <a:buNone/>
            </a:pPr>
            <a:endParaRPr lang="uk-UA" sz="2300" b="1" dirty="0">
              <a:solidFill>
                <a:srgbClr val="CC0000"/>
              </a:solidFill>
              <a:highlight>
                <a:srgbClr val="FFFFFF"/>
              </a:highlight>
              <a:latin typeface="Times New Roman"/>
              <a:ea typeface="Times New Roman"/>
              <a:cs typeface="Times New Roman"/>
              <a:sym typeface="Times New Roman"/>
            </a:endParaRPr>
          </a:p>
          <a:p>
            <a:pPr marL="0" lvl="0" indent="89999" algn="ctr" rtl="0">
              <a:spcBef>
                <a:spcPts val="0"/>
              </a:spcBef>
              <a:spcAft>
                <a:spcPts val="0"/>
              </a:spcAft>
              <a:buClr>
                <a:schemeClr val="dk1"/>
              </a:buClr>
              <a:buSzPts val="1100"/>
              <a:buFont typeface="Arial"/>
              <a:buNone/>
            </a:pPr>
            <a:endParaRPr lang="uk-UA" sz="2300" b="1" dirty="0">
              <a:solidFill>
                <a:srgbClr val="CC0000"/>
              </a:solidFill>
              <a:highlight>
                <a:srgbClr val="FFFFFF"/>
              </a:highlight>
              <a:latin typeface="Times New Roman"/>
              <a:ea typeface="Times New Roman"/>
              <a:cs typeface="Times New Roman"/>
              <a:sym typeface="Times New Roman"/>
            </a:endParaRPr>
          </a:p>
          <a:p>
            <a:pPr marL="0" lvl="0" indent="89999" algn="ctr" rtl="0">
              <a:spcBef>
                <a:spcPts val="0"/>
              </a:spcBef>
              <a:spcAft>
                <a:spcPts val="0"/>
              </a:spcAft>
              <a:buClr>
                <a:schemeClr val="dk1"/>
              </a:buClr>
              <a:buSzPts val="1100"/>
              <a:buFont typeface="Arial"/>
              <a:buNone/>
            </a:pPr>
            <a:endParaRPr sz="3200" b="1" dirty="0">
              <a:solidFill>
                <a:srgbClr val="CC0000"/>
              </a:solidFill>
              <a:highlight>
                <a:srgbClr val="FFFFFF"/>
              </a:highlight>
              <a:latin typeface="Georgia" panose="02040502050405020303" pitchFamily="18" charset="0"/>
              <a:ea typeface="Times New Roman"/>
              <a:cs typeface="Times New Roman"/>
              <a:sym typeface="Times New Roman"/>
            </a:endParaRPr>
          </a:p>
          <a:p>
            <a:pPr marL="342900" lvl="0" indent="-342900" algn="ctr" rtl="0">
              <a:spcBef>
                <a:spcPts val="400"/>
              </a:spcBef>
              <a:spcAft>
                <a:spcPts val="0"/>
              </a:spcAft>
              <a:buClr>
                <a:schemeClr val="dk1"/>
              </a:buClr>
              <a:buSzPts val="1100"/>
              <a:buFont typeface="Arial"/>
              <a:buAutoNum type="arabicPeriod"/>
            </a:pPr>
            <a:r>
              <a:rPr lang="uk-UA" sz="2400" dirty="0">
                <a:solidFill>
                  <a:schemeClr val="dk1"/>
                </a:solidFill>
                <a:highlight>
                  <a:srgbClr val="FFFFFF"/>
                </a:highlight>
                <a:latin typeface="Georgia" panose="02040502050405020303" pitchFamily="18" charset="0"/>
                <a:ea typeface="Times New Roman"/>
                <a:cs typeface="Times New Roman"/>
                <a:sym typeface="Times New Roman"/>
              </a:rPr>
              <a:t>Де і коли виник стиль Рококо?</a:t>
            </a:r>
          </a:p>
          <a:p>
            <a:pPr marL="342900" lvl="0" indent="-342900" algn="ctr" rtl="0">
              <a:spcBef>
                <a:spcPts val="400"/>
              </a:spcBef>
              <a:spcAft>
                <a:spcPts val="0"/>
              </a:spcAft>
              <a:buClr>
                <a:schemeClr val="dk1"/>
              </a:buClr>
              <a:buSzPts val="1100"/>
              <a:buFont typeface="Arial"/>
              <a:buAutoNum type="arabicPeriod"/>
            </a:pPr>
            <a:r>
              <a:rPr lang="uk-UA" sz="2400" dirty="0">
                <a:solidFill>
                  <a:schemeClr val="dk1"/>
                </a:solidFill>
                <a:highlight>
                  <a:srgbClr val="FFFFFF"/>
                </a:highlight>
                <a:latin typeface="Georgia" panose="02040502050405020303" pitchFamily="18" charset="0"/>
                <a:ea typeface="Times New Roman"/>
                <a:cs typeface="Times New Roman"/>
                <a:sym typeface="Times New Roman"/>
              </a:rPr>
              <a:t>Які характерні ознаки стилю Рококо?</a:t>
            </a:r>
          </a:p>
          <a:p>
            <a:pPr marL="342900" lvl="0" indent="-342900" algn="ctr" rtl="0">
              <a:spcBef>
                <a:spcPts val="400"/>
              </a:spcBef>
              <a:spcAft>
                <a:spcPts val="0"/>
              </a:spcAft>
              <a:buClr>
                <a:schemeClr val="dk1"/>
              </a:buClr>
              <a:buSzPts val="1100"/>
              <a:buFont typeface="Arial"/>
              <a:buAutoNum type="arabicPeriod"/>
            </a:pPr>
            <a:r>
              <a:rPr lang="uk-UA" sz="2400" dirty="0">
                <a:solidFill>
                  <a:schemeClr val="dk1"/>
                </a:solidFill>
                <a:highlight>
                  <a:srgbClr val="FFFFFF"/>
                </a:highlight>
                <a:latin typeface="Georgia" panose="02040502050405020303" pitchFamily="18" charset="0"/>
                <a:ea typeface="Times New Roman"/>
                <a:cs typeface="Times New Roman"/>
                <a:sym typeface="Times New Roman"/>
              </a:rPr>
              <a:t>Назвіть риси Рококо в архітектурі.</a:t>
            </a:r>
          </a:p>
          <a:p>
            <a:pPr marL="342900" lvl="0" indent="-342900" algn="ctr" rtl="0">
              <a:spcBef>
                <a:spcPts val="400"/>
              </a:spcBef>
              <a:spcAft>
                <a:spcPts val="0"/>
              </a:spcAft>
              <a:buClr>
                <a:schemeClr val="dk1"/>
              </a:buClr>
              <a:buSzPts val="1100"/>
              <a:buFont typeface="Arial"/>
              <a:buAutoNum type="arabicPeriod"/>
            </a:pPr>
            <a:r>
              <a:rPr lang="uk-UA" sz="2400" dirty="0">
                <a:solidFill>
                  <a:schemeClr val="dk1"/>
                </a:solidFill>
                <a:highlight>
                  <a:srgbClr val="FFFFFF"/>
                </a:highlight>
                <a:latin typeface="Georgia" panose="02040502050405020303" pitchFamily="18" charset="0"/>
                <a:ea typeface="Times New Roman"/>
                <a:cs typeface="Times New Roman"/>
                <a:sym typeface="Times New Roman"/>
              </a:rPr>
              <a:t> Які особливості Рококо в скульптурі?</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D61617-843B-8748-9A82-6E76E21F180B}"/>
              </a:ext>
            </a:extLst>
          </p:cNvPr>
          <p:cNvSpPr>
            <a:spLocks noGrp="1"/>
          </p:cNvSpPr>
          <p:nvPr>
            <p:ph type="title"/>
          </p:nvPr>
        </p:nvSpPr>
        <p:spPr/>
        <p:txBody>
          <a:bodyPr>
            <a:normAutofit fontScale="90000"/>
          </a:bodyPr>
          <a:lstStyle/>
          <a:p>
            <a:pPr algn="ctr"/>
            <a:r>
              <a:rPr lang="ru-UA" b="1" i="1" dirty="0">
                <a:solidFill>
                  <a:srgbClr val="FF0000"/>
                </a:solidFill>
                <a:latin typeface="Georgia" panose="02040502050405020303" pitchFamily="18" charset="0"/>
              </a:rPr>
              <a:t>У вільний час</a:t>
            </a:r>
          </a:p>
        </p:txBody>
      </p:sp>
      <p:sp>
        <p:nvSpPr>
          <p:cNvPr id="3" name="Текст 2">
            <a:extLst>
              <a:ext uri="{FF2B5EF4-FFF2-40B4-BE49-F238E27FC236}">
                <a16:creationId xmlns:a16="http://schemas.microsoft.com/office/drawing/2014/main" id="{BCC0BD7C-1392-D546-8F58-CBBDF4490FB5}"/>
              </a:ext>
            </a:extLst>
          </p:cNvPr>
          <p:cNvSpPr>
            <a:spLocks noGrp="1"/>
          </p:cNvSpPr>
          <p:nvPr>
            <p:ph type="body" idx="1"/>
          </p:nvPr>
        </p:nvSpPr>
        <p:spPr/>
        <p:txBody>
          <a:bodyPr>
            <a:normAutofit/>
          </a:bodyPr>
          <a:lstStyle/>
          <a:p>
            <a:r>
              <a:rPr lang="ru-UA" sz="2400" dirty="0">
                <a:latin typeface="Georgia" panose="02040502050405020303" pitchFamily="18" charset="0"/>
              </a:rPr>
              <a:t>Вирушіть у віртуальну подорож по парку та палацу Сан Сусі. </a:t>
            </a:r>
            <a:r>
              <a:rPr lang="ru-UA" sz="2400" dirty="0">
                <a:latin typeface="Georgia" panose="02040502050405020303" pitchFamily="18" charset="0"/>
                <a:hlinkClick r:id="rId2"/>
              </a:rPr>
              <a:t>Посилання.</a:t>
            </a:r>
            <a:endParaRPr lang="ru-UA" sz="2400" dirty="0">
              <a:latin typeface="Georgia" panose="02040502050405020303" pitchFamily="18" charset="0"/>
            </a:endParaRPr>
          </a:p>
        </p:txBody>
      </p:sp>
    </p:spTree>
    <p:extLst>
      <p:ext uri="{BB962C8B-B14F-4D97-AF65-F5344CB8AC3E}">
        <p14:creationId xmlns:p14="http://schemas.microsoft.com/office/powerpoint/2010/main" val="3108555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3" name="Google Shape;63;p1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0" y="0"/>
            <a:ext cx="9013371" cy="514350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0" name="Google Shape;70;p1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0" y="79973"/>
            <a:ext cx="9144000" cy="498355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7" name="Google Shape;77;p1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0" y="132213"/>
            <a:ext cx="9144001" cy="4879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4" name="Google Shape;84;p1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0" y="383177"/>
            <a:ext cx="9143998" cy="41856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1" name="Google Shape;91;p1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89461" y="0"/>
            <a:ext cx="85206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198568" y="0"/>
            <a:ext cx="6746866" cy="51435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3" name="Google Shape;103;p2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0" y="445025"/>
            <a:ext cx="9144000" cy="4123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09" name="Google Shape;10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0" name="Google Shape;110;p2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0" y="445025"/>
            <a:ext cx="9143999" cy="412384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319</Words>
  <Application>Microsoft Office PowerPoint</Application>
  <PresentationFormat>Экран (16:9)</PresentationFormat>
  <Paragraphs>35</Paragraphs>
  <Slides>17</Slides>
  <Notes>16</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17</vt:i4>
      </vt:variant>
    </vt:vector>
  </HeadingPairs>
  <TitlesOfParts>
    <vt:vector size="21" baseType="lpstr">
      <vt:lpstr>Arial</vt:lpstr>
      <vt:lpstr>Georgia</vt:lpstr>
      <vt:lpstr>Times New Roman</vt:lpstr>
      <vt:lpstr>Simple Light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                       Скульптура рококо</vt:lpstr>
      <vt:lpstr>            Розгляньте ілюстрації, на яких зображені скульптури стилю рококо,                                         дайте відповіді на запитання. 1. Які характерні риси скульптури рококо притаманні цим зразкам? 2. Охарактеризуйте засоби виразності скульптур цього стилю. 3. Порівняйте скульптурні твори рококо і бароко. Назвіть їхні спільні та відмінні риси.</vt:lpstr>
      <vt:lpstr>Посуд і дрібна пластика</vt:lpstr>
      <vt:lpstr>Мейсенська порцеляна</vt:lpstr>
      <vt:lpstr>Презентация PowerPoint</vt:lpstr>
      <vt:lpstr>Розгляньте зразки порцелянових виробів ХVІІІ ст.  </vt:lpstr>
      <vt:lpstr>Презентация PowerPoint</vt:lpstr>
      <vt:lpstr>У вільний час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Школа</cp:lastModifiedBy>
  <cp:revision>2</cp:revision>
  <dcterms:modified xsi:type="dcterms:W3CDTF">2022-01-31T07:14:25Z</dcterms:modified>
</cp:coreProperties>
</file>